
<file path=[Content_Types].xml><?xml version="1.0" encoding="utf-8"?>
<Types xmlns="http://schemas.openxmlformats.org/package/2006/content-types">
  <Default Extension="jpe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80008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62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21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85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78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87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977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42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90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53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10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87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6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05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68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63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4D3C-491E-455D-BED7-4462DBC5BC41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A5147D-A203-4486-A87B-B2C17739B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7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kv"/><Relationship Id="rId2" Type="http://schemas.microsoft.com/office/2007/relationships/media" Target="../media/media1.mkv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C5420-ACA9-4E2B-A1B9-3E9C9F81D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02365"/>
            <a:ext cx="7766936" cy="2606349"/>
          </a:xfrm>
        </p:spPr>
        <p:txBody>
          <a:bodyPr/>
          <a:lstStyle/>
          <a:p>
            <a:pPr algn="ctr"/>
            <a:r>
              <a:rPr lang="fr-FR" sz="7200" dirty="0">
                <a:solidFill>
                  <a:srgbClr val="FF3399"/>
                </a:solidFill>
              </a:rPr>
              <a:t>L’accord sujet-verbe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768292-5A13-4349-80B8-B5CAA2286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420" y="2368393"/>
            <a:ext cx="1838325" cy="248602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D902F54E-E762-4627-AEFB-31C2B1694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800080"/>
                </a:solidFill>
              </a:rPr>
              <a:t>Travail élaboré par:</a:t>
            </a:r>
          </a:p>
          <a:p>
            <a:pPr algn="ctr"/>
            <a:r>
              <a:rPr lang="fr-FR" sz="4000" dirty="0">
                <a:solidFill>
                  <a:srgbClr val="800080"/>
                </a:solidFill>
              </a:rPr>
              <a:t> Mme Nadia Kalia</a:t>
            </a:r>
          </a:p>
          <a:p>
            <a:pPr algn="ctr"/>
            <a:r>
              <a:rPr lang="fr-FR" sz="4000" dirty="0">
                <a:solidFill>
                  <a:srgbClr val="CC0099"/>
                </a:solidFill>
              </a:rPr>
              <a:t>Niveau:4</a:t>
            </a:r>
            <a:r>
              <a:rPr lang="fr-FR" sz="4000" baseline="30000" dirty="0">
                <a:solidFill>
                  <a:srgbClr val="CC0099"/>
                </a:solidFill>
              </a:rPr>
              <a:t>ème</a:t>
            </a:r>
            <a:r>
              <a:rPr lang="fr-FR" sz="4000" dirty="0">
                <a:solidFill>
                  <a:srgbClr val="CC0099"/>
                </a:solidFill>
              </a:rPr>
              <a:t> année primaire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4EA059-DFD9-41B9-9D8D-F60C28091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87" y="2539844"/>
            <a:ext cx="2143125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1885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0003">
        <p15:prstTrans prst="curtains"/>
      </p:transition>
    </mc:Choice>
    <mc:Fallback>
      <p:transition spd="slow" advTm="200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AF021-8862-4A3A-8EEA-246F28BB9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10003919" cy="1550989"/>
          </a:xfrm>
        </p:spPr>
        <p:txBody>
          <a:bodyPr>
            <a:noAutofit/>
          </a:bodyPr>
          <a:lstStyle/>
          <a:p>
            <a:r>
              <a:rPr lang="fr-FR" sz="4000" dirty="0"/>
              <a:t> </a:t>
            </a:r>
            <a:r>
              <a:rPr lang="fr-FR" sz="4000" dirty="0">
                <a:solidFill>
                  <a:srgbClr val="FF3399"/>
                </a:solidFill>
              </a:rPr>
              <a:t>2) Je remplace le sujet par le bon pronom personnel puis j’ajoute la terminaison du verbe: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B85A35-E772-4041-8680-F3191CB17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03443"/>
            <a:ext cx="10003918" cy="33379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Amélie (………….) dessin…… un beau paysage.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Les vilains garçons (………….) se </a:t>
            </a:r>
            <a:r>
              <a:rPr lang="fr-FR" sz="2800" dirty="0" err="1"/>
              <a:t>disput</a:t>
            </a:r>
            <a:r>
              <a:rPr lang="fr-FR" sz="2800" dirty="0"/>
              <a:t>……… devant l’école.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Alex (………..) </a:t>
            </a:r>
            <a:r>
              <a:rPr lang="fr-FR" sz="2800" dirty="0" err="1"/>
              <a:t>ador</a:t>
            </a:r>
            <a:r>
              <a:rPr lang="fr-FR" sz="2800" dirty="0"/>
              <a:t>……… manger les bonbons.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Alain et ses amis(………….) </a:t>
            </a:r>
            <a:r>
              <a:rPr lang="fr-FR" sz="2800" dirty="0" err="1"/>
              <a:t>mang</a:t>
            </a:r>
            <a:r>
              <a:rPr lang="fr-FR" sz="2800" dirty="0"/>
              <a:t>………à la cantine.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Les deux fillettes (…………) regard……… les dessins animés tranquillement.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717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3782">
        <p15:prstTrans prst="pageCurlDouble"/>
      </p:transition>
    </mc:Choice>
    <mc:Fallback>
      <p:transition spd="slow" advTm="23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1B5FE-2FDA-442B-8895-40994493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04799"/>
            <a:ext cx="9950909" cy="185578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300" b="1" dirty="0">
                <a:solidFill>
                  <a:srgbClr val="00B0F0"/>
                </a:solidFill>
              </a:rPr>
              <a:t>Evaluation:</a:t>
            </a:r>
            <a:br>
              <a:rPr lang="fr-FR" dirty="0">
                <a:solidFill>
                  <a:srgbClr val="FF3399"/>
                </a:solidFill>
              </a:rPr>
            </a:br>
            <a:r>
              <a:rPr lang="fr-FR" dirty="0">
                <a:solidFill>
                  <a:srgbClr val="FF3399"/>
                </a:solidFill>
              </a:rPr>
              <a:t>**Je produis une phrase sous chaque dessin et je fais attention à l’accord: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D89CFD-6703-496C-B5F5-CBC7968B2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427942"/>
            <a:ext cx="4862075" cy="4200454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683C1D-FE50-41DA-855F-0A02C9AFC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981" y="2351984"/>
            <a:ext cx="4862075" cy="4352371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D792D24-4D71-42E0-80AD-ABC718E66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30" y="2314712"/>
            <a:ext cx="3097282" cy="27306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0BBB554-2D2D-4228-93CD-9FCB2BE46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568" y="2351500"/>
            <a:ext cx="3524674" cy="2657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89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2278">
        <p14:shred/>
      </p:transition>
    </mc:Choice>
    <mc:Fallback>
      <p:transition spd="slow" advTm="22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92692D5-7AAB-4387-9488-7172BA66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791883" cy="2570922"/>
          </a:xfrm>
        </p:spPr>
        <p:txBody>
          <a:bodyPr>
            <a:noAutofit/>
          </a:bodyPr>
          <a:lstStyle/>
          <a:p>
            <a:pPr algn="ctr"/>
            <a:r>
              <a:rPr lang="fr-FR" sz="7200" dirty="0"/>
              <a:t>Merci pour votre attention !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E74BDEA-C862-4C69-8091-05EC0D3F3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7358" y="3535017"/>
            <a:ext cx="4174434" cy="2613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181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7842">
        <p15:prstTrans prst="curtains"/>
      </p:transition>
    </mc:Choice>
    <mc:Fallback>
      <p:transition spd="slow" advTm="78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B5CD8-656E-4F90-BB86-A03AE31F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10817"/>
            <a:ext cx="8596668" cy="1033670"/>
          </a:xfrm>
        </p:spPr>
        <p:txBody>
          <a:bodyPr/>
          <a:lstStyle/>
          <a:p>
            <a:pPr algn="ctr"/>
            <a:r>
              <a:rPr lang="fr-FR" b="1" dirty="0"/>
              <a:t>Rappel: Le sujet du verbe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763FD2-673E-4DC5-AD32-524708CF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258957"/>
            <a:ext cx="8080396" cy="5221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/>
              <a:t>    On appelle le sujet du verbe le mot ou le groupe de mots qui désigne la personne, l’animal ou la chose qui fait l’action du verbe.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CC0099"/>
                </a:solidFill>
              </a:rPr>
              <a:t>Exemple: </a:t>
            </a:r>
            <a:r>
              <a:rPr lang="fr-FR" sz="2800" dirty="0"/>
              <a:t>Asma lit un conte.</a:t>
            </a:r>
          </a:p>
          <a:p>
            <a:pPr marL="0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      </a:t>
            </a:r>
            <a:r>
              <a:rPr lang="fr-FR" sz="2800" dirty="0">
                <a:solidFill>
                  <a:srgbClr val="FF3399"/>
                </a:solidFill>
                <a:sym typeface="Wingdings" panose="05000000000000000000" pitchFamily="2" charset="2"/>
              </a:rPr>
              <a:t>Asma</a:t>
            </a:r>
            <a:r>
              <a:rPr lang="fr-FR" sz="2800" dirty="0">
                <a:sym typeface="Wingdings" panose="05000000000000000000" pitchFamily="2" charset="2"/>
              </a:rPr>
              <a:t> est </a:t>
            </a:r>
            <a:r>
              <a:rPr lang="fr-FR" sz="2800" dirty="0">
                <a:solidFill>
                  <a:srgbClr val="FF3399"/>
                </a:solidFill>
                <a:sym typeface="Wingdings" panose="05000000000000000000" pitchFamily="2" charset="2"/>
              </a:rPr>
              <a:t>le sujet </a:t>
            </a:r>
            <a:r>
              <a:rPr lang="fr-FR" sz="2800" dirty="0">
                <a:sym typeface="Wingdings" panose="05000000000000000000" pitchFamily="2" charset="2"/>
              </a:rPr>
              <a:t>du verbe « lit ».</a:t>
            </a:r>
          </a:p>
          <a:p>
            <a:pPr marL="0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  Pour trouver le sujet du verbe, on cherche d’abord le verbe puis on peut poser la question </a:t>
            </a:r>
            <a:r>
              <a:rPr lang="fr-FR" sz="2800" dirty="0">
                <a:solidFill>
                  <a:srgbClr val="00B0F0"/>
                </a:solidFill>
                <a:sym typeface="Wingdings" panose="05000000000000000000" pitchFamily="2" charset="2"/>
              </a:rPr>
              <a:t>« Qui est-ce qui? » </a:t>
            </a:r>
            <a:r>
              <a:rPr lang="fr-FR" sz="2800" dirty="0">
                <a:sym typeface="Wingdings" panose="05000000000000000000" pitchFamily="2" charset="2"/>
              </a:rPr>
              <a:t>Et répondre par </a:t>
            </a:r>
            <a:r>
              <a:rPr lang="fr-FR" sz="2800" dirty="0">
                <a:solidFill>
                  <a:srgbClr val="00B0F0"/>
                </a:solidFill>
                <a:sym typeface="Wingdings" panose="05000000000000000000" pitchFamily="2" charset="2"/>
              </a:rPr>
              <a:t>« c’est…qui ».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CC0099"/>
                </a:solidFill>
              </a:rPr>
              <a:t>Exemple: </a:t>
            </a:r>
            <a:r>
              <a:rPr lang="fr-FR" sz="2800" dirty="0"/>
              <a:t>Qui est ce qui lit un conte?</a:t>
            </a:r>
          </a:p>
          <a:p>
            <a:pPr marL="0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    </a:t>
            </a:r>
            <a:r>
              <a:rPr lang="fr-FR" sz="28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fr-FR" sz="2800" dirty="0">
                <a:solidFill>
                  <a:srgbClr val="00B0F0"/>
                </a:solidFill>
              </a:rPr>
              <a:t>C’est </a:t>
            </a:r>
            <a:r>
              <a:rPr lang="fr-FR" sz="2800" dirty="0">
                <a:solidFill>
                  <a:srgbClr val="FF3399"/>
                </a:solidFill>
              </a:rPr>
              <a:t>Asma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00B0F0"/>
                </a:solidFill>
              </a:rPr>
              <a:t>qui</a:t>
            </a:r>
            <a:r>
              <a:rPr lang="fr-FR" sz="2800" dirty="0"/>
              <a:t> lit un conte.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085B6A-594A-4EBD-81A3-02ABB8952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726" y="1160806"/>
            <a:ext cx="3342978" cy="5221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809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5441">
        <p15:prstTrans prst="curtains"/>
      </p:transition>
    </mc:Choice>
    <mc:Fallback>
      <p:transition spd="slow" advTm="354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BB881-D7FF-453A-81E9-03183EEB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Observez bien l’image 1: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A2124C-86C2-464C-9A38-E0086A93A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08" y="1762539"/>
            <a:ext cx="3856383" cy="4278823"/>
          </a:xfrm>
        </p:spPr>
        <p:txBody>
          <a:bodyPr>
            <a:normAutofit/>
          </a:bodyPr>
          <a:lstStyle/>
          <a:p>
            <a:r>
              <a:rPr lang="fr-FR" sz="3600" dirty="0"/>
              <a:t>Que fait Alain?</a:t>
            </a:r>
          </a:p>
          <a:p>
            <a:pPr lvl="0">
              <a:buClr>
                <a:srgbClr val="90C226"/>
              </a:buClr>
            </a:pP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Alain joue.</a:t>
            </a:r>
          </a:p>
          <a:p>
            <a:pPr lvl="0">
              <a:buClr>
                <a:srgbClr val="90C226"/>
              </a:buClr>
            </a:pP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fr-FR" sz="4000" dirty="0">
                <a:solidFill>
                  <a:srgbClr val="C00000"/>
                </a:solidFill>
              </a:rPr>
              <a:t>On dit aussi:</a:t>
            </a:r>
          </a:p>
          <a:p>
            <a:r>
              <a:rPr lang="fr-FR" sz="3600" dirty="0"/>
              <a:t>Le garçon joue.</a:t>
            </a:r>
          </a:p>
          <a:p>
            <a:r>
              <a:rPr lang="fr-FR" sz="3600" dirty="0"/>
              <a:t>L’enfant joue.</a:t>
            </a:r>
          </a:p>
          <a:p>
            <a:r>
              <a:rPr lang="fr-FR" sz="3600" dirty="0"/>
              <a:t>Il joue.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73278E-888D-49FD-8E47-A14FC4C5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92" y="1930401"/>
            <a:ext cx="4642068" cy="39933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62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304">
        <p14:doors dir="vert"/>
      </p:transition>
    </mc:Choice>
    <mc:Fallback>
      <p:transition spd="slow" advTm="30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3C79D-698A-4B45-8E0D-1A684946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Observez bien l’image 2: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BD3FB-525D-469F-851B-2EBAFE64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114" y="1643271"/>
            <a:ext cx="5691816" cy="4398092"/>
          </a:xfrm>
        </p:spPr>
        <p:txBody>
          <a:bodyPr>
            <a:normAutofit/>
          </a:bodyPr>
          <a:lstStyle/>
          <a:p>
            <a:r>
              <a:rPr lang="fr-FR" sz="3600" dirty="0"/>
              <a:t>Que font Alain et Asma?</a:t>
            </a:r>
          </a:p>
          <a:p>
            <a:pPr lvl="0">
              <a:buClr>
                <a:srgbClr val="90C226"/>
              </a:buClr>
            </a:pP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Alain et Asma jouent.</a:t>
            </a:r>
          </a:p>
          <a:p>
            <a:pPr lvl="0">
              <a:buClr>
                <a:srgbClr val="90C226"/>
              </a:buClr>
            </a:pP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fr-FR" sz="4400" dirty="0">
                <a:solidFill>
                  <a:srgbClr val="C00000"/>
                </a:solidFill>
              </a:rPr>
              <a:t>On dit aussi:</a:t>
            </a:r>
          </a:p>
          <a:p>
            <a:r>
              <a:rPr lang="fr-FR" sz="3600" dirty="0"/>
              <a:t>Les enfants jouent.</a:t>
            </a:r>
          </a:p>
          <a:p>
            <a:r>
              <a:rPr lang="fr-FR" sz="3600" dirty="0"/>
              <a:t>Ils jouent.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CAC882-17E1-463E-9751-5A5DFB9A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13" y="1860302"/>
            <a:ext cx="4643422" cy="4181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9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978">
        <p14:switch dir="r"/>
      </p:transition>
    </mc:Choice>
    <mc:Fallback>
      <p:transition spd="slow" advTm="309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BF9DA28-F41D-4ECF-9D7C-EADCA0B1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Je souligne le sujet dans les phrases et je colorie le verbe: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E753AD-E289-4577-9D22-0946C3AFC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2090070"/>
            <a:ext cx="4185623" cy="3027451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r>
              <a:rPr lang="fr-FR" sz="3600" u="sng" dirty="0">
                <a:solidFill>
                  <a:schemeClr val="tx1"/>
                </a:solidFill>
              </a:rPr>
              <a:t>Alain</a:t>
            </a: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3600" dirty="0">
                <a:solidFill>
                  <a:srgbClr val="CC0099"/>
                </a:solidFill>
              </a:rPr>
              <a:t>joue</a:t>
            </a: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endParaRPr lang="fr-FR" sz="3600" dirty="0">
              <a:solidFill>
                <a:srgbClr val="C00000"/>
              </a:solidFill>
            </a:endParaRPr>
          </a:p>
          <a:p>
            <a:r>
              <a:rPr lang="fr-FR" sz="3600" u="sng" dirty="0">
                <a:solidFill>
                  <a:schemeClr val="tx1"/>
                </a:solidFill>
              </a:rPr>
              <a:t>Le garçon </a:t>
            </a:r>
            <a:r>
              <a:rPr lang="fr-FR" sz="3600" dirty="0">
                <a:solidFill>
                  <a:srgbClr val="CC0099"/>
                </a:solidFill>
              </a:rPr>
              <a:t>joue</a:t>
            </a:r>
            <a:r>
              <a:rPr lang="fr-FR" sz="3600" dirty="0"/>
              <a:t>.</a:t>
            </a:r>
          </a:p>
          <a:p>
            <a:r>
              <a:rPr lang="fr-FR" sz="3600" u="sng" dirty="0">
                <a:solidFill>
                  <a:schemeClr val="tx1"/>
                </a:solidFill>
              </a:rPr>
              <a:t>L’enfant</a:t>
            </a:r>
            <a:r>
              <a:rPr lang="fr-FR" sz="3600" dirty="0"/>
              <a:t> </a:t>
            </a:r>
            <a:r>
              <a:rPr lang="fr-FR" sz="3600" dirty="0">
                <a:solidFill>
                  <a:srgbClr val="CC0099"/>
                </a:solidFill>
              </a:rPr>
              <a:t>joue</a:t>
            </a:r>
            <a:r>
              <a:rPr lang="fr-FR" sz="3600" dirty="0"/>
              <a:t>.</a:t>
            </a:r>
          </a:p>
          <a:p>
            <a:r>
              <a:rPr lang="fr-FR" sz="3600" u="sng" dirty="0">
                <a:solidFill>
                  <a:schemeClr val="tx1"/>
                </a:solidFill>
              </a:rPr>
              <a:t>Il</a:t>
            </a:r>
            <a:r>
              <a:rPr lang="fr-FR" sz="3600" dirty="0"/>
              <a:t> </a:t>
            </a:r>
            <a:r>
              <a:rPr lang="fr-FR" sz="3600" dirty="0">
                <a:solidFill>
                  <a:srgbClr val="CC0099"/>
                </a:solidFill>
              </a:rPr>
              <a:t>joue</a:t>
            </a:r>
            <a:r>
              <a:rPr lang="fr-FR" sz="3600" dirty="0"/>
              <a:t>.</a:t>
            </a:r>
          </a:p>
          <a:p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19D13E0-A239-496D-8713-5DB37EC1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0864" y="2090071"/>
            <a:ext cx="5221357" cy="3027451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r>
              <a:rPr lang="fr-FR" sz="36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Alain et Asma </a:t>
            </a:r>
            <a:r>
              <a:rPr lang="fr-FR" sz="3600" dirty="0">
                <a:solidFill>
                  <a:srgbClr val="CC0099"/>
                </a:solidFill>
              </a:rPr>
              <a:t>jou</a:t>
            </a:r>
            <a:r>
              <a:rPr lang="fr-FR" sz="3600" dirty="0">
                <a:solidFill>
                  <a:srgbClr val="FF0000"/>
                </a:solidFill>
              </a:rPr>
              <a:t>ent</a:t>
            </a: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>
              <a:buClr>
                <a:srgbClr val="90C226"/>
              </a:buClr>
            </a:pPr>
            <a:r>
              <a:rPr lang="fr-FR" sz="36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Le</a:t>
            </a:r>
            <a:r>
              <a:rPr lang="fr-FR" sz="3600" u="sng" dirty="0">
                <a:solidFill>
                  <a:srgbClr val="FF0000"/>
                </a:solidFill>
              </a:rPr>
              <a:t>s</a:t>
            </a:r>
            <a:r>
              <a:rPr lang="fr-FR" sz="36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garçon</a:t>
            </a:r>
            <a:r>
              <a:rPr lang="fr-FR" sz="3600" u="sng" dirty="0">
                <a:solidFill>
                  <a:srgbClr val="FF0000"/>
                </a:solidFill>
              </a:rPr>
              <a:t>s</a:t>
            </a:r>
            <a:r>
              <a:rPr lang="fr-FR" sz="36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3600" dirty="0">
                <a:solidFill>
                  <a:srgbClr val="CC0099"/>
                </a:solidFill>
              </a:rPr>
              <a:t>jou</a:t>
            </a:r>
            <a:r>
              <a:rPr lang="fr-FR" sz="3600" dirty="0">
                <a:solidFill>
                  <a:srgbClr val="FF0000"/>
                </a:solidFill>
              </a:rPr>
              <a:t>ent</a:t>
            </a: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r>
              <a:rPr lang="fr-FR" sz="3600" u="sng" dirty="0"/>
              <a:t>Le</a:t>
            </a:r>
            <a:r>
              <a:rPr lang="fr-FR" sz="3600" u="sng" dirty="0">
                <a:solidFill>
                  <a:srgbClr val="FF0000"/>
                </a:solidFill>
              </a:rPr>
              <a:t>s</a:t>
            </a:r>
            <a:r>
              <a:rPr lang="fr-FR" sz="3600" u="sng" dirty="0"/>
              <a:t> enfant</a:t>
            </a:r>
            <a:r>
              <a:rPr lang="fr-FR" sz="3600" u="sng" dirty="0">
                <a:solidFill>
                  <a:srgbClr val="FF0000"/>
                </a:solidFill>
              </a:rPr>
              <a:t>s</a:t>
            </a:r>
            <a:r>
              <a:rPr lang="fr-FR" sz="3600" u="sng" dirty="0"/>
              <a:t> </a:t>
            </a:r>
            <a:r>
              <a:rPr lang="fr-FR" sz="3600" dirty="0">
                <a:solidFill>
                  <a:srgbClr val="CC0099"/>
                </a:solidFill>
              </a:rPr>
              <a:t>jou</a:t>
            </a:r>
            <a:r>
              <a:rPr lang="fr-FR" sz="3600" dirty="0">
                <a:solidFill>
                  <a:srgbClr val="FF0000"/>
                </a:solidFill>
              </a:rPr>
              <a:t>ent</a:t>
            </a:r>
            <a:r>
              <a:rPr lang="fr-FR" sz="3600" dirty="0"/>
              <a:t>.</a:t>
            </a:r>
          </a:p>
          <a:p>
            <a:r>
              <a:rPr lang="fr-FR" sz="3600" u="sng" dirty="0"/>
              <a:t>Il</a:t>
            </a:r>
            <a:r>
              <a:rPr lang="fr-FR" sz="3600" u="sng" dirty="0">
                <a:solidFill>
                  <a:srgbClr val="FF0000"/>
                </a:solidFill>
              </a:rPr>
              <a:t>s</a:t>
            </a:r>
            <a:r>
              <a:rPr lang="fr-FR" sz="3600" dirty="0"/>
              <a:t> </a:t>
            </a:r>
            <a:r>
              <a:rPr lang="fr-FR" sz="3600" dirty="0">
                <a:solidFill>
                  <a:srgbClr val="CC0099"/>
                </a:solidFill>
              </a:rPr>
              <a:t>jou</a:t>
            </a:r>
            <a:r>
              <a:rPr lang="fr-FR" sz="3600" dirty="0">
                <a:solidFill>
                  <a:srgbClr val="FF0000"/>
                </a:solidFill>
              </a:rPr>
              <a:t>ent</a:t>
            </a:r>
            <a:r>
              <a:rPr lang="fr-FR" sz="3600" dirty="0"/>
              <a:t>.</a:t>
            </a:r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4F673D5-8C1D-4F39-97E2-8B9C4560401B}"/>
              </a:ext>
            </a:extLst>
          </p:cNvPr>
          <p:cNvSpPr txBox="1"/>
          <p:nvPr/>
        </p:nvSpPr>
        <p:spPr>
          <a:xfrm>
            <a:off x="856382" y="5103674"/>
            <a:ext cx="10268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3399"/>
                </a:solidFill>
              </a:rPr>
              <a:t>Je retiens: Dans une phrase quand le sujet change, la forme du verbe change.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850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6633">
        <p15:prstTrans prst="fallOver"/>
      </p:transition>
    </mc:Choice>
    <mc:Fallback>
      <p:transition spd="slow" advTm="36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D2FD2B8-1B84-4273-AC4A-1916E4DF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70" y="63610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/>
              <a:t>Je retiens: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8D319AE-A3D0-42AB-8E09-6B5EFE000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010005" cy="388077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fr-FR" sz="4400" dirty="0">
                <a:solidFill>
                  <a:srgbClr val="FF3399"/>
                </a:solidFill>
              </a:rPr>
              <a:t>On dit que le verbe s’accorde avec son sujet: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fr-FR" sz="4400" dirty="0">
                <a:solidFill>
                  <a:srgbClr val="800080"/>
                </a:solidFill>
              </a:rPr>
              <a:t>***Si le sujet est au singulier, le verbe est au singulier.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fr-FR" sz="4400" dirty="0">
                <a:solidFill>
                  <a:srgbClr val="800080"/>
                </a:solidFill>
              </a:rPr>
              <a:t>***Si le sujet est au pluriel, le verbe est au pluriel.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C8A32C-1143-4EC7-A5FF-B03172B2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338" y="2919896"/>
            <a:ext cx="2305050" cy="198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4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2932">
        <p14:prism/>
      </p:transition>
    </mc:Choice>
    <mc:Fallback>
      <p:transition spd="slow" advTm="22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B45E7-1AAB-417D-AC82-EC5F1C53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978" y="59634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Voici une vidéo pour mieux comprendre:</a:t>
            </a:r>
          </a:p>
        </p:txBody>
      </p:sp>
      <p:pic>
        <p:nvPicPr>
          <p:cNvPr id="4" name="L'accord sujet-verbe - YouTube">
            <a:hlinkClick r:id="" action="ppaction://media"/>
            <a:extLst>
              <a:ext uri="{FF2B5EF4-FFF2-40B4-BE49-F238E27FC236}">
                <a16:creationId xmlns:a16="http://schemas.microsoft.com/office/drawing/2014/main" id="{AD19D929-C81A-42BD-9627-9F975274B970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1978" y="1917148"/>
            <a:ext cx="8744961" cy="4124878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22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79559">
        <p14:flip dir="r"/>
      </p:transition>
    </mc:Choice>
    <mc:Fallback>
      <p:transition spd="slow" advTm="795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0467" objId="4"/>
        <p14:pauseEvt time="73906" objId="4"/>
        <p14:stopEvt time="79559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0D6EA0-0DA1-4C0C-9F1A-8B77DC8C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0749"/>
            <a:ext cx="10017170" cy="4530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9600" b="1" dirty="0">
                <a:solidFill>
                  <a:srgbClr val="FF0000"/>
                </a:solidFill>
                <a:ea typeface="+mj-ea"/>
                <a:cs typeface="+mj-cs"/>
              </a:rPr>
              <a:t>Je m’entraîne : </a:t>
            </a:r>
          </a:p>
          <a:p>
            <a:pPr marL="0" indent="0" algn="ctr">
              <a:buNone/>
            </a:pPr>
            <a:endParaRPr lang="fr-FR" sz="9600" b="1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76B127-132F-4499-A134-9A5DEAEC9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096" y="3540428"/>
            <a:ext cx="4452730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634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211">
        <p15:prstTrans prst="prestige"/>
      </p:transition>
    </mc:Choice>
    <mc:Fallback>
      <p:transition spd="slow" advTm="82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F50A7-7EAA-4CB3-953E-9BD363C2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952" y="437322"/>
            <a:ext cx="8596668" cy="1311965"/>
          </a:xfrm>
        </p:spPr>
        <p:txBody>
          <a:bodyPr>
            <a:normAutofit fontScale="90000"/>
          </a:bodyPr>
          <a:lstStyle/>
          <a:p>
            <a:pPr marL="914400" indent="-914400" algn="ctr">
              <a:buFont typeface="+mj-lt"/>
              <a:buAutoNum type="arabicParenR"/>
            </a:pPr>
            <a:r>
              <a:rPr lang="fr-FR" sz="5400" dirty="0">
                <a:solidFill>
                  <a:srgbClr val="FF3399"/>
                </a:solidFill>
              </a:rPr>
              <a:t>Je complète la phrase par le verbe qui convient:</a:t>
            </a:r>
            <a:br>
              <a:rPr lang="fr-FR" sz="5400" dirty="0">
                <a:solidFill>
                  <a:srgbClr val="FF3399"/>
                </a:solidFill>
              </a:rPr>
            </a:br>
            <a:endParaRPr lang="fr-FR" sz="54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A22524-2E28-42B3-B31D-EC41F0C44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2" y="2385390"/>
            <a:ext cx="10177669" cy="41611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Les élèves ( va / vont )……………….à l’école.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La fillette ( regarde /regardent )…………………. la télé.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Le médecin (examine / examinent)……………………le malade.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La famille ( déjeunent / déjeune )……………….. à la campagne.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Les vétérinaires (soignent / soigne)……………….les animaux blessés.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/>
              <a:t>Les enfants( est / sont) …………..contents.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59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3590">
        <p:blinds dir="vert"/>
      </p:transition>
    </mc:Choice>
    <mc:Fallback>
      <p:transition spd="slow" advTm="2359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3|2.2|2.8|3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2|3.9|3.8|3.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9|2.9|4.7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9|4.8|2.4|3.1|3|7.9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|2.9|3.6|3.7|3.1|3.7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9|5.1|4.3|4.2|3.8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3.7|3.8|4.5|3.4|3|3.5|2.8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|2.6|5.2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3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450</Words>
  <Application>Microsoft Office PowerPoint</Application>
  <PresentationFormat>Grand écran</PresentationFormat>
  <Paragraphs>71</Paragraphs>
  <Slides>12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Facette</vt:lpstr>
      <vt:lpstr>L’accord sujet-verbe</vt:lpstr>
      <vt:lpstr>Rappel: Le sujet du verbe</vt:lpstr>
      <vt:lpstr>Observez bien l’image 1:</vt:lpstr>
      <vt:lpstr>Observez bien l’image 2:</vt:lpstr>
      <vt:lpstr>Je souligne le sujet dans les phrases et je colorie le verbe:</vt:lpstr>
      <vt:lpstr>Je retiens:</vt:lpstr>
      <vt:lpstr>Voici une vidéo pour mieux comprendre:</vt:lpstr>
      <vt:lpstr>Présentation PowerPoint</vt:lpstr>
      <vt:lpstr>Je complète la phrase par le verbe qui convient: </vt:lpstr>
      <vt:lpstr> 2) Je remplace le sujet par le bon pronom personnel puis j’ajoute la terminaison du verbe:</vt:lpstr>
      <vt:lpstr>Evaluation: **Je produis une phrase sous chaque dessin et je fais attention à l’accord:</vt:lpstr>
      <vt:lpstr>Merci pour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L’accord sujet-verbe</dc:title>
  <dc:creator>PC</dc:creator>
  <cp:lastModifiedBy>PC</cp:lastModifiedBy>
  <cp:revision>28</cp:revision>
  <dcterms:created xsi:type="dcterms:W3CDTF">2020-04-02T22:48:53Z</dcterms:created>
  <dcterms:modified xsi:type="dcterms:W3CDTF">2020-04-04T21:14:45Z</dcterms:modified>
</cp:coreProperties>
</file>