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8" r:id="rId3"/>
    <p:sldId id="256" r:id="rId4"/>
    <p:sldId id="261" r:id="rId5"/>
    <p:sldId id="257" r:id="rId6"/>
    <p:sldId id="258" r:id="rId7"/>
    <p:sldId id="260" r:id="rId8"/>
    <p:sldId id="259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ar-T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04332-4003-4F0D-93FE-298627016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0B34B-7AB0-4AF3-948F-9268F377FD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T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62078-4264-49F2-9D25-FA4F43C0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71E5B-6CE6-4980-8EC6-6965EBD8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BDEF6-C34D-410C-AAA1-8C1B3335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415069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3C377-FB06-4D2E-AF42-EC2EAEA6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9EE04-CFAE-4178-9F40-10120BA301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T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A6661-07B2-42DB-BBA2-37A742C2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61EEC-D9CF-44BF-A711-6E8CD883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678A-77F4-470D-9365-14401E234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290215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B5167-D99C-4CBD-9928-9FAB56BDD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EDDC55-891B-4064-B948-E7C20EC36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T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568E6-DE4E-4AFE-8623-19A722B8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5FEC5-8CFB-4C8F-9323-3A65E8324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A99D-182A-4313-9677-89120AAC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2292979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E9F10-E9BE-4DA8-8FD2-D87A9A2F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2C227-360A-43B6-8DED-C84DF012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T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F3656-6FA8-4752-8395-C03E222C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416F9-220C-4D80-B906-93A52289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11209-6851-4049-8CDB-6EBE49E2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104180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F813-A29C-4452-971C-F7A7FECA7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1F404-2258-4BC4-81A4-C11E913EF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C3AF4-A6C4-4313-8455-C5B6D8E3B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71F66-5EE3-4DA7-861F-DB4B6869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6F7A6-C0A1-4690-9E63-1B0A69333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94286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38152-E24E-406E-9B1C-A6557D0C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7F9B4-FE47-48BF-913D-52140D9B4F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T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AB7FE-C7BA-4373-8C90-233C05935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T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35C90-1FF2-47E6-A085-68465765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8A29F-9B73-421E-86FC-94F5A1DB0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6AEE1-463C-4190-9838-49F8EFF4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142214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FA4E8-4C45-49C9-BC56-52EA5C160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DD4FD-7DD6-4DDC-8DC3-BA3244C0B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79A3C-1EB4-475A-B31E-139B78F86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T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FE701-1CC9-45E8-9496-6EC5EDDD8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AF918-BD24-4738-965C-C49F1415F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T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FF522-F9F2-4BC9-B1B6-2AFDACA76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9131F3-E16B-425C-8A97-89CB138A8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6D56C-1199-4987-85C9-7B00F51A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56887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231F-D3CE-43B8-96A8-5E7B9FF3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FD426-895B-4EB5-95A9-16E63B2C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4E5F8-A915-4660-AEC6-37B23D28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9C7AC-99F4-4D87-8FF8-6AC80E584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399753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2A5B69-A428-4CF7-B342-1ADD35DB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DE9AE-AD23-46AB-BF82-D82F4CE0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7A196-55DB-4F73-896A-515DFF69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3394354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E520B-CB8B-4EF7-BB14-381AFC4F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DEDA-664C-494A-8C33-98F4B57C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T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0525-BE3E-48B3-97A5-4456BB932A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473B9-0581-4C23-995D-6BDE2E6C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C669E-1D7D-414D-928A-D9A34754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1FF423-8DFC-4C6E-9257-3F3868B1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144777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C821B-E2EE-4C15-BB8B-E5E68AAB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B18A6-B4B1-4AE8-98BD-3BF36025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T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7E708-A9BD-4203-AFC2-6DCF5BED9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690EE-BEC2-4E90-AA0E-B80C0F1EC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7068C-063C-4835-A6D1-7697F15F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T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BF4D5-8E6E-4B70-AF0F-6E516516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995625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E7A528-2B3B-401C-B458-1AB1CA5A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T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5EA3A-B6D5-4702-83FA-01EB8432F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T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8DECD-3747-4BF7-A65A-D6435D647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A3145-8368-4B72-981F-069E7A61104F}" type="datetimeFigureOut">
              <a:rPr lang="ar-TN" smtClean="0"/>
              <a:pPr/>
              <a:t>11-08-1441</a:t>
            </a:fld>
            <a:endParaRPr lang="ar-T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95E60-627D-4369-8C4B-DCA3D5892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T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A512-B0BD-4DA3-9069-AD4DC1AE9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DE7B2-7543-4851-9BEB-A0F0BFC1BB9B}" type="slidenum">
              <a:rPr lang="ar-TN" smtClean="0"/>
              <a:pPr/>
              <a:t>‹N°›</a:t>
            </a:fld>
            <a:endParaRPr lang="ar-TN"/>
          </a:p>
        </p:txBody>
      </p:sp>
    </p:spTree>
    <p:extLst>
      <p:ext uri="{BB962C8B-B14F-4D97-AF65-F5344CB8AC3E}">
        <p14:creationId xmlns:p14="http://schemas.microsoft.com/office/powerpoint/2010/main" val="122654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T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salie-dans-tous-ses-etats.com/2017/07/que-signifie-votre-reve-donner.html" TargetMode="External"/><Relationship Id="rId13" Type="http://schemas.openxmlformats.org/officeDocument/2006/relationships/image" Target="../media/image6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12" Type="http://schemas.openxmlformats.org/officeDocument/2006/relationships/image" Target="../media/image5.jpe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hyperlink" Target="http://www.comment-economiser.fr/arroser-plantes-vacances.html" TargetMode="External"/><Relationship Id="rId11" Type="http://schemas.openxmlformats.org/officeDocument/2006/relationships/image" Target="../media/image4.jpeg"/><Relationship Id="rId5" Type="http://schemas.openxmlformats.org/officeDocument/2006/relationships/image" Target="../media/image1.jpeg"/><Relationship Id="rId10" Type="http://schemas.openxmlformats.org/officeDocument/2006/relationships/hyperlink" Target="https://actu.fr/societe/benevolat-aide-aux-malades-distribution-de-repas-aider-les-autres-serait-bon-pour-la-sante_759694.html" TargetMode="Externa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jpe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m4a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hyperlink" Target="http://www.bonjourdefrance.com/exercices/contenu/au-marche.html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4.em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17.jpe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PKkvirAlZY" TargetMode="External"/><Relationship Id="rId13" Type="http://schemas.openxmlformats.org/officeDocument/2006/relationships/image" Target="../media/image23.jpeg"/><Relationship Id="rId18" Type="http://schemas.openxmlformats.org/officeDocument/2006/relationships/hyperlink" Target="https://www.fitnext.com/fr/conseils/alimentation/pourquoi-est-il-bon-de-boire-du-the/" TargetMode="External"/><Relationship Id="rId3" Type="http://schemas.openxmlformats.org/officeDocument/2006/relationships/audio" Target="../media/media7.m4a"/><Relationship Id="rId21" Type="http://schemas.openxmlformats.org/officeDocument/2006/relationships/image" Target="../media/image27.png"/><Relationship Id="rId7" Type="http://schemas.openxmlformats.org/officeDocument/2006/relationships/image" Target="../media/image20.jpeg"/><Relationship Id="rId12" Type="http://schemas.openxmlformats.org/officeDocument/2006/relationships/hyperlink" Target="https://es.wikipedia.org/wiki/Jard%C3%ADn" TargetMode="External"/><Relationship Id="rId17" Type="http://schemas.openxmlformats.org/officeDocument/2006/relationships/image" Target="../media/image25.jpeg"/><Relationship Id="rId2" Type="http://schemas.microsoft.com/office/2007/relationships/media" Target="../media/media7.m4a"/><Relationship Id="rId16" Type="http://schemas.openxmlformats.org/officeDocument/2006/relationships/hyperlink" Target="http://www.packtoo.tn/pouf/562-pouf-chich-bich-ebti-creation.html" TargetMode="External"/><Relationship Id="rId20" Type="http://schemas.openxmlformats.org/officeDocument/2006/relationships/hyperlink" Target="http://angelicamorabeals2.blogspot.com/2012/10/mexico-toma-este-tomate.html" TargetMode="External"/><Relationship Id="rId1" Type="http://schemas.openxmlformats.org/officeDocument/2006/relationships/tags" Target="../tags/tag8.xml"/><Relationship Id="rId6" Type="http://schemas.openxmlformats.org/officeDocument/2006/relationships/hyperlink" Target="https://www.heyturlock.com/event/womens-cancer-awareness-night/" TargetMode="External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5" Type="http://schemas.openxmlformats.org/officeDocument/2006/relationships/image" Target="../media/image24.jpeg"/><Relationship Id="rId23" Type="http://schemas.openxmlformats.org/officeDocument/2006/relationships/image" Target="../media/image7.png"/><Relationship Id="rId10" Type="http://schemas.openxmlformats.org/officeDocument/2006/relationships/hyperlink" Target="https://pixabay.com/fr/corde-coeur-amour-symbole-n%C5%93ud-494423/" TargetMode="External"/><Relationship Id="rId19" Type="http://schemas.openxmlformats.org/officeDocument/2006/relationships/image" Target="../media/image2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jpeg"/><Relationship Id="rId14" Type="http://schemas.openxmlformats.org/officeDocument/2006/relationships/hyperlink" Target="http://www.medias-presse.info/petite-histoire-de-la-douche/49601/" TargetMode="External"/><Relationship Id="rId22" Type="http://schemas.openxmlformats.org/officeDocument/2006/relationships/hyperlink" Target="http://maiiko.com/inspiration/plush/mymimi-cute-pillow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4CC8-1B78-405C-96FA-A55B1F11E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60218"/>
          </a:xfrm>
        </p:spPr>
        <p:txBody>
          <a:bodyPr>
            <a:normAutofit/>
          </a:bodyPr>
          <a:lstStyle/>
          <a:p>
            <a:r>
              <a:rPr lang="fr-FR" sz="6600" b="1" dirty="0">
                <a:solidFill>
                  <a:srgbClr val="FF66CC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Elaboré par l’institutrice </a:t>
            </a:r>
            <a:r>
              <a:rPr lang="fr-FR" sz="6600" b="1" dirty="0">
                <a:solidFill>
                  <a:srgbClr val="0070C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 Amel </a:t>
            </a:r>
            <a:r>
              <a:rPr lang="fr-FR" sz="6600" b="1" dirty="0" err="1">
                <a:solidFill>
                  <a:srgbClr val="0070C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Zouaoui</a:t>
            </a:r>
            <a:r>
              <a:rPr lang="fr-FR" sz="6600" b="1" dirty="0">
                <a:solidFill>
                  <a:srgbClr val="0070C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br>
              <a:rPr lang="fr-FR" sz="6600" b="1" dirty="0">
                <a:solidFill>
                  <a:srgbClr val="0070C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r-FR" sz="6600" b="1" dirty="0">
                <a:solidFill>
                  <a:srgbClr val="FF66CC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école primaire </a:t>
            </a:r>
            <a:r>
              <a:rPr lang="fr-FR" sz="6600" b="1" dirty="0">
                <a:solidFill>
                  <a:srgbClr val="0070C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:  ibn Khaldoun</a:t>
            </a:r>
            <a:br>
              <a:rPr lang="fr-FR" sz="6600" b="1" dirty="0">
                <a:solidFill>
                  <a:srgbClr val="0070C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r-FR" sz="6600" b="1" dirty="0">
                <a:solidFill>
                  <a:srgbClr val="0070C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sidi Bou Ali Sousse </a:t>
            </a:r>
            <a:endParaRPr lang="ar-TN" sz="6600" b="1" dirty="0">
              <a:solidFill>
                <a:srgbClr val="0070C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0965849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4825-3FE8-4F79-A849-A3BEB9E27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9" y="325368"/>
            <a:ext cx="11635408" cy="6393484"/>
          </a:xfrm>
        </p:spPr>
        <p:txBody>
          <a:bodyPr/>
          <a:lstStyle/>
          <a:p>
            <a:r>
              <a:rPr lang="fr-FR" dirty="0"/>
              <a:t>Dalida donne des grains  aux dindons.</a:t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>
                <a:solidFill>
                  <a:srgbClr val="92D050"/>
                </a:solidFill>
              </a:rPr>
              <a:t>d</a:t>
            </a:r>
            <a:r>
              <a:rPr lang="fr-FR" dirty="0">
                <a:solidFill>
                  <a:srgbClr val="FF0000"/>
                </a:solidFill>
              </a:rPr>
              <a:t>a </a:t>
            </a:r>
            <a:r>
              <a:rPr lang="fr-FR" dirty="0"/>
              <a:t> </a:t>
            </a:r>
            <a:r>
              <a:rPr lang="fr-FR" dirty="0">
                <a:solidFill>
                  <a:srgbClr val="92D050"/>
                </a:solidFill>
              </a:rPr>
              <a:t> </a:t>
            </a:r>
            <a:r>
              <a:rPr lang="fr-FR" dirty="0" err="1">
                <a:solidFill>
                  <a:srgbClr val="92D050"/>
                </a:solidFill>
              </a:rPr>
              <a:t>d</a:t>
            </a:r>
            <a:r>
              <a:rPr lang="fr-FR" dirty="0" err="1">
                <a:solidFill>
                  <a:srgbClr val="FF0000"/>
                </a:solidFill>
              </a:rPr>
              <a:t>a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  </a:t>
            </a:r>
            <a:r>
              <a:rPr lang="fr-FR" dirty="0">
                <a:solidFill>
                  <a:srgbClr val="92D050"/>
                </a:solidFill>
              </a:rPr>
              <a:t>d</a:t>
            </a:r>
            <a:r>
              <a:rPr lang="fr-FR" dirty="0">
                <a:solidFill>
                  <a:srgbClr val="FF0000"/>
                </a:solidFill>
              </a:rPr>
              <a:t>on </a:t>
            </a:r>
            <a:r>
              <a:rPr lang="fr-FR" dirty="0"/>
              <a:t>   </a:t>
            </a:r>
            <a:r>
              <a:rPr lang="fr-FR" dirty="0">
                <a:solidFill>
                  <a:srgbClr val="92D050"/>
                </a:solidFill>
              </a:rPr>
              <a:t>d</a:t>
            </a:r>
            <a:r>
              <a:rPr lang="fr-FR" dirty="0">
                <a:solidFill>
                  <a:srgbClr val="FF0000"/>
                </a:solidFill>
              </a:rPr>
              <a:t>es</a:t>
            </a:r>
            <a:r>
              <a:rPr lang="fr-FR" dirty="0"/>
              <a:t>                  </a:t>
            </a:r>
            <a:r>
              <a:rPr lang="fr-FR" dirty="0" err="1">
                <a:solidFill>
                  <a:srgbClr val="92D050"/>
                </a:solidFill>
              </a:rPr>
              <a:t>d</a:t>
            </a:r>
            <a:r>
              <a:rPr lang="fr-FR" dirty="0" err="1">
                <a:solidFill>
                  <a:srgbClr val="FF0000"/>
                </a:solidFill>
              </a:rPr>
              <a:t>in</a:t>
            </a:r>
            <a:r>
              <a:rPr lang="fr-FR" dirty="0"/>
              <a:t>     </a:t>
            </a:r>
            <a:r>
              <a:rPr lang="fr-FR" dirty="0">
                <a:solidFill>
                  <a:srgbClr val="92D050"/>
                </a:solidFill>
              </a:rPr>
              <a:t>d</a:t>
            </a:r>
            <a:r>
              <a:rPr lang="fr-FR" dirty="0">
                <a:solidFill>
                  <a:srgbClr val="FF0000"/>
                </a:solidFill>
              </a:rPr>
              <a:t>ons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ar-T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4CE1DC-7775-4DED-BE39-59FA1321630B}"/>
              </a:ext>
            </a:extLst>
          </p:cNvPr>
          <p:cNvCxnSpPr>
            <a:cxnSpLocks/>
          </p:cNvCxnSpPr>
          <p:nvPr/>
        </p:nvCxnSpPr>
        <p:spPr>
          <a:xfrm>
            <a:off x="6917634" y="993913"/>
            <a:ext cx="198782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C0B74D-F65D-412B-9B52-7E6ACF3D9B80}"/>
              </a:ext>
            </a:extLst>
          </p:cNvPr>
          <p:cNvCxnSpPr/>
          <p:nvPr/>
        </p:nvCxnSpPr>
        <p:spPr>
          <a:xfrm>
            <a:off x="3525078" y="1033670"/>
            <a:ext cx="66260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58D412-F788-4191-BD76-5DA37313C6C9}"/>
              </a:ext>
            </a:extLst>
          </p:cNvPr>
          <p:cNvCxnSpPr/>
          <p:nvPr/>
        </p:nvCxnSpPr>
        <p:spPr>
          <a:xfrm>
            <a:off x="397565" y="993913"/>
            <a:ext cx="1417983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233D9E-A4AD-406F-97DB-3BBE3A1222AC}"/>
              </a:ext>
            </a:extLst>
          </p:cNvPr>
          <p:cNvCxnSpPr>
            <a:cxnSpLocks/>
          </p:cNvCxnSpPr>
          <p:nvPr/>
        </p:nvCxnSpPr>
        <p:spPr>
          <a:xfrm>
            <a:off x="2001079" y="993913"/>
            <a:ext cx="12192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8980A5-3976-4373-943B-A504F1859DBD}"/>
              </a:ext>
            </a:extLst>
          </p:cNvPr>
          <p:cNvCxnSpPr>
            <a:cxnSpLocks/>
          </p:cNvCxnSpPr>
          <p:nvPr/>
        </p:nvCxnSpPr>
        <p:spPr>
          <a:xfrm flipH="1">
            <a:off x="901152" y="437321"/>
            <a:ext cx="172274" cy="576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0218D3-E2A6-4327-B165-A84965A5AE11}"/>
              </a:ext>
            </a:extLst>
          </p:cNvPr>
          <p:cNvCxnSpPr>
            <a:cxnSpLocks/>
          </p:cNvCxnSpPr>
          <p:nvPr/>
        </p:nvCxnSpPr>
        <p:spPr>
          <a:xfrm flipH="1">
            <a:off x="1205948" y="477078"/>
            <a:ext cx="198782" cy="556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B0C56A-D633-4E54-B4B7-62ABAB984FA6}"/>
              </a:ext>
            </a:extLst>
          </p:cNvPr>
          <p:cNvCxnSpPr/>
          <p:nvPr/>
        </p:nvCxnSpPr>
        <p:spPr>
          <a:xfrm flipV="1">
            <a:off x="3220279" y="569843"/>
            <a:ext cx="185531" cy="424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784A3E-E122-45A8-BC16-95B467A3C9B3}"/>
              </a:ext>
            </a:extLst>
          </p:cNvPr>
          <p:cNvCxnSpPr/>
          <p:nvPr/>
        </p:nvCxnSpPr>
        <p:spPr>
          <a:xfrm flipV="1">
            <a:off x="4187687" y="569844"/>
            <a:ext cx="251792" cy="424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A41C95C-BF02-4B7D-911A-EA71A5E176B4}"/>
              </a:ext>
            </a:extLst>
          </p:cNvPr>
          <p:cNvCxnSpPr>
            <a:cxnSpLocks/>
          </p:cNvCxnSpPr>
          <p:nvPr/>
        </p:nvCxnSpPr>
        <p:spPr>
          <a:xfrm flipH="1">
            <a:off x="7513983" y="569841"/>
            <a:ext cx="185531" cy="424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33436FB-EDF7-4EAC-94D5-368DD17EFDF5}"/>
              </a:ext>
            </a:extLst>
          </p:cNvPr>
          <p:cNvCxnSpPr/>
          <p:nvPr/>
        </p:nvCxnSpPr>
        <p:spPr>
          <a:xfrm>
            <a:off x="675861" y="1033670"/>
            <a:ext cx="0" cy="821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7C99709-A2A4-4CBD-B9B2-7175F268EFF6}"/>
              </a:ext>
            </a:extLst>
          </p:cNvPr>
          <p:cNvCxnSpPr/>
          <p:nvPr/>
        </p:nvCxnSpPr>
        <p:spPr>
          <a:xfrm>
            <a:off x="1537252" y="993909"/>
            <a:ext cx="0" cy="861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D75F1F-F1D0-4DE7-BAF6-ED61918E06D5}"/>
              </a:ext>
            </a:extLst>
          </p:cNvPr>
          <p:cNvCxnSpPr>
            <a:cxnSpLocks/>
          </p:cNvCxnSpPr>
          <p:nvPr/>
        </p:nvCxnSpPr>
        <p:spPr>
          <a:xfrm>
            <a:off x="2358887" y="1033670"/>
            <a:ext cx="0" cy="821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D986467-95A8-4465-8427-6E55C6E6E4B0}"/>
              </a:ext>
            </a:extLst>
          </p:cNvPr>
          <p:cNvCxnSpPr/>
          <p:nvPr/>
        </p:nvCxnSpPr>
        <p:spPr>
          <a:xfrm>
            <a:off x="7262191" y="993909"/>
            <a:ext cx="0" cy="861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3CB1F57-7677-4603-B776-00739A86501B}"/>
              </a:ext>
            </a:extLst>
          </p:cNvPr>
          <p:cNvCxnSpPr>
            <a:cxnSpLocks/>
          </p:cNvCxnSpPr>
          <p:nvPr/>
        </p:nvCxnSpPr>
        <p:spPr>
          <a:xfrm flipH="1">
            <a:off x="2729948" y="516825"/>
            <a:ext cx="112643" cy="4638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50A3089-2C10-4A21-94DA-1A8D5AB9D55D}"/>
              </a:ext>
            </a:extLst>
          </p:cNvPr>
          <p:cNvCxnSpPr/>
          <p:nvPr/>
        </p:nvCxnSpPr>
        <p:spPr>
          <a:xfrm>
            <a:off x="3856382" y="1033670"/>
            <a:ext cx="0" cy="821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A393398-53C1-4DE9-A9B7-F6C28DA5820D}"/>
              </a:ext>
            </a:extLst>
          </p:cNvPr>
          <p:cNvCxnSpPr>
            <a:cxnSpLocks/>
          </p:cNvCxnSpPr>
          <p:nvPr/>
        </p:nvCxnSpPr>
        <p:spPr>
          <a:xfrm>
            <a:off x="8428383" y="1139687"/>
            <a:ext cx="0" cy="715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78DF84-8994-49D1-8FF3-A5BD124078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314122" y="482047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214801"/>
      </p:ext>
    </p:extLst>
  </p:cSld>
  <p:clrMapOvr>
    <a:masterClrMapping/>
  </p:clrMapOvr>
  <p:transition spd="slow" advTm="10499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019" objId="3"/>
        <p14:stopEvt time="104996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3047-3020-4134-AC5A-F8B2331E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365125"/>
            <a:ext cx="10982739" cy="6128440"/>
          </a:xfrm>
        </p:spPr>
        <p:txBody>
          <a:bodyPr/>
          <a:lstStyle/>
          <a:p>
            <a:r>
              <a:rPr lang="fr-FR" dirty="0"/>
              <a:t>   d          </a:t>
            </a:r>
            <a:r>
              <a:rPr lang="fr-FR" dirty="0" err="1"/>
              <a:t>d</a:t>
            </a:r>
            <a:r>
              <a:rPr lang="fr-FR" dirty="0"/>
              <a:t>          </a:t>
            </a:r>
            <a:r>
              <a:rPr lang="fr-FR" dirty="0" err="1"/>
              <a:t>d</a:t>
            </a:r>
            <a:r>
              <a:rPr lang="fr-FR" dirty="0"/>
              <a:t>          </a:t>
            </a:r>
            <a:r>
              <a:rPr lang="fr-FR" dirty="0" err="1"/>
              <a:t>d</a:t>
            </a:r>
            <a:r>
              <a:rPr lang="fr-FR" dirty="0"/>
              <a:t>          </a:t>
            </a:r>
            <a:r>
              <a:rPr lang="fr-FR" dirty="0" err="1"/>
              <a:t>d</a:t>
            </a:r>
            <a:r>
              <a:rPr lang="fr-FR" dirty="0"/>
              <a:t>          </a:t>
            </a:r>
            <a:r>
              <a:rPr lang="fr-FR" dirty="0" err="1"/>
              <a:t>d</a:t>
            </a:r>
            <a:r>
              <a:rPr lang="fr-FR" dirty="0"/>
              <a:t>          </a:t>
            </a:r>
            <a:r>
              <a:rPr lang="fr-FR" dirty="0" err="1"/>
              <a:t>d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ar-TN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FCC873-3FE0-4683-8D72-40B095766D4E}"/>
              </a:ext>
            </a:extLst>
          </p:cNvPr>
          <p:cNvCxnSpPr/>
          <p:nvPr/>
        </p:nvCxnSpPr>
        <p:spPr>
          <a:xfrm>
            <a:off x="874644" y="1749287"/>
            <a:ext cx="970059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8F3569D-1B3A-4EC6-A1DB-845524855C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7241"/>
          <a:stretch/>
        </p:blipFill>
        <p:spPr>
          <a:xfrm>
            <a:off x="526479" y="3723866"/>
            <a:ext cx="10982739" cy="157700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952C3D-1202-4EE6-BAA2-E2FCF7A1B811}"/>
              </a:ext>
            </a:extLst>
          </p:cNvPr>
          <p:cNvCxnSpPr/>
          <p:nvPr/>
        </p:nvCxnSpPr>
        <p:spPr>
          <a:xfrm flipH="1">
            <a:off x="1113183" y="3564835"/>
            <a:ext cx="97403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9E4B55-1228-4AD3-A4F9-8037C98EF3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862430" y="6069495"/>
            <a:ext cx="609600" cy="6096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134F27-7D41-4AE0-B9C2-DA5041165A84}"/>
              </a:ext>
            </a:extLst>
          </p:cNvPr>
          <p:cNvCxnSpPr>
            <a:cxnSpLocks/>
          </p:cNvCxnSpPr>
          <p:nvPr/>
        </p:nvCxnSpPr>
        <p:spPr>
          <a:xfrm flipH="1">
            <a:off x="874644" y="1378226"/>
            <a:ext cx="97005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BD7456-1396-4B4E-B26B-688E00C5BBD1}"/>
              </a:ext>
            </a:extLst>
          </p:cNvPr>
          <p:cNvCxnSpPr>
            <a:cxnSpLocks/>
          </p:cNvCxnSpPr>
          <p:nvPr/>
        </p:nvCxnSpPr>
        <p:spPr>
          <a:xfrm flipH="1">
            <a:off x="874644" y="1524000"/>
            <a:ext cx="95945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47157666"/>
      </p:ext>
    </p:extLst>
  </p:cSld>
  <p:clrMapOvr>
    <a:masterClrMapping/>
  </p:clrMapOvr>
  <p:transition spd="slow" advTm="2813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2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6911" objId="7"/>
        <p14:stopEvt time="27154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1ACE3C-98F4-422E-ABFC-32C197833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609" y="543339"/>
            <a:ext cx="10880034" cy="5936974"/>
          </a:xfrm>
        </p:spPr>
        <p:txBody>
          <a:bodyPr>
            <a:normAutofit/>
          </a:bodyPr>
          <a:lstStyle/>
          <a:p>
            <a:endParaRPr lang="fr-FR" sz="9600" b="1" i="1" dirty="0">
              <a:solidFill>
                <a:srgbClr val="FF0066"/>
              </a:solidFill>
              <a:latin typeface="Agency FB" panose="020B0503020202020204" pitchFamily="34" charset="0"/>
            </a:endParaRPr>
          </a:p>
          <a:p>
            <a:r>
              <a:rPr lang="fr-FR" sz="9600" b="1" i="1" dirty="0">
                <a:solidFill>
                  <a:srgbClr val="FF0066"/>
                </a:solidFill>
                <a:latin typeface="Agency FB" panose="020B0503020202020204" pitchFamily="34" charset="0"/>
              </a:rPr>
              <a:t>Module 10 </a:t>
            </a:r>
          </a:p>
          <a:p>
            <a:r>
              <a:rPr lang="fr-FR" sz="9600" b="1" i="1" dirty="0">
                <a:solidFill>
                  <a:srgbClr val="FF0066"/>
                </a:solidFill>
                <a:latin typeface="Agency FB" panose="020B0503020202020204" pitchFamily="34" charset="0"/>
              </a:rPr>
              <a:t>Leçon : 3</a:t>
            </a:r>
            <a:endParaRPr lang="ar-TN" sz="9600" b="1" i="1" dirty="0">
              <a:solidFill>
                <a:srgbClr val="FF0066"/>
              </a:solidFill>
              <a:latin typeface="Agency FB" panose="020B05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271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64">
        <p15:prstTrans prst="prestige"/>
      </p:transition>
    </mc:Choice>
    <mc:Fallback xmlns="">
      <p:transition spd="slow" advTm="2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D1F7F-5FB0-449C-A66F-33BD38D4A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843" y="331303"/>
            <a:ext cx="10389705" cy="5989983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0000"/>
                </a:solidFill>
              </a:rPr>
              <a:t>Lexique du jour :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> </a:t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3600" dirty="0"/>
              <a:t>il aide…..                    il ramasse ….           elle se lève     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dirty="0"/>
              <a:t/>
            </a:r>
            <a:br>
              <a:rPr lang="fr-FR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3600" dirty="0"/>
              <a:t>il donne…                         il    jette…              il arrose … </a:t>
            </a:r>
            <a:endParaRPr lang="ar-TN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D9081-AB03-4CC5-BC02-BA547011A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8612926" y="4092449"/>
            <a:ext cx="2143125" cy="1344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7214C-A97C-4998-B0D5-17DFB2CDD3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40819" t="38967" r="33029" b="13525"/>
          <a:stretch/>
        </p:blipFill>
        <p:spPr>
          <a:xfrm>
            <a:off x="1002962" y="4097590"/>
            <a:ext cx="1970085" cy="1344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2DE3F8-2EC7-472E-93F1-848419C9B2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1002962" y="1370363"/>
            <a:ext cx="1970085" cy="1683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892611-456F-4F14-AA5D-DE399C62B1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740" y="1370363"/>
            <a:ext cx="2143125" cy="16830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F52A6B-7691-413D-A24D-BCD02CC59F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61" y="1262862"/>
            <a:ext cx="2495550" cy="17905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A03FB2-873B-4E20-AA75-B512DDC339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75" y="4092449"/>
            <a:ext cx="3881899" cy="1691354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86F16A-164B-4901-9F8E-64D00A1B47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5378336" y="62049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60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7256">
        <p14:warp dir="in"/>
      </p:transition>
    </mc:Choice>
    <mc:Fallback xmlns="">
      <p:transition spd="slow" advTm="27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3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2400" objId="33"/>
        <p14:stopEvt time="26453" objId="3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DD72FC7-472D-4245-8915-760EEA64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55" y="351875"/>
            <a:ext cx="11807687" cy="6287466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   </a:t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> des grains                          de l’herbe                                 des œufs     </a:t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>       une laitue              il se lève tôt                  il trait la vache                           </a:t>
            </a:r>
            <a:br>
              <a:rPr lang="fr-FR" sz="4000" dirty="0"/>
            </a:br>
            <a:endParaRPr lang="ar-TN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72F30A-8059-421C-A5A4-B3A4E95EC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684643" y="1157434"/>
            <a:ext cx="2822713" cy="1365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91E002-70BB-4059-97EE-5D447829591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4313" y="1157434"/>
            <a:ext cx="2235637" cy="1365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73D049-D481-42AC-BB83-46180151B9D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72049" y="1157434"/>
            <a:ext cx="2235637" cy="1365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80921-EE1B-4C6F-A7F3-77B4BACDD1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58143" t="23012"/>
          <a:stretch/>
        </p:blipFill>
        <p:spPr>
          <a:xfrm>
            <a:off x="4601150" y="4069480"/>
            <a:ext cx="2235637" cy="1499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FD8E8F-0B3E-4718-8275-34D022BF870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074555" y="4069480"/>
            <a:ext cx="2235636" cy="1499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7D74BA-7C16-4E28-9032-D6EDF81435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872501" y="3923705"/>
            <a:ext cx="2018616" cy="164540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0B5CEF-BF88-4BA7-B823-F0B6A78960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927678" y="62013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2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4865">
        <p:checker/>
      </p:transition>
    </mc:Choice>
    <mc:Fallback xmlns="">
      <p:transition spd="slow" advTm="24865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1825" objId="2"/>
        <p14:stopEvt time="24865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0BBA60-9173-406A-B3A8-68B2FC946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3887DB-1E49-44C0-8EF2-09E30EC32C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085909" y="135901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15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8164">
        <p14:switch dir="r"/>
      </p:transition>
    </mc:Choice>
    <mc:Fallback xmlns="">
      <p:transition spd="slow" advTm="28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24" objId="5"/>
        <p14:stopEvt time="2745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FCFDF6-E56C-413F-BC1A-A196A00A5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-302939" y="302940"/>
            <a:ext cx="6847652" cy="6241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11998C-E74F-45A3-9307-7D523BA2CB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b="8167"/>
          <a:stretch/>
        </p:blipFill>
        <p:spPr>
          <a:xfrm>
            <a:off x="6241772" y="3654259"/>
            <a:ext cx="5950227" cy="3203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CBDB77-C10F-42F5-968F-F236253B9D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2" y="0"/>
            <a:ext cx="5950227" cy="36542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0840A6-3883-4A8F-BD1E-FC70B68D57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28139" y="12175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29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527">
        <p14:reveal/>
      </p:transition>
    </mc:Choice>
    <mc:Fallback xmlns="">
      <p:transition spd="slow" advTm="60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27" objId="2"/>
        <p14:stopEvt time="59852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C063E-B102-4049-9CC4-FBEC4B3F4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19270"/>
            <a:ext cx="11102009" cy="6639339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Retenons :</a:t>
            </a:r>
          </a:p>
          <a:p>
            <a:r>
              <a:rPr lang="fr-FR" dirty="0"/>
              <a:t>C’est le matin, les enfants Dupré se </a:t>
            </a:r>
            <a:r>
              <a:rPr lang="fr-FR" dirty="0">
                <a:solidFill>
                  <a:srgbClr val="FF0000"/>
                </a:solidFill>
              </a:rPr>
              <a:t>lèvent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tôt</a:t>
            </a:r>
            <a:r>
              <a:rPr lang="fr-FR" dirty="0"/>
              <a:t> . Ils </a:t>
            </a:r>
            <a:r>
              <a:rPr lang="fr-FR" dirty="0">
                <a:solidFill>
                  <a:srgbClr val="FF0000"/>
                </a:solidFill>
              </a:rPr>
              <a:t>aident</a:t>
            </a:r>
            <a:r>
              <a:rPr lang="fr-FR" dirty="0"/>
              <a:t> les grands – 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  <a:p>
            <a:pPr marL="0" indent="0">
              <a:buNone/>
            </a:pPr>
            <a:r>
              <a:rPr lang="fr-FR" dirty="0"/>
              <a:t>parents . Amélie </a:t>
            </a:r>
            <a:r>
              <a:rPr lang="fr-FR" dirty="0">
                <a:solidFill>
                  <a:srgbClr val="FF0000"/>
                </a:solidFill>
              </a:rPr>
              <a:t>arrose</a:t>
            </a:r>
            <a:r>
              <a:rPr lang="fr-FR" dirty="0"/>
              <a:t> les fleurs puis elle va au </a:t>
            </a:r>
            <a:r>
              <a:rPr lang="fr-FR" dirty="0">
                <a:solidFill>
                  <a:srgbClr val="FF0000"/>
                </a:solidFill>
              </a:rPr>
              <a:t>poulailler,</a:t>
            </a:r>
            <a:r>
              <a:rPr lang="fr-FR" dirty="0"/>
              <a:t> elle</a:t>
            </a:r>
            <a:r>
              <a:rPr lang="fr-FR" dirty="0">
                <a:solidFill>
                  <a:srgbClr val="FF0000"/>
                </a:solidFill>
              </a:rPr>
              <a:t> ramasse </a:t>
            </a:r>
            <a:r>
              <a:rPr lang="fr-FR" dirty="0"/>
              <a:t>les </a:t>
            </a:r>
          </a:p>
          <a:p>
            <a:pPr marL="0" indent="0">
              <a:buNone/>
            </a:pPr>
            <a:endParaRPr lang="fr-F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</a:rPr>
              <a:t>œufs</a:t>
            </a:r>
            <a:r>
              <a:rPr lang="fr-FR" dirty="0"/>
              <a:t> . Bruno </a:t>
            </a:r>
            <a:r>
              <a:rPr lang="fr-FR" dirty="0">
                <a:solidFill>
                  <a:srgbClr val="FF0000"/>
                </a:solidFill>
              </a:rPr>
              <a:t>jette</a:t>
            </a:r>
            <a:r>
              <a:rPr lang="fr-FR" dirty="0"/>
              <a:t> les </a:t>
            </a:r>
            <a:r>
              <a:rPr lang="fr-FR" dirty="0">
                <a:solidFill>
                  <a:srgbClr val="FF0000"/>
                </a:solidFill>
              </a:rPr>
              <a:t>grains</a:t>
            </a:r>
            <a:r>
              <a:rPr lang="fr-FR" dirty="0"/>
              <a:t> aux poules , aux poussins et aux coqs . 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 err="1"/>
              <a:t>nadine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donne</a:t>
            </a:r>
            <a:r>
              <a:rPr lang="fr-FR" dirty="0"/>
              <a:t> une </a:t>
            </a:r>
            <a:r>
              <a:rPr lang="fr-FR" dirty="0">
                <a:solidFill>
                  <a:srgbClr val="FF0000"/>
                </a:solidFill>
              </a:rPr>
              <a:t>laitue</a:t>
            </a:r>
            <a:r>
              <a:rPr lang="fr-FR" dirty="0"/>
              <a:t> à la tortue .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grand-mère </a:t>
            </a:r>
            <a:r>
              <a:rPr lang="fr-FR" dirty="0">
                <a:solidFill>
                  <a:srgbClr val="FF0000"/>
                </a:solidFill>
              </a:rPr>
              <a:t>trait</a:t>
            </a:r>
            <a:r>
              <a:rPr lang="fr-FR" dirty="0"/>
              <a:t> la vache . Grand-père </a:t>
            </a:r>
            <a:r>
              <a:rPr lang="fr-FR" dirty="0">
                <a:solidFill>
                  <a:srgbClr val="FF0000"/>
                </a:solidFill>
              </a:rPr>
              <a:t>donne</a:t>
            </a:r>
            <a:r>
              <a:rPr lang="fr-FR" dirty="0"/>
              <a:t> de </a:t>
            </a:r>
            <a:r>
              <a:rPr lang="fr-FR" dirty="0">
                <a:solidFill>
                  <a:srgbClr val="FF0000"/>
                </a:solidFill>
              </a:rPr>
              <a:t>l’herbe </a:t>
            </a:r>
            <a:r>
              <a:rPr lang="fr-FR" dirty="0"/>
              <a:t>aux ânes .</a:t>
            </a:r>
            <a:endParaRPr lang="ar-TN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0A05D8-73EE-4231-BE98-219DBC2157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70783" y="61291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7875003"/>
      </p:ext>
    </p:extLst>
  </p:cSld>
  <p:clrMapOvr>
    <a:masterClrMapping/>
  </p:clrMapOvr>
  <p:transition spd="slow" advTm="594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56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90" objId="6"/>
        <p14:stopEvt time="59456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A0979-D14E-479A-920E-4863950D8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0"/>
            <a:ext cx="10995991" cy="6440557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Etude de graphies :</a:t>
            </a:r>
          </a:p>
          <a:p>
            <a:r>
              <a:rPr lang="fr-FR" dirty="0">
                <a:solidFill>
                  <a:srgbClr val="00B0F0"/>
                </a:solidFill>
              </a:rPr>
              <a:t>J’écoute </a:t>
            </a:r>
            <a:r>
              <a:rPr lang="fr-FR" dirty="0"/>
              <a:t>:</a:t>
            </a:r>
          </a:p>
          <a:p>
            <a:endParaRPr lang="ar-T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76B0B1-756C-44D9-B365-4CC87111B2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3511" b="22406"/>
          <a:stretch/>
        </p:blipFill>
        <p:spPr>
          <a:xfrm>
            <a:off x="357809" y="1245704"/>
            <a:ext cx="11701669" cy="519485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9B8640-95ED-42EA-A9B0-5FBED97B2A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449674" y="31805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4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0703">
        <p:cut/>
      </p:transition>
    </mc:Choice>
    <mc:Fallback xmlns="">
      <p:transition advTm="7070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7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19" objId="4"/>
        <p14:stopEvt time="7059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E25377-2702-488D-AD02-511F9CC96F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51791" y="365126"/>
            <a:ext cx="2239617" cy="2018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8DA1F-7C20-4990-BB40-5F394A01AB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251791" y="2695863"/>
            <a:ext cx="2239617" cy="1778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EF8032-69F3-4839-91A2-0871D5F674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3998696" y="2606742"/>
            <a:ext cx="2588591" cy="20183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739C49-D07A-4D23-BDA7-1200C2FB20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tretch>
            <a:fillRect/>
          </a:stretch>
        </p:blipFill>
        <p:spPr>
          <a:xfrm>
            <a:off x="8529538" y="361190"/>
            <a:ext cx="3229333" cy="20183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ABE839-BC6D-410F-A95B-7BB937089D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tretch>
            <a:fillRect/>
          </a:stretch>
        </p:blipFill>
        <p:spPr>
          <a:xfrm>
            <a:off x="8588837" y="4761197"/>
            <a:ext cx="3229333" cy="1921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B9943A-8540-43A7-9AF2-0D61E38AFF3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rcRect t="19275"/>
          <a:stretch/>
        </p:blipFill>
        <p:spPr>
          <a:xfrm>
            <a:off x="3998695" y="4709197"/>
            <a:ext cx="2588592" cy="2075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A047AF-00E1-45B8-8741-156F48428C4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tretch>
            <a:fillRect/>
          </a:stretch>
        </p:blipFill>
        <p:spPr>
          <a:xfrm>
            <a:off x="8588837" y="2738450"/>
            <a:ext cx="3229333" cy="17525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5EE9B5-465A-45C8-9865-9134DB3738A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tretch>
            <a:fillRect/>
          </a:stretch>
        </p:blipFill>
        <p:spPr>
          <a:xfrm>
            <a:off x="4216177" y="588409"/>
            <a:ext cx="2588591" cy="20183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FBE467-2A6E-4BB0-AE49-F691E231551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2"/>
              </a:ext>
            </a:extLst>
          </a:blip>
          <a:stretch>
            <a:fillRect/>
          </a:stretch>
        </p:blipFill>
        <p:spPr>
          <a:xfrm>
            <a:off x="373830" y="4709197"/>
            <a:ext cx="2239617" cy="1871799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85442E15-FB3D-46EC-A326-AE71D16F0E7E}"/>
              </a:ext>
            </a:extLst>
          </p:cNvPr>
          <p:cNvSpPr/>
          <p:nvPr/>
        </p:nvSpPr>
        <p:spPr>
          <a:xfrm>
            <a:off x="4798535" y="916036"/>
            <a:ext cx="1457739" cy="141211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TN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08226154-043E-4DD4-9A56-69F5F5773D75}"/>
              </a:ext>
            </a:extLst>
          </p:cNvPr>
          <p:cNvSpPr/>
          <p:nvPr/>
        </p:nvSpPr>
        <p:spPr>
          <a:xfrm>
            <a:off x="761999" y="4987147"/>
            <a:ext cx="1219200" cy="131589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TN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940D5B1E-2353-4A0A-B520-454B1F2E5785}"/>
              </a:ext>
            </a:extLst>
          </p:cNvPr>
          <p:cNvSpPr/>
          <p:nvPr/>
        </p:nvSpPr>
        <p:spPr>
          <a:xfrm>
            <a:off x="9315607" y="2860056"/>
            <a:ext cx="1775791" cy="133446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TN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EC952C-135D-4EF9-BC25-70814E195B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7012793" y="5884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5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72011">
        <p14:shred/>
      </p:transition>
    </mc:Choice>
    <mc:Fallback xmlns="">
      <p:transition spd="slow" advTm="72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6" grpId="0" animBg="1"/>
    </p:bldLst>
  </p:timing>
  <p:extLst mod="1">
    <p:ext uri="{E180D4A7-C9FB-4DFB-919C-405C955672EB}">
      <p14:showEvtLst xmlns:p14="http://schemas.microsoft.com/office/powerpoint/2010/main">
        <p14:playEvt time="970" objId="8"/>
        <p14:stopEvt time="7201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1.5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2.4|3.9|4.3|4.4|3.6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2|1.9|2.5|3.4|2.8|3.7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36.5|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|8.4|3.9|3.4|8.2|6.1|10|2.8|4.1|5.9|0.9|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7|17.9|2.3|2|1.9|18.9|1.4|1.6|4.9|1.2|1.3|1|17.1|2.2|2|2.2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106</Words>
  <Application>Microsoft Office PowerPoint</Application>
  <PresentationFormat>Grand écran</PresentationFormat>
  <Paragraphs>20</Paragraphs>
  <Slides>11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8" baseType="lpstr">
      <vt:lpstr>Agency FB</vt:lpstr>
      <vt:lpstr>Andalus</vt:lpstr>
      <vt:lpstr>Arial</vt:lpstr>
      <vt:lpstr>Calibri</vt:lpstr>
      <vt:lpstr>Calibri Light</vt:lpstr>
      <vt:lpstr>Times New Roman</vt:lpstr>
      <vt:lpstr>Office Theme</vt:lpstr>
      <vt:lpstr>Elaboré par l’institutrice : Amel Zouaoui  école primaire :  ibn Khaldoun sidi Bou Ali Sousse </vt:lpstr>
      <vt:lpstr>Présentation PowerPoint</vt:lpstr>
      <vt:lpstr>Lexique du jour :      il aide…..                    il ramasse ….           elle se lève         il donne…                         il    jette…              il arrose … </vt:lpstr>
      <vt:lpstr>         des grains                          de l’herbe                                 des œufs                  une laitue              il se lève tôt                  il trait la vache             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Dalida donne des grains  aux dindons.  da   da   don    des                  din     dons       </vt:lpstr>
      <vt:lpstr>   d          d          d          d          d          d          d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hatem boubaker</dc:creator>
  <cp:lastModifiedBy>Client</cp:lastModifiedBy>
  <cp:revision>41</cp:revision>
  <dcterms:created xsi:type="dcterms:W3CDTF">2020-04-02T13:23:23Z</dcterms:created>
  <dcterms:modified xsi:type="dcterms:W3CDTF">2020-04-04T11:08:35Z</dcterms:modified>
</cp:coreProperties>
</file>