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8" r:id="rId15"/>
    <p:sldId id="269" r:id="rId16"/>
    <p:sldId id="271" r:id="rId17"/>
    <p:sldId id="270" r:id="rId18"/>
    <p:sldId id="272" r:id="rId19"/>
    <p:sldId id="273" r:id="rId20"/>
    <p:sldId id="274" r:id="rId21"/>
    <p:sldId id="275" r:id="rId22"/>
    <p:sldId id="276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C701D0-166D-41C0-84C6-5D0A3283604C}" type="datetimeFigureOut">
              <a:rPr lang="fr-FR" smtClean="0"/>
              <a:t>20/04/2020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7CDE96-511E-4EF3-BCE1-A07F141D49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4498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CDE96-511E-4EF3-BCE1-A07F141D49CC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0265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601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567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157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9282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421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197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6828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8739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497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284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162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058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09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077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620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871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009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611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  <p:sldLayoutId id="214748372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4699" y="215126"/>
            <a:ext cx="11848563" cy="1484885"/>
          </a:xfrm>
        </p:spPr>
        <p:txBody>
          <a:bodyPr>
            <a:normAutofit fontScale="90000"/>
          </a:bodyPr>
          <a:lstStyle/>
          <a:p>
            <a:pPr algn="r" rtl="1"/>
            <a:r>
              <a:rPr lang="ar-TN" sz="2000" b="1" dirty="0" smtClean="0">
                <a:solidFill>
                  <a:srgbClr val="002060"/>
                </a:solidFill>
              </a:rPr>
              <a:t/>
            </a:r>
            <a:br>
              <a:rPr lang="ar-TN" sz="2000" b="1" dirty="0" smtClean="0">
                <a:solidFill>
                  <a:srgbClr val="002060"/>
                </a:solidFill>
              </a:rPr>
            </a:br>
            <a:r>
              <a:rPr lang="ar-TN" sz="2000" b="1" dirty="0" smtClean="0">
                <a:solidFill>
                  <a:srgbClr val="002060"/>
                </a:solidFill>
              </a:rPr>
              <a:t>المندوبيّة الجهويّة للتّربية ببنزرت</a:t>
            </a:r>
            <a:r>
              <a:rPr lang="ar-TN" sz="2000" b="1" dirty="0">
                <a:solidFill>
                  <a:srgbClr val="002060"/>
                </a:solidFill>
              </a:rPr>
              <a:t/>
            </a:r>
            <a:br>
              <a:rPr lang="ar-TN" sz="2000" b="1" dirty="0">
                <a:solidFill>
                  <a:srgbClr val="002060"/>
                </a:solidFill>
              </a:rPr>
            </a:br>
            <a:r>
              <a:rPr lang="ar-TN" sz="2000" b="1" dirty="0" smtClean="0">
                <a:solidFill>
                  <a:srgbClr val="002060"/>
                </a:solidFill>
              </a:rPr>
              <a:t>    دائرة بنزرت 2 عربيّة</a:t>
            </a:r>
            <a:br>
              <a:rPr lang="ar-TN" sz="2000" b="1" dirty="0" smtClean="0">
                <a:solidFill>
                  <a:srgbClr val="002060"/>
                </a:solidFill>
              </a:rPr>
            </a:br>
            <a:r>
              <a:rPr lang="ar-TN" sz="2000" b="1" dirty="0" smtClean="0">
                <a:solidFill>
                  <a:srgbClr val="002060"/>
                </a:solidFill>
              </a:rPr>
              <a:t>المدرسة الابتدائيّة شارع الجمهوريّة                                                                                  إعداد : علي </a:t>
            </a:r>
            <a:r>
              <a:rPr lang="ar-TN" sz="2000" b="1" dirty="0" err="1" smtClean="0">
                <a:solidFill>
                  <a:srgbClr val="002060"/>
                </a:solidFill>
              </a:rPr>
              <a:t>الشّمانقي</a:t>
            </a:r>
            <a:r>
              <a:rPr lang="ar-TN" sz="2000" b="1" dirty="0" smtClean="0">
                <a:solidFill>
                  <a:srgbClr val="002060"/>
                </a:solidFill>
              </a:rPr>
              <a:t> أستاذ مدارس ابتدائيّة</a:t>
            </a:r>
            <a:br>
              <a:rPr lang="ar-TN" sz="2000" b="1" dirty="0" smtClean="0">
                <a:solidFill>
                  <a:srgbClr val="002060"/>
                </a:solidFill>
              </a:rPr>
            </a:br>
            <a:r>
              <a:rPr lang="ar-TN" sz="2000" b="1" dirty="0" smtClean="0">
                <a:solidFill>
                  <a:srgbClr val="002060"/>
                </a:solidFill>
              </a:rPr>
              <a:t>        منزل </a:t>
            </a:r>
            <a:r>
              <a:rPr lang="ar-TN" sz="2000" b="1" dirty="0">
                <a:solidFill>
                  <a:srgbClr val="002060"/>
                </a:solidFill>
              </a:rPr>
              <a:t>جميل  </a:t>
            </a:r>
            <a:r>
              <a:rPr lang="ar-TN" sz="2000" b="1" dirty="0" smtClean="0">
                <a:solidFill>
                  <a:srgbClr val="002060"/>
                </a:solidFill>
              </a:rPr>
              <a:t>                                                                                                       تأطير : طارق عبد الملك متفقّد عام للمدارس الابتدائيّة</a:t>
            </a:r>
            <a:r>
              <a:rPr lang="ar-TN" sz="1600" b="1" dirty="0" smtClean="0">
                <a:solidFill>
                  <a:srgbClr val="002060"/>
                </a:solidFill>
              </a:rPr>
              <a:t/>
            </a:r>
            <a:br>
              <a:rPr lang="ar-TN" sz="1600" b="1" dirty="0" smtClean="0">
                <a:solidFill>
                  <a:srgbClr val="002060"/>
                </a:solidFill>
              </a:rPr>
            </a:br>
            <a:endParaRPr lang="fr-FR" sz="1600" b="1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12593" y="2964114"/>
            <a:ext cx="4512774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ar-TN" sz="5400" b="1" cap="none" spc="0" dirty="0" smtClean="0">
                <a:ln w="19050">
                  <a:solidFill>
                    <a:srgbClr val="7030A0"/>
                  </a:solidFill>
                  <a:prstDash val="solid"/>
                </a:ln>
                <a:solidFill>
                  <a:srgbClr val="FF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60000" endA="900" endPos="60000" dist="60007" dir="5400000" sy="-100000" algn="bl" rotWithShape="0"/>
                </a:effectLst>
                <a:latin typeface="Arial Black" panose="020B0A04020102020204" pitchFamily="34" charset="0"/>
              </a:rPr>
              <a:t>إعراب الاسم المثنّى</a:t>
            </a:r>
            <a:endParaRPr lang="fr-FR" sz="5400" b="1" cap="none" spc="0" dirty="0">
              <a:ln w="19050">
                <a:solidFill>
                  <a:srgbClr val="7030A0"/>
                </a:solidFill>
                <a:prstDash val="solid"/>
              </a:ln>
              <a:solidFill>
                <a:srgbClr val="FF000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  <a:reflection blurRad="6350" stA="60000" endA="900" endPos="60000" dist="60007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2982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70457" y="1841679"/>
            <a:ext cx="893793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800" b="1" dirty="0">
                <a:solidFill>
                  <a:srgbClr val="006600"/>
                </a:solidFill>
              </a:rPr>
              <a:t>3</a:t>
            </a:r>
            <a:r>
              <a:rPr lang="ar-SA" sz="2800" b="1" dirty="0">
                <a:solidFill>
                  <a:srgbClr val="006600"/>
                </a:solidFill>
                <a:latin typeface="Georgia" panose="02040502050405020303" pitchFamily="18" charset="0"/>
              </a:rPr>
              <a:t>/ </a:t>
            </a:r>
            <a:r>
              <a:rPr lang="ar-SA" sz="2800" b="1" u="dbl" dirty="0">
                <a:solidFill>
                  <a:srgbClr val="006600"/>
                </a:solidFill>
                <a:latin typeface="Georgia" panose="02040502050405020303" pitchFamily="18" charset="0"/>
              </a:rPr>
              <a:t>أقرأ النّصَّ وأعوض الاسم المفرد المسطّر بالمثنّى وأغيّر ما يجب 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تغييره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:</a:t>
            </a:r>
          </a:p>
          <a:p>
            <a:pPr algn="r" rtl="1"/>
            <a:endParaRPr lang="fr-FR" sz="2800" b="1" dirty="0">
              <a:solidFill>
                <a:srgbClr val="006600"/>
              </a:solidFill>
              <a:latin typeface="Georgia" panose="02040502050405020303" pitchFamily="18" charset="0"/>
            </a:endParaRPr>
          </a:p>
          <a:p>
            <a:pPr algn="r"/>
            <a:r>
              <a:rPr lang="ar-SA" sz="2000" b="1" dirty="0"/>
              <a:t>لمّا </a:t>
            </a:r>
            <a:r>
              <a:rPr lang="ar-SA" sz="2000" b="1" dirty="0" smtClean="0"/>
              <a:t>أقبَل</a:t>
            </a:r>
            <a:r>
              <a:rPr lang="ar-TN" sz="2000" b="1" dirty="0" smtClean="0"/>
              <a:t>َ</a:t>
            </a:r>
            <a:r>
              <a:rPr lang="ar-SA" sz="2000" b="1" dirty="0" smtClean="0"/>
              <a:t>  </a:t>
            </a:r>
            <a:r>
              <a:rPr lang="ar-SA" sz="2000" b="1" dirty="0"/>
              <a:t>العيدُ أهْدى إليّ </a:t>
            </a:r>
            <a:r>
              <a:rPr lang="ar-SA" sz="2000" b="1" u="heavy" dirty="0"/>
              <a:t>ر</a:t>
            </a:r>
            <a:r>
              <a:rPr lang="ar-SA" sz="2000" b="1" u="sng" dirty="0"/>
              <a:t>َجل </a:t>
            </a:r>
            <a:r>
              <a:rPr lang="ar-SA" sz="2000" b="1" dirty="0"/>
              <a:t>من </a:t>
            </a:r>
            <a:r>
              <a:rPr lang="ar-SA" sz="2000" b="1" dirty="0" smtClean="0"/>
              <a:t>أحْباب</a:t>
            </a:r>
            <a:r>
              <a:rPr lang="ar-TN" sz="2000" b="1" dirty="0" smtClean="0"/>
              <a:t>ِ</a:t>
            </a:r>
            <a:r>
              <a:rPr lang="ar-SA" sz="2000" b="1" dirty="0" smtClean="0"/>
              <a:t> </a:t>
            </a:r>
            <a:r>
              <a:rPr lang="ar-SA" sz="2000" b="1" dirty="0"/>
              <a:t>أبِي </a:t>
            </a:r>
            <a:r>
              <a:rPr lang="ar-SA" sz="2000" b="1" u="sng" dirty="0" smtClean="0"/>
              <a:t>لُعبة</a:t>
            </a:r>
            <a:r>
              <a:rPr lang="ar-TN" sz="2000" b="1" u="sng" dirty="0" smtClean="0"/>
              <a:t>ً</a:t>
            </a:r>
            <a:r>
              <a:rPr lang="ar-SA" sz="2000" b="1" u="sng" dirty="0" smtClean="0"/>
              <a:t> جميلة</a:t>
            </a:r>
            <a:r>
              <a:rPr lang="ar-TN" sz="2000" b="1" u="sng" dirty="0" smtClean="0"/>
              <a:t>ً</a:t>
            </a:r>
            <a:r>
              <a:rPr lang="ar-SA" sz="2000" b="1" dirty="0" smtClean="0"/>
              <a:t>  </a:t>
            </a:r>
            <a:r>
              <a:rPr lang="ar-SA" sz="2000" b="1" dirty="0"/>
              <a:t>و </a:t>
            </a:r>
            <a:r>
              <a:rPr lang="ar-SA" sz="2000" b="1" dirty="0" smtClean="0"/>
              <a:t>قدّم</a:t>
            </a:r>
            <a:r>
              <a:rPr lang="ar-TN" sz="2000" b="1" dirty="0" smtClean="0"/>
              <a:t>َ</a:t>
            </a:r>
            <a:r>
              <a:rPr lang="ar-SA" sz="2000" b="1" dirty="0" smtClean="0"/>
              <a:t>ت</a:t>
            </a:r>
            <a:r>
              <a:rPr lang="ar-TN" sz="2000" b="1" dirty="0" smtClean="0"/>
              <a:t>ْ</a:t>
            </a:r>
            <a:r>
              <a:rPr lang="ar-SA" sz="2000" b="1" dirty="0" smtClean="0"/>
              <a:t> </a:t>
            </a:r>
            <a:r>
              <a:rPr lang="ar-SA" sz="2000" b="1" dirty="0"/>
              <a:t>لي </a:t>
            </a:r>
            <a:r>
              <a:rPr lang="ar-SA" sz="2000" b="1" u="sng" dirty="0"/>
              <a:t>امرأة </a:t>
            </a:r>
            <a:r>
              <a:rPr lang="ar-SA" sz="2000" b="1" dirty="0"/>
              <a:t>من </a:t>
            </a:r>
            <a:r>
              <a:rPr lang="ar-SA" sz="2000" b="1" dirty="0" smtClean="0"/>
              <a:t>ق</a:t>
            </a:r>
            <a:r>
              <a:rPr lang="ar-TN" sz="2000" b="1" dirty="0" smtClean="0"/>
              <a:t>َ</a:t>
            </a:r>
            <a:r>
              <a:rPr lang="ar-SA" sz="2000" b="1" dirty="0" smtClean="0"/>
              <a:t>ر</a:t>
            </a:r>
            <a:r>
              <a:rPr lang="ar-TN" sz="2000" b="1" dirty="0" smtClean="0"/>
              <a:t>ِ</a:t>
            </a:r>
            <a:r>
              <a:rPr lang="ar-SA" sz="2000" b="1" dirty="0" err="1" smtClean="0"/>
              <a:t>يب</a:t>
            </a:r>
            <a:r>
              <a:rPr lang="ar-TN" sz="2000" b="1" dirty="0" smtClean="0"/>
              <a:t>َ</a:t>
            </a:r>
            <a:r>
              <a:rPr lang="ar-SA" sz="2000" b="1" dirty="0" smtClean="0"/>
              <a:t>ات</a:t>
            </a:r>
            <a:r>
              <a:rPr lang="ar-TN" sz="2000" b="1" dirty="0" smtClean="0"/>
              <a:t>ِ</a:t>
            </a:r>
            <a:r>
              <a:rPr lang="ar-SA" sz="2000" b="1" dirty="0" smtClean="0"/>
              <a:t>ن</a:t>
            </a:r>
            <a:r>
              <a:rPr lang="ar-TN" sz="2000" b="1" dirty="0" smtClean="0"/>
              <a:t>َ</a:t>
            </a:r>
            <a:r>
              <a:rPr lang="ar-SA" sz="2000" b="1" dirty="0" smtClean="0"/>
              <a:t>ا </a:t>
            </a:r>
            <a:r>
              <a:rPr lang="ar-SA" sz="2000" b="1" u="sng" dirty="0"/>
              <a:t>دينارًا </a:t>
            </a:r>
            <a:r>
              <a:rPr lang="ar-SA" sz="2000" b="1" dirty="0" smtClean="0"/>
              <a:t>فاش</a:t>
            </a:r>
            <a:r>
              <a:rPr lang="ar-TN" sz="2000" b="1" dirty="0" smtClean="0"/>
              <a:t>ْ</a:t>
            </a:r>
            <a:r>
              <a:rPr lang="ar-SA" sz="2000" b="1" dirty="0" smtClean="0"/>
              <a:t>ت</a:t>
            </a:r>
            <a:r>
              <a:rPr lang="ar-TN" sz="2000" b="1" dirty="0" smtClean="0"/>
              <a:t>َ</a:t>
            </a:r>
            <a:r>
              <a:rPr lang="ar-SA" sz="2000" b="1" dirty="0" smtClean="0"/>
              <a:t>ر</a:t>
            </a:r>
            <a:r>
              <a:rPr lang="ar-TN" sz="2000" b="1" dirty="0" smtClean="0"/>
              <a:t>َ</a:t>
            </a:r>
            <a:r>
              <a:rPr lang="ar-SA" sz="2000" b="1" dirty="0" smtClean="0"/>
              <a:t>ي</a:t>
            </a:r>
            <a:r>
              <a:rPr lang="ar-TN" sz="2000" b="1" dirty="0" smtClean="0"/>
              <a:t>ْ</a:t>
            </a:r>
            <a:r>
              <a:rPr lang="ar-SA" sz="2000" b="1" dirty="0" smtClean="0"/>
              <a:t>ت</a:t>
            </a:r>
            <a:r>
              <a:rPr lang="ar-TN" sz="2000" b="1" dirty="0" smtClean="0"/>
              <a:t>ُ</a:t>
            </a:r>
            <a:r>
              <a:rPr lang="ar-SA" sz="2000" b="1" dirty="0" smtClean="0"/>
              <a:t> </a:t>
            </a:r>
            <a:r>
              <a:rPr lang="ar-SA" sz="2000" b="1" u="sng" dirty="0" smtClean="0"/>
              <a:t>ب</a:t>
            </a:r>
            <a:r>
              <a:rPr lang="ar-TN" sz="2000" b="1" u="sng" dirty="0" smtClean="0"/>
              <a:t>َ</a:t>
            </a:r>
            <a:r>
              <a:rPr lang="ar-SA" sz="2000" b="1" u="sng" dirty="0" smtClean="0"/>
              <a:t>ال</a:t>
            </a:r>
            <a:r>
              <a:rPr lang="ar-TN" sz="2000" b="1" u="sng" dirty="0" smtClean="0"/>
              <a:t>ُ</a:t>
            </a:r>
            <a:r>
              <a:rPr lang="ar-SA" sz="2000" b="1" u="sng" dirty="0" err="1" smtClean="0"/>
              <a:t>ون</a:t>
            </a:r>
            <a:r>
              <a:rPr lang="ar-TN" sz="2000" b="1" u="sng" dirty="0" smtClean="0"/>
              <a:t>ً</a:t>
            </a:r>
            <a:r>
              <a:rPr lang="ar-SA" sz="2000" b="1" u="sng" dirty="0" smtClean="0"/>
              <a:t>ا ك</a:t>
            </a:r>
            <a:r>
              <a:rPr lang="ar-TN" sz="2000" b="1" u="sng" dirty="0" smtClean="0"/>
              <a:t>َ</a:t>
            </a:r>
            <a:r>
              <a:rPr lang="ar-SA" sz="2000" b="1" u="sng" dirty="0" smtClean="0"/>
              <a:t>ب</a:t>
            </a:r>
            <a:r>
              <a:rPr lang="ar-TN" sz="2000" b="1" u="sng" dirty="0" smtClean="0"/>
              <a:t>ِ</a:t>
            </a:r>
            <a:r>
              <a:rPr lang="ar-SA" sz="2000" b="1" u="sng" dirty="0" smtClean="0"/>
              <a:t>ير</a:t>
            </a:r>
            <a:r>
              <a:rPr lang="ar-TN" sz="2000" b="1" u="sng" dirty="0" smtClean="0"/>
              <a:t>ً</a:t>
            </a:r>
            <a:r>
              <a:rPr lang="ar-SA" sz="2000" b="1" u="sng" dirty="0" smtClean="0"/>
              <a:t>ا</a:t>
            </a:r>
            <a:r>
              <a:rPr lang="ar-TN" sz="2000" b="1" u="sng" dirty="0"/>
              <a:t>.</a:t>
            </a:r>
            <a:endParaRPr lang="ar-TN" sz="2000" b="1" u="sng" dirty="0" smtClean="0"/>
          </a:p>
          <a:p>
            <a:pPr algn="r"/>
            <a:r>
              <a:rPr lang="ar-SA" sz="2800" b="1" dirty="0" smtClean="0"/>
              <a:t> </a:t>
            </a:r>
            <a:endParaRPr lang="fr-FR" sz="2800" dirty="0"/>
          </a:p>
          <a:p>
            <a:pPr algn="r"/>
            <a:r>
              <a:rPr lang="ar-SA" sz="2000" b="1" dirty="0" smtClean="0"/>
              <a:t>...................................................................................................................</a:t>
            </a:r>
            <a:r>
              <a:rPr lang="ar-TN" sz="2000" b="1" dirty="0" smtClean="0"/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lang="fr-FR" sz="2000" dirty="0"/>
          </a:p>
        </p:txBody>
      </p:sp>
      <p:sp>
        <p:nvSpPr>
          <p:cNvPr id="3" name="Vague 2"/>
          <p:cNvSpPr/>
          <p:nvPr/>
        </p:nvSpPr>
        <p:spPr>
          <a:xfrm>
            <a:off x="9388700" y="2172992"/>
            <a:ext cx="2597239" cy="1764406"/>
          </a:xfrm>
          <a:prstGeom prst="wave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TN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2-أسْتَكْشِفُ:</a:t>
            </a:r>
          </a:p>
        </p:txBody>
      </p:sp>
    </p:spTree>
    <p:extLst>
      <p:ext uri="{BB962C8B-B14F-4D97-AF65-F5344CB8AC3E}">
        <p14:creationId xmlns:p14="http://schemas.microsoft.com/office/powerpoint/2010/main" val="59911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31820" y="2150772"/>
            <a:ext cx="893793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TN" dirty="0" smtClean="0"/>
              <a:t> </a:t>
            </a:r>
            <a:r>
              <a:rPr lang="ar-TN" sz="2800" u="sng" dirty="0" smtClean="0">
                <a:solidFill>
                  <a:srgbClr val="006600"/>
                </a:solidFill>
                <a:latin typeface="Georgia" panose="02040502050405020303" pitchFamily="18" charset="0"/>
              </a:rPr>
              <a:t>3:</a:t>
            </a:r>
          </a:p>
          <a:p>
            <a:pPr algn="r"/>
            <a:r>
              <a:rPr lang="ar-SA" sz="2000" b="1" dirty="0" smtClean="0">
                <a:latin typeface="Georgia" panose="02040502050405020303" pitchFamily="18" charset="0"/>
              </a:rPr>
              <a:t>لمّا </a:t>
            </a:r>
            <a:r>
              <a:rPr lang="ar-SA" sz="2000" b="1" dirty="0">
                <a:latin typeface="Georgia" panose="02040502050405020303" pitchFamily="18" charset="0"/>
              </a:rPr>
              <a:t>أقبَل  العيدُ أهْدى إليّ </a:t>
            </a:r>
            <a:r>
              <a:rPr lang="ar-TN" sz="2000" b="1" u="heavy" dirty="0" smtClean="0">
                <a:latin typeface="Georgia" panose="02040502050405020303" pitchFamily="18" charset="0"/>
              </a:rPr>
              <a:t>ر</a:t>
            </a:r>
            <a:r>
              <a:rPr lang="ar-TN" sz="2000" b="1" dirty="0" smtClean="0">
                <a:latin typeface="Georgia" panose="02040502050405020303" pitchFamily="18" charset="0"/>
              </a:rPr>
              <a:t>َجُلاَنِ </a:t>
            </a:r>
            <a:r>
              <a:rPr lang="ar-SA" sz="2000" b="1" dirty="0" smtClean="0">
                <a:latin typeface="Georgia" panose="02040502050405020303" pitchFamily="18" charset="0"/>
              </a:rPr>
              <a:t>من </a:t>
            </a:r>
            <a:r>
              <a:rPr lang="ar-SA" sz="2000" b="1" dirty="0">
                <a:latin typeface="Georgia" panose="02040502050405020303" pitchFamily="18" charset="0"/>
              </a:rPr>
              <a:t>أحْباب أبِي </a:t>
            </a:r>
            <a:r>
              <a:rPr lang="ar-TN" sz="2000" b="1" dirty="0" smtClean="0">
                <a:latin typeface="Georgia" panose="02040502050405020303" pitchFamily="18" charset="0"/>
              </a:rPr>
              <a:t>لُعْبَتَيْنِ جَمِيلَتَيْنِ </a:t>
            </a:r>
            <a:r>
              <a:rPr lang="ar-SA" sz="2000" b="1" dirty="0" smtClean="0">
                <a:latin typeface="Georgia" panose="02040502050405020303" pitchFamily="18" charset="0"/>
              </a:rPr>
              <a:t>و قد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ّم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ت ل</a:t>
            </a:r>
            <a:r>
              <a:rPr lang="ar-TN" sz="2000" b="1" dirty="0" smtClean="0">
                <a:latin typeface="Georgia" panose="02040502050405020303" pitchFamily="18" charset="0"/>
              </a:rPr>
              <a:t>ِ</a:t>
            </a:r>
            <a:r>
              <a:rPr lang="ar-SA" sz="2000" b="1" dirty="0" smtClean="0">
                <a:latin typeface="Georgia" panose="02040502050405020303" pitchFamily="18" charset="0"/>
              </a:rPr>
              <a:t>ي ام</a:t>
            </a:r>
            <a:r>
              <a:rPr lang="ar-TN" sz="2000" b="1" dirty="0" smtClean="0">
                <a:latin typeface="Georgia" panose="02040502050405020303" pitchFamily="18" charset="0"/>
              </a:rPr>
              <a:t>ْ</a:t>
            </a:r>
            <a:r>
              <a:rPr lang="ar-SA" sz="2000" b="1" dirty="0" smtClean="0">
                <a:latin typeface="Georgia" panose="02040502050405020303" pitchFamily="18" charset="0"/>
              </a:rPr>
              <a:t>ر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أ</a:t>
            </a:r>
            <a:r>
              <a:rPr lang="ar-TN" sz="2000" b="1" dirty="0" smtClean="0">
                <a:latin typeface="Georgia" panose="02040502050405020303" pitchFamily="18" charset="0"/>
              </a:rPr>
              <a:t>تَانِ</a:t>
            </a:r>
            <a:r>
              <a:rPr lang="ar-SA" sz="2000" b="1" dirty="0" smtClean="0">
                <a:latin typeface="Georgia" panose="02040502050405020303" pitchFamily="18" charset="0"/>
              </a:rPr>
              <a:t> </a:t>
            </a:r>
            <a:r>
              <a:rPr lang="ar-SA" sz="2000" b="1" dirty="0">
                <a:latin typeface="Georgia" panose="02040502050405020303" pitchFamily="18" charset="0"/>
              </a:rPr>
              <a:t>من </a:t>
            </a:r>
            <a:r>
              <a:rPr lang="ar-SA" sz="2000" b="1" dirty="0" smtClean="0">
                <a:latin typeface="Georgia" panose="02040502050405020303" pitchFamily="18" charset="0"/>
              </a:rPr>
              <a:t>ق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ريبا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تن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ا د</a:t>
            </a:r>
            <a:r>
              <a:rPr lang="ar-TN" sz="2000" b="1" dirty="0" smtClean="0">
                <a:latin typeface="Georgia" panose="02040502050405020303" pitchFamily="18" charset="0"/>
              </a:rPr>
              <a:t>ِ</a:t>
            </a:r>
            <a:r>
              <a:rPr lang="ar-SA" sz="2000" b="1" dirty="0" smtClean="0">
                <a:latin typeface="Georgia" panose="02040502050405020303" pitchFamily="18" charset="0"/>
              </a:rPr>
              <a:t>ينار</a:t>
            </a:r>
            <a:r>
              <a:rPr lang="ar-TN" sz="2000" b="1" dirty="0" smtClean="0">
                <a:latin typeface="Georgia" panose="02040502050405020303" pitchFamily="18" charset="0"/>
              </a:rPr>
              <a:t>َيْنِ </a:t>
            </a:r>
            <a:r>
              <a:rPr lang="ar-SA" sz="2000" b="1" dirty="0" smtClean="0">
                <a:latin typeface="Georgia" panose="02040502050405020303" pitchFamily="18" charset="0"/>
              </a:rPr>
              <a:t>فاش</a:t>
            </a:r>
            <a:r>
              <a:rPr lang="ar-TN" sz="2000" b="1" dirty="0" smtClean="0">
                <a:latin typeface="Georgia" panose="02040502050405020303" pitchFamily="18" charset="0"/>
              </a:rPr>
              <a:t>ْ</a:t>
            </a:r>
            <a:r>
              <a:rPr lang="ar-SA" sz="2000" b="1" dirty="0" smtClean="0">
                <a:latin typeface="Georgia" panose="02040502050405020303" pitchFamily="18" charset="0"/>
              </a:rPr>
              <a:t>تر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ي</a:t>
            </a:r>
            <a:r>
              <a:rPr lang="ar-TN" sz="2000" b="1" dirty="0" smtClean="0">
                <a:latin typeface="Georgia" panose="02040502050405020303" pitchFamily="18" charset="0"/>
              </a:rPr>
              <a:t>ْ</a:t>
            </a:r>
            <a:r>
              <a:rPr lang="ar-SA" sz="2000" b="1" dirty="0" smtClean="0">
                <a:latin typeface="Georgia" panose="02040502050405020303" pitchFamily="18" charset="0"/>
              </a:rPr>
              <a:t>ت بالون</a:t>
            </a:r>
            <a:r>
              <a:rPr lang="ar-TN" sz="2000" b="1" dirty="0" smtClean="0">
                <a:latin typeface="Georgia" panose="02040502050405020303" pitchFamily="18" charset="0"/>
              </a:rPr>
              <a:t>َيْنِ</a:t>
            </a:r>
            <a:r>
              <a:rPr lang="ar-SA" sz="2000" b="1" dirty="0" smtClean="0">
                <a:latin typeface="Georgia" panose="02040502050405020303" pitchFamily="18" charset="0"/>
              </a:rPr>
              <a:t> ك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ب</a:t>
            </a:r>
            <a:r>
              <a:rPr lang="ar-TN" sz="2000" b="1" dirty="0" smtClean="0">
                <a:latin typeface="Georgia" panose="02040502050405020303" pitchFamily="18" charset="0"/>
              </a:rPr>
              <a:t>ِ</a:t>
            </a:r>
            <a:r>
              <a:rPr lang="ar-SA" sz="2000" b="1" dirty="0" smtClean="0">
                <a:latin typeface="Georgia" panose="02040502050405020303" pitchFamily="18" charset="0"/>
              </a:rPr>
              <a:t>ير</a:t>
            </a:r>
            <a:r>
              <a:rPr lang="ar-TN" sz="2000" b="1" dirty="0" smtClean="0">
                <a:latin typeface="Georgia" panose="02040502050405020303" pitchFamily="18" charset="0"/>
              </a:rPr>
              <a:t>َيْنِ.</a:t>
            </a:r>
            <a:endParaRPr lang="fr-FR" sz="2000" dirty="0">
              <a:latin typeface="Georgia" panose="02040502050405020303" pitchFamily="18" charset="0"/>
            </a:endParaRPr>
          </a:p>
          <a:p>
            <a:pPr algn="r"/>
            <a:endParaRPr lang="fr-FR" dirty="0"/>
          </a:p>
          <a:p>
            <a:pPr algn="r"/>
            <a:endParaRPr lang="fr-FR" dirty="0"/>
          </a:p>
        </p:txBody>
      </p:sp>
      <p:sp>
        <p:nvSpPr>
          <p:cNvPr id="3" name="Vague 2"/>
          <p:cNvSpPr/>
          <p:nvPr/>
        </p:nvSpPr>
        <p:spPr>
          <a:xfrm>
            <a:off x="9465973" y="1931830"/>
            <a:ext cx="2597239" cy="1764406"/>
          </a:xfrm>
          <a:prstGeom prst="wave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TN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2-أسْتَكْشِفُ:</a:t>
            </a:r>
          </a:p>
          <a:p>
            <a:pPr algn="ctr"/>
            <a:r>
              <a:rPr lang="ar-TN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الإصلاح</a:t>
            </a:r>
          </a:p>
        </p:txBody>
      </p:sp>
    </p:spTree>
    <p:extLst>
      <p:ext uri="{BB962C8B-B14F-4D97-AF65-F5344CB8AC3E}">
        <p14:creationId xmlns:p14="http://schemas.microsoft.com/office/powerpoint/2010/main" val="3208769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-206062" y="941248"/>
            <a:ext cx="911824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TN" sz="2800" dirty="0" smtClean="0">
                <a:solidFill>
                  <a:srgbClr val="006600"/>
                </a:solidFill>
                <a:latin typeface="Georgia" panose="02040502050405020303" pitchFamily="18" charset="0"/>
              </a:rPr>
              <a:t>4/</a:t>
            </a:r>
            <a:r>
              <a:rPr lang="ar-SA" sz="2800" b="1" u="dbl" dirty="0">
                <a:solidFill>
                  <a:srgbClr val="006600"/>
                </a:solidFill>
                <a:latin typeface="Georgia" panose="02040502050405020303" pitchFamily="18" charset="0"/>
              </a:rPr>
              <a:t>أعيد كتابة 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الج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ُ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م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َ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ل </a:t>
            </a:r>
            <a:r>
              <a:rPr lang="ar-SA" sz="2800" b="1" u="dbl" dirty="0">
                <a:solidFill>
                  <a:srgbClr val="006600"/>
                </a:solidFill>
                <a:latin typeface="Georgia" panose="02040502050405020303" pitchFamily="18" charset="0"/>
              </a:rPr>
              <a:t>الآتية 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وأث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َ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ن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ّ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ي الأس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ْ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م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َ</a:t>
            </a:r>
            <a:r>
              <a:rPr lang="ar-SA" sz="2800" b="1" u="dbl" dirty="0" err="1" smtClean="0">
                <a:solidFill>
                  <a:srgbClr val="006600"/>
                </a:solidFill>
                <a:latin typeface="Georgia" panose="02040502050405020303" pitchFamily="18" charset="0"/>
              </a:rPr>
              <a:t>اء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 الم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ُ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س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َ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طّر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َ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ة </a:t>
            </a:r>
            <a:r>
              <a:rPr lang="ar-SA" sz="2800" b="1" u="dbl" dirty="0" err="1" smtClean="0">
                <a:solidFill>
                  <a:srgbClr val="006600"/>
                </a:solidFill>
                <a:latin typeface="Georgia" panose="02040502050405020303" pitchFamily="18" charset="0"/>
              </a:rPr>
              <a:t>نا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َ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س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ِ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ج</a:t>
            </a:r>
            <a:r>
              <a:rPr lang="ar-TN" sz="2800" b="1" u="dbl" dirty="0">
                <a:solidFill>
                  <a:srgbClr val="006600"/>
                </a:solidFill>
                <a:latin typeface="Georgia" panose="02040502050405020303" pitchFamily="18" charset="0"/>
              </a:rPr>
              <a:t>ً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ا ع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َ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ل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َ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ى م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ِ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ن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ْ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وال الم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ِ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ثال الم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ُ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قدّمِ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:</a:t>
            </a:r>
          </a:p>
          <a:p>
            <a:pPr algn="r"/>
            <a:endParaRPr lang="ar-TN" sz="2000" b="1" u="dbl" dirty="0" smtClean="0">
              <a:latin typeface="Georgia" panose="02040502050405020303" pitchFamily="18" charset="0"/>
            </a:endParaRPr>
          </a:p>
          <a:p>
            <a:pPr algn="r"/>
            <a:endParaRPr lang="ar-TN" sz="2000" b="1" u="dbl" dirty="0" smtClean="0">
              <a:latin typeface="Georgia" panose="02040502050405020303" pitchFamily="18" charset="0"/>
            </a:endParaRPr>
          </a:p>
          <a:p>
            <a:pPr algn="r"/>
            <a:r>
              <a:rPr lang="ar-TN" sz="2000" b="1" dirty="0" smtClean="0">
                <a:latin typeface="Georgia" panose="02040502050405020303" pitchFamily="18" charset="0"/>
              </a:rPr>
              <a:t>-</a:t>
            </a:r>
            <a:r>
              <a:rPr lang="ar-SA" sz="2000" b="1" dirty="0" err="1" smtClean="0">
                <a:latin typeface="Georgia" panose="02040502050405020303" pitchFamily="18" charset="0"/>
              </a:rPr>
              <a:t>عا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لج </a:t>
            </a:r>
            <a:r>
              <a:rPr lang="ar-SA" sz="2000" b="1" u="sng" dirty="0" smtClean="0">
                <a:latin typeface="Georgia" panose="02040502050405020303" pitchFamily="18" charset="0"/>
              </a:rPr>
              <a:t>الط</a:t>
            </a:r>
            <a:r>
              <a:rPr lang="ar-TN" sz="2000" b="1" u="sng" dirty="0" smtClean="0">
                <a:latin typeface="Georgia" panose="02040502050405020303" pitchFamily="18" charset="0"/>
              </a:rPr>
              <a:t>َّ</a:t>
            </a:r>
            <a:r>
              <a:rPr lang="ar-SA" sz="2000" b="1" u="sng" dirty="0" smtClean="0">
                <a:latin typeface="Georgia" panose="02040502050405020303" pitchFamily="18" charset="0"/>
              </a:rPr>
              <a:t>بيب </a:t>
            </a:r>
            <a:r>
              <a:rPr lang="ar-SA" sz="2000" b="1" dirty="0" smtClean="0">
                <a:latin typeface="Georgia" panose="02040502050405020303" pitchFamily="18" charset="0"/>
              </a:rPr>
              <a:t>الم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ريضَ</a:t>
            </a:r>
            <a:r>
              <a:rPr lang="ar-TN" sz="2000" b="1" dirty="0" smtClean="0">
                <a:latin typeface="Georgia" panose="02040502050405020303" pitchFamily="18" charset="0"/>
              </a:rPr>
              <a:t>                    .............................................................</a:t>
            </a:r>
          </a:p>
          <a:p>
            <a:pPr algn="r"/>
            <a:endParaRPr lang="ar-TN" sz="2000" b="1" dirty="0" smtClean="0">
              <a:latin typeface="Georgia" panose="02040502050405020303" pitchFamily="18" charset="0"/>
            </a:endParaRPr>
          </a:p>
          <a:p>
            <a:pPr algn="r"/>
            <a:r>
              <a:rPr lang="ar-TN" sz="20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ألاحِظ أنّ</a:t>
            </a:r>
            <a:r>
              <a:rPr lang="ar-TN" sz="2000" b="1" dirty="0" smtClean="0">
                <a:latin typeface="Georgia" panose="02040502050405020303" pitchFamily="18" charset="0"/>
              </a:rPr>
              <a:t> : </a:t>
            </a:r>
            <a:r>
              <a:rPr lang="ar-SA" sz="2000" b="1" dirty="0" smtClean="0">
                <a:latin typeface="Georgia" panose="02040502050405020303" pitchFamily="18" charset="0"/>
              </a:rPr>
              <a:t>الاسم الم</a:t>
            </a:r>
            <a:r>
              <a:rPr lang="ar-TN" sz="2000" b="1" dirty="0" smtClean="0">
                <a:latin typeface="Georgia" panose="02040502050405020303" pitchFamily="18" charset="0"/>
              </a:rPr>
              <a:t>ُ</a:t>
            </a:r>
            <a:r>
              <a:rPr lang="ar-SA" sz="2000" b="1" dirty="0" smtClean="0">
                <a:latin typeface="Georgia" panose="02040502050405020303" pitchFamily="18" charset="0"/>
              </a:rPr>
              <a:t>فر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د </a:t>
            </a:r>
            <a:r>
              <a:rPr lang="ar-TN" sz="2000" b="1" dirty="0" smtClean="0">
                <a:latin typeface="Georgia" panose="02040502050405020303" pitchFamily="18" charset="0"/>
              </a:rPr>
              <a:t>ُ</a:t>
            </a:r>
            <a:r>
              <a:rPr lang="ar-SA" sz="2000" b="1" dirty="0" smtClean="0">
                <a:latin typeface="Georgia" panose="02040502050405020303" pitchFamily="18" charset="0"/>
              </a:rPr>
              <a:t>ي</a:t>
            </a:r>
            <a:r>
              <a:rPr lang="ar-TN" sz="2000" b="1" dirty="0" smtClean="0">
                <a:latin typeface="Georgia" panose="02040502050405020303" pitchFamily="18" charset="0"/>
              </a:rPr>
              <a:t>ُ</a:t>
            </a:r>
            <a:r>
              <a:rPr lang="ar-SA" sz="2000" b="1" dirty="0" smtClean="0">
                <a:latin typeface="Georgia" panose="02040502050405020303" pitchFamily="18" charset="0"/>
              </a:rPr>
              <a:t>ر</a:t>
            </a:r>
            <a:r>
              <a:rPr lang="ar-TN" sz="2000" b="1" dirty="0" smtClean="0">
                <a:latin typeface="Georgia" panose="02040502050405020303" pitchFamily="18" charset="0"/>
              </a:rPr>
              <a:t>ْ</a:t>
            </a:r>
            <a:r>
              <a:rPr lang="ar-SA" sz="2000" b="1" dirty="0" smtClean="0">
                <a:latin typeface="Georgia" panose="02040502050405020303" pitchFamily="18" charset="0"/>
              </a:rPr>
              <a:t>فع </a:t>
            </a:r>
            <a:r>
              <a:rPr lang="ar-SA" sz="2000" b="1" dirty="0">
                <a:latin typeface="Georgia" panose="02040502050405020303" pitchFamily="18" charset="0"/>
              </a:rPr>
              <a:t>بـــ..................... </a:t>
            </a:r>
            <a:r>
              <a:rPr lang="ar-SA" sz="2000" b="1" dirty="0" smtClean="0">
                <a:latin typeface="Georgia" panose="02040502050405020303" pitchFamily="18" charset="0"/>
              </a:rPr>
              <a:t>والاسم</a:t>
            </a:r>
            <a:r>
              <a:rPr lang="ar-TN" sz="2000" b="1" dirty="0" smtClean="0">
                <a:latin typeface="Georgia" panose="02040502050405020303" pitchFamily="18" charset="0"/>
              </a:rPr>
              <a:t>ُ</a:t>
            </a:r>
            <a:r>
              <a:rPr lang="ar-SA" sz="2000" b="1" dirty="0" smtClean="0">
                <a:latin typeface="Georgia" panose="02040502050405020303" pitchFamily="18" charset="0"/>
              </a:rPr>
              <a:t> الم</a:t>
            </a:r>
            <a:r>
              <a:rPr lang="ar-TN" sz="2000" b="1" dirty="0" smtClean="0">
                <a:latin typeface="Georgia" panose="02040502050405020303" pitchFamily="18" charset="0"/>
              </a:rPr>
              <a:t>ُ</a:t>
            </a:r>
            <a:r>
              <a:rPr lang="ar-SA" sz="2000" b="1" dirty="0" smtClean="0">
                <a:latin typeface="Georgia" panose="02040502050405020303" pitchFamily="18" charset="0"/>
              </a:rPr>
              <a:t>ثنّى ي</a:t>
            </a:r>
            <a:r>
              <a:rPr lang="ar-TN" sz="2000" b="1" dirty="0" smtClean="0">
                <a:latin typeface="Georgia" panose="02040502050405020303" pitchFamily="18" charset="0"/>
              </a:rPr>
              <a:t>ُ</a:t>
            </a:r>
            <a:r>
              <a:rPr lang="ar-SA" sz="2000" b="1" dirty="0" smtClean="0">
                <a:latin typeface="Georgia" panose="02040502050405020303" pitchFamily="18" charset="0"/>
              </a:rPr>
              <a:t>ر</a:t>
            </a:r>
            <a:r>
              <a:rPr lang="ar-TN" sz="2000" b="1" dirty="0" smtClean="0">
                <a:latin typeface="Georgia" panose="02040502050405020303" pitchFamily="18" charset="0"/>
              </a:rPr>
              <a:t>ْ</a:t>
            </a:r>
            <a:r>
              <a:rPr lang="ar-SA" sz="2000" b="1" dirty="0" smtClean="0">
                <a:latin typeface="Georgia" panose="02040502050405020303" pitchFamily="18" charset="0"/>
              </a:rPr>
              <a:t>ف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ع</a:t>
            </a:r>
            <a:r>
              <a:rPr lang="ar-TN" sz="2000" b="1" dirty="0" smtClean="0">
                <a:latin typeface="Georgia" panose="02040502050405020303" pitchFamily="18" charset="0"/>
              </a:rPr>
              <a:t>ُ</a:t>
            </a:r>
            <a:r>
              <a:rPr lang="ar-SA" sz="2000" b="1" dirty="0" smtClean="0">
                <a:latin typeface="Georgia" panose="02040502050405020303" pitchFamily="18" charset="0"/>
              </a:rPr>
              <a:t> </a:t>
            </a:r>
            <a:r>
              <a:rPr lang="ar-SA" sz="2000" b="1" dirty="0">
                <a:latin typeface="Georgia" panose="02040502050405020303" pitchFamily="18" charset="0"/>
              </a:rPr>
              <a:t>بــ</a:t>
            </a:r>
            <a:r>
              <a:rPr lang="ar-SA" sz="2000" b="1" dirty="0" smtClean="0">
                <a:latin typeface="Georgia" panose="02040502050405020303" pitchFamily="18" charset="0"/>
              </a:rPr>
              <a:t>......................</a:t>
            </a:r>
            <a:endParaRPr lang="ar-TN" sz="2000" b="1" dirty="0" smtClean="0">
              <a:latin typeface="Georgia" panose="02040502050405020303" pitchFamily="18" charset="0"/>
            </a:endParaRPr>
          </a:p>
          <a:p>
            <a:pPr algn="r"/>
            <a:endParaRPr lang="ar-TN" sz="2000" b="1" dirty="0">
              <a:latin typeface="Georgia" panose="02040502050405020303" pitchFamily="18" charset="0"/>
            </a:endParaRPr>
          </a:p>
          <a:p>
            <a:pPr algn="r"/>
            <a:r>
              <a:rPr lang="ar-TN" sz="2000" b="1" dirty="0" smtClean="0">
                <a:latin typeface="Georgia" panose="02040502050405020303" pitchFamily="18" charset="0"/>
              </a:rPr>
              <a:t>-</a:t>
            </a:r>
            <a:r>
              <a:rPr lang="ar-SA" sz="2000" b="1" dirty="0" smtClean="0">
                <a:latin typeface="Georgia" panose="02040502050405020303" pitchFamily="18" charset="0"/>
              </a:rPr>
              <a:t>أع</a:t>
            </a:r>
            <a:r>
              <a:rPr lang="ar-TN" sz="2000" b="1" dirty="0" smtClean="0">
                <a:latin typeface="Georgia" panose="02040502050405020303" pitchFamily="18" charset="0"/>
              </a:rPr>
              <a:t>ْ</a:t>
            </a:r>
            <a:r>
              <a:rPr lang="ar-SA" sz="2000" b="1" dirty="0" smtClean="0">
                <a:latin typeface="Georgia" panose="02040502050405020303" pitchFamily="18" charset="0"/>
              </a:rPr>
              <a:t>ج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ب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ن</a:t>
            </a:r>
            <a:r>
              <a:rPr lang="ar-TN" sz="2000" b="1" dirty="0" smtClean="0">
                <a:latin typeface="Georgia" panose="02040502050405020303" pitchFamily="18" charset="0"/>
              </a:rPr>
              <a:t>ِ</a:t>
            </a:r>
            <a:r>
              <a:rPr lang="ar-SA" sz="2000" b="1" dirty="0" smtClean="0">
                <a:latin typeface="Georgia" panose="02040502050405020303" pitchFamily="18" charset="0"/>
              </a:rPr>
              <a:t>ي </a:t>
            </a:r>
            <a:r>
              <a:rPr lang="ar-SA" sz="2000" b="1" dirty="0">
                <a:latin typeface="Georgia" panose="02040502050405020303" pitchFamily="18" charset="0"/>
              </a:rPr>
              <a:t>النّصّ </a:t>
            </a:r>
            <a:r>
              <a:rPr lang="ar-SA" sz="2000" b="1" dirty="0" smtClean="0">
                <a:latin typeface="Georgia" panose="02040502050405020303" pitchFamily="18" charset="0"/>
              </a:rPr>
              <a:t>ف</a:t>
            </a:r>
            <a:r>
              <a:rPr lang="ar-TN" sz="2000" b="1" dirty="0" smtClean="0">
                <a:latin typeface="Georgia" panose="02040502050405020303" pitchFamily="18" charset="0"/>
              </a:rPr>
              <a:t>َح</a:t>
            </a:r>
            <a:r>
              <a:rPr lang="ar-SA" sz="2000" b="1" dirty="0" smtClean="0">
                <a:latin typeface="Georgia" panose="02040502050405020303" pitchFamily="18" charset="0"/>
              </a:rPr>
              <a:t>ف</a:t>
            </a:r>
            <a:r>
              <a:rPr lang="ar-TN" sz="2000" b="1" dirty="0" smtClean="0">
                <a:latin typeface="Georgia" panose="02040502050405020303" pitchFamily="18" charset="0"/>
              </a:rPr>
              <a:t>ِ</a:t>
            </a:r>
            <a:r>
              <a:rPr lang="ar-SA" sz="2000" b="1" dirty="0" smtClean="0">
                <a:latin typeface="Georgia" panose="02040502050405020303" pitchFamily="18" charset="0"/>
              </a:rPr>
              <a:t>ظ</a:t>
            </a:r>
            <a:r>
              <a:rPr lang="ar-TN" sz="2000" b="1" dirty="0" smtClean="0">
                <a:latin typeface="Georgia" panose="02040502050405020303" pitchFamily="18" charset="0"/>
              </a:rPr>
              <a:t>ْ</a:t>
            </a:r>
            <a:r>
              <a:rPr lang="ar-SA" sz="2000" b="1" dirty="0" smtClean="0">
                <a:latin typeface="Georgia" panose="02040502050405020303" pitchFamily="18" charset="0"/>
              </a:rPr>
              <a:t>ت م</a:t>
            </a:r>
            <a:r>
              <a:rPr lang="ar-TN" sz="2000" b="1" dirty="0" smtClean="0">
                <a:latin typeface="Georgia" panose="02040502050405020303" pitchFamily="18" charset="0"/>
              </a:rPr>
              <a:t>ِ</a:t>
            </a:r>
            <a:r>
              <a:rPr lang="ar-SA" sz="2000" b="1" dirty="0" smtClean="0">
                <a:latin typeface="Georgia" panose="02040502050405020303" pitchFamily="18" charset="0"/>
              </a:rPr>
              <a:t>نه </a:t>
            </a:r>
            <a:r>
              <a:rPr lang="ar-SA" sz="2000" b="1" u="sng" dirty="0" smtClean="0">
                <a:latin typeface="Georgia" panose="02040502050405020303" pitchFamily="18" charset="0"/>
              </a:rPr>
              <a:t>فِقرة</a:t>
            </a:r>
            <a:r>
              <a:rPr lang="ar-TN" sz="2000" b="1" u="sng" dirty="0">
                <a:latin typeface="Georgia" panose="02040502050405020303" pitchFamily="18" charset="0"/>
              </a:rPr>
              <a:t>ً</a:t>
            </a:r>
            <a:r>
              <a:rPr lang="ar-TN" sz="2000" b="1" dirty="0" smtClean="0">
                <a:latin typeface="Georgia" panose="02040502050405020303" pitchFamily="18" charset="0"/>
              </a:rPr>
              <a:t>                 ....................................................</a:t>
            </a:r>
            <a:endParaRPr lang="fr-FR" sz="2000" dirty="0">
              <a:latin typeface="Georgia" panose="02040502050405020303" pitchFamily="18" charset="0"/>
            </a:endParaRPr>
          </a:p>
          <a:p>
            <a:pPr algn="r"/>
            <a:endParaRPr lang="ar-TN" sz="2000" b="1" dirty="0" smtClean="0">
              <a:latin typeface="Georgia" panose="02040502050405020303" pitchFamily="18" charset="0"/>
            </a:endParaRPr>
          </a:p>
          <a:p>
            <a:pPr algn="r"/>
            <a:r>
              <a:rPr lang="ar-TN" sz="20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ألاحِظُ أنّ</a:t>
            </a:r>
            <a:r>
              <a:rPr lang="ar-TN" sz="2000" b="1" dirty="0" smtClean="0">
                <a:latin typeface="Georgia" panose="02040502050405020303" pitchFamily="18" charset="0"/>
              </a:rPr>
              <a:t>: </a:t>
            </a:r>
            <a:r>
              <a:rPr lang="ar-SA" sz="2000" b="1" dirty="0">
                <a:latin typeface="Georgia" panose="02040502050405020303" pitchFamily="18" charset="0"/>
              </a:rPr>
              <a:t>الاسم </a:t>
            </a:r>
            <a:r>
              <a:rPr lang="ar-SA" sz="2000" b="1" dirty="0" smtClean="0">
                <a:latin typeface="Georgia" panose="02040502050405020303" pitchFamily="18" charset="0"/>
              </a:rPr>
              <a:t>الم</a:t>
            </a:r>
            <a:r>
              <a:rPr lang="ar-TN" sz="2000" b="1" dirty="0" smtClean="0">
                <a:latin typeface="Georgia" panose="02040502050405020303" pitchFamily="18" charset="0"/>
              </a:rPr>
              <a:t>ُ</a:t>
            </a:r>
            <a:r>
              <a:rPr lang="ar-SA" sz="2000" b="1" dirty="0" smtClean="0">
                <a:latin typeface="Georgia" panose="02040502050405020303" pitchFamily="18" charset="0"/>
              </a:rPr>
              <a:t>ف</a:t>
            </a:r>
            <a:r>
              <a:rPr lang="ar-TN" sz="2000" b="1" dirty="0" smtClean="0">
                <a:latin typeface="Georgia" panose="02040502050405020303" pitchFamily="18" charset="0"/>
              </a:rPr>
              <a:t>ْ</a:t>
            </a:r>
            <a:r>
              <a:rPr lang="ar-SA" sz="2000" b="1" dirty="0" smtClean="0">
                <a:latin typeface="Georgia" panose="02040502050405020303" pitchFamily="18" charset="0"/>
              </a:rPr>
              <a:t>ر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د ي</a:t>
            </a:r>
            <a:r>
              <a:rPr lang="ar-TN" sz="2000" b="1" dirty="0" smtClean="0">
                <a:latin typeface="Georgia" panose="02040502050405020303" pitchFamily="18" charset="0"/>
              </a:rPr>
              <a:t>ُ</a:t>
            </a:r>
            <a:r>
              <a:rPr lang="ar-SA" sz="2000" b="1" dirty="0" smtClean="0">
                <a:latin typeface="Georgia" panose="02040502050405020303" pitchFamily="18" charset="0"/>
              </a:rPr>
              <a:t>ن</a:t>
            </a:r>
            <a:r>
              <a:rPr lang="ar-TN" sz="2000" b="1" dirty="0" smtClean="0">
                <a:latin typeface="Georgia" panose="02040502050405020303" pitchFamily="18" charset="0"/>
              </a:rPr>
              <a:t>ْصَ</a:t>
            </a:r>
            <a:r>
              <a:rPr lang="ar-SA" sz="2000" b="1" dirty="0" smtClean="0">
                <a:latin typeface="Georgia" panose="02040502050405020303" pitchFamily="18" charset="0"/>
              </a:rPr>
              <a:t>ب</a:t>
            </a:r>
            <a:r>
              <a:rPr lang="ar-TN" sz="2000" b="1" dirty="0" smtClean="0">
                <a:latin typeface="Georgia" panose="02040502050405020303" pitchFamily="18" charset="0"/>
              </a:rPr>
              <a:t>ُ</a:t>
            </a:r>
            <a:r>
              <a:rPr lang="ar-SA" sz="2000" b="1" dirty="0" smtClean="0">
                <a:latin typeface="Georgia" panose="02040502050405020303" pitchFamily="18" charset="0"/>
              </a:rPr>
              <a:t> </a:t>
            </a:r>
            <a:r>
              <a:rPr lang="ar-SA" sz="2000" b="1" dirty="0">
                <a:latin typeface="Georgia" panose="02040502050405020303" pitchFamily="18" charset="0"/>
              </a:rPr>
              <a:t>بـ</a:t>
            </a:r>
            <a:r>
              <a:rPr lang="ar-SA" sz="2000" b="1" dirty="0" smtClean="0">
                <a:latin typeface="Georgia" panose="02040502050405020303" pitchFamily="18" charset="0"/>
              </a:rPr>
              <a:t>...........</a:t>
            </a:r>
            <a:r>
              <a:rPr lang="ar-TN" sz="2000" b="1" dirty="0" smtClean="0">
                <a:latin typeface="Georgia" panose="02040502050405020303" pitchFamily="18" charset="0"/>
              </a:rPr>
              <a:t>..</a:t>
            </a:r>
            <a:r>
              <a:rPr lang="ar-SA" sz="2000" b="1" dirty="0" smtClean="0">
                <a:latin typeface="Georgia" panose="02040502050405020303" pitchFamily="18" charset="0"/>
              </a:rPr>
              <a:t>........</a:t>
            </a:r>
            <a:r>
              <a:rPr lang="ar-SA" sz="2000" b="1" dirty="0">
                <a:latin typeface="Georgia" panose="02040502050405020303" pitchFamily="18" charset="0"/>
              </a:rPr>
              <a:t>والاسم المثنّى </a:t>
            </a:r>
            <a:r>
              <a:rPr lang="ar-SA" sz="2000" b="1" dirty="0" smtClean="0">
                <a:latin typeface="Georgia" panose="02040502050405020303" pitchFamily="18" charset="0"/>
              </a:rPr>
              <a:t>ي</a:t>
            </a:r>
            <a:r>
              <a:rPr lang="ar-TN" sz="2000" b="1" dirty="0" smtClean="0">
                <a:latin typeface="Georgia" panose="02040502050405020303" pitchFamily="18" charset="0"/>
              </a:rPr>
              <a:t>ُ</a:t>
            </a:r>
            <a:r>
              <a:rPr lang="ar-SA" sz="2000" b="1" dirty="0" smtClean="0">
                <a:latin typeface="Georgia" panose="02040502050405020303" pitchFamily="18" charset="0"/>
              </a:rPr>
              <a:t>ن</a:t>
            </a:r>
            <a:r>
              <a:rPr lang="ar-TN" sz="2000" b="1" dirty="0" smtClean="0">
                <a:latin typeface="Georgia" panose="02040502050405020303" pitchFamily="18" charset="0"/>
              </a:rPr>
              <a:t>ْ</a:t>
            </a:r>
            <a:r>
              <a:rPr lang="ar-SA" sz="2000" b="1" dirty="0" smtClean="0">
                <a:latin typeface="Georgia" panose="02040502050405020303" pitchFamily="18" charset="0"/>
              </a:rPr>
              <a:t>ص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ب </a:t>
            </a:r>
            <a:r>
              <a:rPr lang="ar-TN" sz="2000" b="1" dirty="0" smtClean="0">
                <a:latin typeface="Georgia" panose="02040502050405020303" pitchFamily="18" charset="0"/>
              </a:rPr>
              <a:t>ُ</a:t>
            </a:r>
            <a:r>
              <a:rPr lang="ar-SA" sz="2000" b="1" dirty="0" smtClean="0">
                <a:latin typeface="Georgia" panose="02040502050405020303" pitchFamily="18" charset="0"/>
              </a:rPr>
              <a:t>بــ......................</a:t>
            </a:r>
            <a:endParaRPr lang="ar-TN" sz="2000" b="1" dirty="0" smtClean="0">
              <a:latin typeface="Georgia" panose="02040502050405020303" pitchFamily="18" charset="0"/>
            </a:endParaRPr>
          </a:p>
          <a:p>
            <a:pPr algn="r"/>
            <a:endParaRPr lang="ar-TN" sz="2000" b="1" dirty="0">
              <a:latin typeface="Georgia" panose="02040502050405020303" pitchFamily="18" charset="0"/>
            </a:endParaRPr>
          </a:p>
          <a:p>
            <a:pPr algn="r"/>
            <a:r>
              <a:rPr lang="ar-TN" sz="2000" b="1" dirty="0" smtClean="0">
                <a:latin typeface="Georgia" panose="02040502050405020303" pitchFamily="18" charset="0"/>
              </a:rPr>
              <a:t>-</a:t>
            </a:r>
            <a:r>
              <a:rPr lang="ar-SA" sz="2000" b="1" dirty="0">
                <a:latin typeface="Georgia" panose="02040502050405020303" pitchFamily="18" charset="0"/>
              </a:rPr>
              <a:t>تأسّف </a:t>
            </a:r>
            <a:r>
              <a:rPr lang="ar-SA" sz="2000" b="1" u="sng" dirty="0">
                <a:latin typeface="Georgia" panose="02040502050405020303" pitchFamily="18" charset="0"/>
              </a:rPr>
              <a:t>التّلميذ </a:t>
            </a:r>
            <a:r>
              <a:rPr lang="ar-SA" sz="2000" b="1" dirty="0" smtClean="0">
                <a:latin typeface="Georgia" panose="02040502050405020303" pitchFamily="18" charset="0"/>
              </a:rPr>
              <a:t>ع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ل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ى </a:t>
            </a:r>
            <a:r>
              <a:rPr lang="ar-SA" sz="2000" b="1" u="sng" dirty="0" smtClean="0">
                <a:latin typeface="Georgia" panose="02040502050405020303" pitchFamily="18" charset="0"/>
              </a:rPr>
              <a:t>الح</a:t>
            </a:r>
            <a:r>
              <a:rPr lang="ar-TN" sz="2000" b="1" u="sng" dirty="0" smtClean="0">
                <a:latin typeface="Georgia" panose="02040502050405020303" pitchFamily="18" charset="0"/>
              </a:rPr>
              <a:t>َ</a:t>
            </a:r>
            <a:r>
              <a:rPr lang="ar-SA" sz="2000" b="1" u="sng" dirty="0" smtClean="0">
                <a:latin typeface="Georgia" panose="02040502050405020303" pitchFamily="18" charset="0"/>
              </a:rPr>
              <a:t>اس</a:t>
            </a:r>
            <a:r>
              <a:rPr lang="ar-TN" sz="2000" b="1" u="sng" dirty="0" smtClean="0">
                <a:latin typeface="Georgia" panose="02040502050405020303" pitchFamily="18" charset="0"/>
              </a:rPr>
              <a:t>ُ</a:t>
            </a:r>
            <a:r>
              <a:rPr lang="ar-SA" sz="2000" b="1" u="sng" dirty="0" smtClean="0">
                <a:latin typeface="Georgia" panose="02040502050405020303" pitchFamily="18" charset="0"/>
              </a:rPr>
              <a:t>وبِ</a:t>
            </a:r>
            <a:r>
              <a:rPr lang="ar-SA" sz="2000" b="1" dirty="0" smtClean="0">
                <a:latin typeface="Georgia" panose="02040502050405020303" pitchFamily="18" charset="0"/>
              </a:rPr>
              <a:t> الذ</a:t>
            </a:r>
            <a:r>
              <a:rPr lang="ar-TN" sz="2000" b="1" dirty="0" smtClean="0">
                <a:latin typeface="Georgia" panose="02040502050405020303" pitchFamily="18" charset="0"/>
              </a:rPr>
              <a:t>ِّ</a:t>
            </a:r>
            <a:r>
              <a:rPr lang="ar-SA" sz="2000" b="1" dirty="0" smtClean="0">
                <a:latin typeface="Georgia" panose="02040502050405020303" pitchFamily="18" charset="0"/>
              </a:rPr>
              <a:t>ي ت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عطّبَ</a:t>
            </a:r>
            <a:r>
              <a:rPr lang="ar-TN" sz="2000" b="1" dirty="0" smtClean="0">
                <a:latin typeface="Georgia" panose="02040502050405020303" pitchFamily="18" charset="0"/>
              </a:rPr>
              <a:t>                 ............................................</a:t>
            </a:r>
          </a:p>
          <a:p>
            <a:pPr algn="r"/>
            <a:endParaRPr lang="ar-TN" sz="2000" b="1" dirty="0">
              <a:latin typeface="Georgia" panose="02040502050405020303" pitchFamily="18" charset="0"/>
            </a:endParaRPr>
          </a:p>
          <a:p>
            <a:pPr algn="r"/>
            <a:r>
              <a:rPr lang="ar-TN" sz="2000" b="1" dirty="0" smtClean="0">
                <a:solidFill>
                  <a:srgbClr val="7030A0"/>
                </a:solidFill>
                <a:latin typeface="Georgia" panose="02040502050405020303" pitchFamily="18" charset="0"/>
              </a:rPr>
              <a:t>ألاحظُ أن</a:t>
            </a:r>
            <a:r>
              <a:rPr lang="ar-TN" sz="2000" b="1" dirty="0" smtClean="0">
                <a:latin typeface="Georgia" panose="02040502050405020303" pitchFamily="18" charset="0"/>
              </a:rPr>
              <a:t>: </a:t>
            </a:r>
            <a:r>
              <a:rPr lang="ar-SA" sz="2000" b="1" dirty="0">
                <a:latin typeface="Georgia" panose="02040502050405020303" pitchFamily="18" charset="0"/>
              </a:rPr>
              <a:t>الاسم </a:t>
            </a:r>
            <a:r>
              <a:rPr lang="ar-SA" sz="2000" b="1" dirty="0" smtClean="0">
                <a:latin typeface="Georgia" panose="02040502050405020303" pitchFamily="18" charset="0"/>
              </a:rPr>
              <a:t>الم</a:t>
            </a:r>
            <a:r>
              <a:rPr lang="ar-TN" sz="2000" b="1" dirty="0" smtClean="0">
                <a:latin typeface="Georgia" panose="02040502050405020303" pitchFamily="18" charset="0"/>
              </a:rPr>
              <a:t>ُ</a:t>
            </a:r>
            <a:r>
              <a:rPr lang="ar-SA" sz="2000" b="1" dirty="0" smtClean="0">
                <a:latin typeface="Georgia" panose="02040502050405020303" pitchFamily="18" charset="0"/>
              </a:rPr>
              <a:t>فرد ي</a:t>
            </a:r>
            <a:r>
              <a:rPr lang="ar-TN" sz="2000" b="1" dirty="0" smtClean="0">
                <a:latin typeface="Georgia" panose="02040502050405020303" pitchFamily="18" charset="0"/>
              </a:rPr>
              <a:t>ُ</a:t>
            </a:r>
            <a:r>
              <a:rPr lang="ar-SA" sz="2000" b="1" dirty="0" smtClean="0">
                <a:latin typeface="Georgia" panose="02040502050405020303" pitchFamily="18" charset="0"/>
              </a:rPr>
              <a:t>جرُّ </a:t>
            </a:r>
            <a:r>
              <a:rPr lang="ar-SA" sz="2000" b="1" dirty="0">
                <a:latin typeface="Georgia" panose="02040502050405020303" pitchFamily="18" charset="0"/>
              </a:rPr>
              <a:t>بــ</a:t>
            </a:r>
            <a:r>
              <a:rPr lang="ar-SA" sz="2000" b="1" dirty="0" smtClean="0">
                <a:latin typeface="Georgia" panose="02040502050405020303" pitchFamily="18" charset="0"/>
              </a:rPr>
              <a:t>................</a:t>
            </a:r>
            <a:r>
              <a:rPr lang="ar-TN" sz="2000" b="1" dirty="0" smtClean="0">
                <a:latin typeface="Georgia" panose="02040502050405020303" pitchFamily="18" charset="0"/>
              </a:rPr>
              <a:t>....</a:t>
            </a:r>
            <a:r>
              <a:rPr lang="ar-SA" sz="2000" b="1" dirty="0" smtClean="0">
                <a:latin typeface="Georgia" panose="02040502050405020303" pitchFamily="18" charset="0"/>
              </a:rPr>
              <a:t>....</a:t>
            </a:r>
            <a:r>
              <a:rPr lang="ar-SA" sz="2000" b="1" dirty="0">
                <a:latin typeface="Georgia" panose="02040502050405020303" pitchFamily="18" charset="0"/>
              </a:rPr>
              <a:t>والاسم </a:t>
            </a:r>
            <a:r>
              <a:rPr lang="ar-SA" sz="2000" b="1" dirty="0" smtClean="0">
                <a:latin typeface="Georgia" panose="02040502050405020303" pitchFamily="18" charset="0"/>
              </a:rPr>
              <a:t>الم</a:t>
            </a:r>
            <a:r>
              <a:rPr lang="ar-TN" sz="2000" b="1" dirty="0" smtClean="0">
                <a:latin typeface="Georgia" panose="02040502050405020303" pitchFamily="18" charset="0"/>
              </a:rPr>
              <a:t>ُ</a:t>
            </a:r>
            <a:r>
              <a:rPr lang="ar-SA" sz="2000" b="1" dirty="0" smtClean="0">
                <a:latin typeface="Georgia" panose="02040502050405020303" pitchFamily="18" charset="0"/>
              </a:rPr>
              <a:t>ثنى ي</a:t>
            </a:r>
            <a:r>
              <a:rPr lang="ar-TN" sz="2000" b="1" dirty="0" smtClean="0">
                <a:latin typeface="Georgia" panose="02040502050405020303" pitchFamily="18" charset="0"/>
              </a:rPr>
              <a:t>ُ</a:t>
            </a:r>
            <a:r>
              <a:rPr lang="ar-SA" sz="2000" b="1" dirty="0" smtClean="0">
                <a:latin typeface="Georgia" panose="02040502050405020303" pitchFamily="18" charset="0"/>
              </a:rPr>
              <a:t>جرُّ </a:t>
            </a:r>
            <a:r>
              <a:rPr lang="ar-SA" sz="2000" b="1" dirty="0">
                <a:latin typeface="Georgia" panose="02040502050405020303" pitchFamily="18" charset="0"/>
              </a:rPr>
              <a:t>بـــ........................</a:t>
            </a:r>
            <a:r>
              <a:rPr lang="fr-FR" sz="2000" b="1" dirty="0" smtClean="0">
                <a:latin typeface="Georgia" panose="02040502050405020303" pitchFamily="18" charset="0"/>
              </a:rPr>
              <a:t>     </a:t>
            </a:r>
            <a:endParaRPr lang="fr-FR" sz="2000" dirty="0">
              <a:latin typeface="Georgia" panose="02040502050405020303" pitchFamily="18" charset="0"/>
            </a:endParaRPr>
          </a:p>
        </p:txBody>
      </p:sp>
      <p:sp>
        <p:nvSpPr>
          <p:cNvPr id="18" name="Flèche courbée vers la gauche 17"/>
          <p:cNvSpPr/>
          <p:nvPr/>
        </p:nvSpPr>
        <p:spPr>
          <a:xfrm>
            <a:off x="8912180" y="2597996"/>
            <a:ext cx="566670" cy="66970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cxnSp>
        <p:nvCxnSpPr>
          <p:cNvPr id="19" name="Connecteur droit avec flèche 18"/>
          <p:cNvCxnSpPr/>
          <p:nvPr/>
        </p:nvCxnSpPr>
        <p:spPr>
          <a:xfrm flipH="1">
            <a:off x="5741831" y="2696081"/>
            <a:ext cx="108182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Flèche courbée vers la gauche 19"/>
          <p:cNvSpPr/>
          <p:nvPr/>
        </p:nvSpPr>
        <p:spPr>
          <a:xfrm>
            <a:off x="8931499" y="3840154"/>
            <a:ext cx="566670" cy="66970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cxnSp>
        <p:nvCxnSpPr>
          <p:cNvPr id="21" name="Connecteur droit avec flèche 20"/>
          <p:cNvCxnSpPr/>
          <p:nvPr/>
        </p:nvCxnSpPr>
        <p:spPr>
          <a:xfrm flipH="1">
            <a:off x="4971245" y="3840154"/>
            <a:ext cx="108182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Flèche courbée vers la gauche 21"/>
          <p:cNvSpPr/>
          <p:nvPr/>
        </p:nvSpPr>
        <p:spPr>
          <a:xfrm>
            <a:off x="8976574" y="5082312"/>
            <a:ext cx="566670" cy="66970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Vague 8"/>
          <p:cNvSpPr/>
          <p:nvPr/>
        </p:nvSpPr>
        <p:spPr>
          <a:xfrm>
            <a:off x="9607638" y="2172992"/>
            <a:ext cx="2378301" cy="1764406"/>
          </a:xfrm>
          <a:prstGeom prst="wave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TN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2-أسْتَكْشِفُ:</a:t>
            </a:r>
          </a:p>
        </p:txBody>
      </p:sp>
      <p:cxnSp>
        <p:nvCxnSpPr>
          <p:cNvPr id="10" name="Connecteur droit avec flèche 9"/>
          <p:cNvCxnSpPr/>
          <p:nvPr/>
        </p:nvCxnSpPr>
        <p:spPr>
          <a:xfrm flipH="1">
            <a:off x="4353059" y="5138774"/>
            <a:ext cx="108182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" name="Rectangle à coins arrondis 2"/>
          <p:cNvSpPr/>
          <p:nvPr/>
        </p:nvSpPr>
        <p:spPr>
          <a:xfrm>
            <a:off x="1068947" y="1678170"/>
            <a:ext cx="6632619" cy="5400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TN" b="1" dirty="0">
                <a:latin typeface="Georgia" panose="02040502050405020303" pitchFamily="18" charset="0"/>
              </a:rPr>
              <a:t> مثال :                        </a:t>
            </a:r>
            <a:r>
              <a:rPr lang="ar-SA" b="1" dirty="0" smtClean="0">
                <a:latin typeface="Georgia" panose="02040502050405020303" pitchFamily="18" charset="0"/>
              </a:rPr>
              <a:t>ع</a:t>
            </a:r>
            <a:r>
              <a:rPr lang="ar-TN" b="1" dirty="0" smtClean="0">
                <a:latin typeface="Georgia" panose="02040502050405020303" pitchFamily="18" charset="0"/>
              </a:rPr>
              <a:t>َ</a:t>
            </a:r>
            <a:r>
              <a:rPr lang="ar-SA" b="1" dirty="0" smtClean="0">
                <a:latin typeface="Georgia" panose="02040502050405020303" pitchFamily="18" charset="0"/>
              </a:rPr>
              <a:t>ا</a:t>
            </a:r>
            <a:r>
              <a:rPr lang="ar-TN" b="1" dirty="0" smtClean="0">
                <a:latin typeface="Georgia" panose="02040502050405020303" pitchFamily="18" charset="0"/>
              </a:rPr>
              <a:t>َ</a:t>
            </a:r>
            <a:r>
              <a:rPr lang="ar-SA" b="1" dirty="0" smtClean="0">
                <a:latin typeface="Georgia" panose="02040502050405020303" pitchFamily="18" charset="0"/>
              </a:rPr>
              <a:t>د </a:t>
            </a:r>
            <a:r>
              <a:rPr lang="ar-SA" b="1" u="sng" dirty="0" smtClean="0">
                <a:latin typeface="Georgia" panose="02040502050405020303" pitchFamily="18" charset="0"/>
              </a:rPr>
              <a:t>الع</a:t>
            </a:r>
            <a:r>
              <a:rPr lang="ar-TN" b="1" u="sng" dirty="0" smtClean="0">
                <a:latin typeface="Georgia" panose="02040502050405020303" pitchFamily="18" charset="0"/>
              </a:rPr>
              <a:t>َ</a:t>
            </a:r>
            <a:r>
              <a:rPr lang="ar-SA" b="1" u="sng" dirty="0" smtClean="0">
                <a:latin typeface="Georgia" panose="02040502050405020303" pitchFamily="18" charset="0"/>
              </a:rPr>
              <a:t>امل</a:t>
            </a:r>
            <a:r>
              <a:rPr lang="ar-TN" b="1" u="sng" dirty="0" smtClean="0">
                <a:latin typeface="Georgia" panose="02040502050405020303" pitchFamily="18" charset="0"/>
              </a:rPr>
              <a:t>ُ</a:t>
            </a:r>
            <a:r>
              <a:rPr lang="ar-SA" b="1" dirty="0" smtClean="0">
                <a:latin typeface="Georgia" panose="02040502050405020303" pitchFamily="18" charset="0"/>
              </a:rPr>
              <a:t> ب</a:t>
            </a:r>
            <a:r>
              <a:rPr lang="ar-TN" b="1" dirty="0" smtClean="0">
                <a:latin typeface="Georgia" panose="02040502050405020303" pitchFamily="18" charset="0"/>
              </a:rPr>
              <a:t>َ</a:t>
            </a:r>
            <a:r>
              <a:rPr lang="ar-SA" b="1" dirty="0" smtClean="0">
                <a:latin typeface="Georgia" panose="02040502050405020303" pitchFamily="18" charset="0"/>
              </a:rPr>
              <a:t>ا</a:t>
            </a:r>
            <a:r>
              <a:rPr lang="ar-TN" b="1" dirty="0" smtClean="0">
                <a:latin typeface="Georgia" panose="02040502050405020303" pitchFamily="18" charset="0"/>
              </a:rPr>
              <a:t>ِ</a:t>
            </a:r>
            <a:r>
              <a:rPr lang="ar-SA" b="1" dirty="0" smtClean="0">
                <a:latin typeface="Georgia" panose="02040502050405020303" pitchFamily="18" charset="0"/>
              </a:rPr>
              <a:t>كراً</a:t>
            </a:r>
            <a:r>
              <a:rPr lang="ar-TN" b="1" dirty="0" smtClean="0">
                <a:latin typeface="Georgia" panose="02040502050405020303" pitchFamily="18" charset="0"/>
              </a:rPr>
              <a:t>                     </a:t>
            </a:r>
            <a:r>
              <a:rPr lang="ar-SA" b="1" dirty="0" smtClean="0">
                <a:latin typeface="Georgia" panose="02040502050405020303" pitchFamily="18" charset="0"/>
              </a:rPr>
              <a:t>ع</a:t>
            </a:r>
            <a:r>
              <a:rPr lang="ar-TN" b="1" dirty="0" smtClean="0">
                <a:latin typeface="Georgia" panose="02040502050405020303" pitchFamily="18" charset="0"/>
              </a:rPr>
              <a:t>َ</a:t>
            </a:r>
            <a:r>
              <a:rPr lang="ar-SA" b="1" dirty="0" smtClean="0">
                <a:latin typeface="Georgia" panose="02040502050405020303" pitchFamily="18" charset="0"/>
              </a:rPr>
              <a:t>اد</a:t>
            </a:r>
            <a:r>
              <a:rPr lang="ar-TN" b="1" dirty="0" smtClean="0">
                <a:latin typeface="Georgia" panose="02040502050405020303" pitchFamily="18" charset="0"/>
              </a:rPr>
              <a:t>َ</a:t>
            </a:r>
            <a:r>
              <a:rPr lang="ar-SA" b="1" dirty="0" smtClean="0">
                <a:latin typeface="Georgia" panose="02040502050405020303" pitchFamily="18" charset="0"/>
              </a:rPr>
              <a:t> الع</a:t>
            </a:r>
            <a:r>
              <a:rPr lang="ar-TN" b="1" dirty="0" smtClean="0">
                <a:latin typeface="Georgia" panose="02040502050405020303" pitchFamily="18" charset="0"/>
              </a:rPr>
              <a:t>َ</a:t>
            </a:r>
            <a:r>
              <a:rPr lang="ar-SA" b="1" dirty="0" smtClean="0">
                <a:latin typeface="Georgia" panose="02040502050405020303" pitchFamily="18" charset="0"/>
              </a:rPr>
              <a:t>املان </a:t>
            </a:r>
            <a:r>
              <a:rPr lang="ar-SA" b="1" dirty="0">
                <a:latin typeface="Georgia" panose="02040502050405020303" pitchFamily="18" charset="0"/>
              </a:rPr>
              <a:t>باكرًا</a:t>
            </a:r>
            <a:endParaRPr lang="fr-FR" dirty="0"/>
          </a:p>
        </p:txBody>
      </p:sp>
      <p:sp>
        <p:nvSpPr>
          <p:cNvPr id="4" name="Flèche gauche 3"/>
          <p:cNvSpPr/>
          <p:nvPr/>
        </p:nvSpPr>
        <p:spPr>
          <a:xfrm>
            <a:off x="2936384" y="1864473"/>
            <a:ext cx="875763" cy="16739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8725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1931830"/>
            <a:ext cx="9118242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TN" sz="2000" b="1" dirty="0" smtClean="0">
                <a:solidFill>
                  <a:srgbClr val="006600"/>
                </a:solidFill>
                <a:latin typeface="Georgia" panose="02040502050405020303" pitchFamily="18" charset="0"/>
              </a:rPr>
              <a:t>4:</a:t>
            </a:r>
          </a:p>
          <a:p>
            <a:pPr algn="r"/>
            <a:r>
              <a:rPr lang="ar-TN" sz="2000" b="1" dirty="0" smtClean="0">
                <a:latin typeface="Georgia" panose="02040502050405020303" pitchFamily="18" charset="0"/>
              </a:rPr>
              <a:t>-</a:t>
            </a:r>
            <a:r>
              <a:rPr lang="ar-SA" sz="2000" b="1" dirty="0">
                <a:latin typeface="Georgia" panose="02040502050405020303" pitchFamily="18" charset="0"/>
              </a:rPr>
              <a:t>عالج </a:t>
            </a:r>
            <a:r>
              <a:rPr lang="ar-SA" sz="2000" b="1" u="sng" dirty="0">
                <a:latin typeface="Georgia" panose="02040502050405020303" pitchFamily="18" charset="0"/>
              </a:rPr>
              <a:t>الطبيب </a:t>
            </a:r>
            <a:r>
              <a:rPr lang="ar-SA" sz="2000" b="1" dirty="0" smtClean="0">
                <a:latin typeface="Georgia" panose="02040502050405020303" pitchFamily="18" charset="0"/>
              </a:rPr>
              <a:t>المريضَ</a:t>
            </a:r>
            <a:r>
              <a:rPr lang="ar-TN" sz="2000" b="1" dirty="0" smtClean="0">
                <a:latin typeface="Georgia" panose="02040502050405020303" pitchFamily="18" charset="0"/>
              </a:rPr>
              <a:t>                   الطّبِيبَان        </a:t>
            </a:r>
            <a:endParaRPr lang="ar-TN" sz="2000" b="1" dirty="0">
              <a:latin typeface="Georgia" panose="02040502050405020303" pitchFamily="18" charset="0"/>
            </a:endParaRPr>
          </a:p>
          <a:p>
            <a:pPr algn="r"/>
            <a:endParaRPr lang="ar-TN" sz="2000" b="1" dirty="0">
              <a:latin typeface="Georgia" panose="02040502050405020303" pitchFamily="18" charset="0"/>
            </a:endParaRPr>
          </a:p>
          <a:p>
            <a:pPr algn="r"/>
            <a:r>
              <a:rPr lang="ar-TN" sz="2000" b="1" dirty="0" smtClean="0">
                <a:latin typeface="Georgia" panose="02040502050405020303" pitchFamily="18" charset="0"/>
              </a:rPr>
              <a:t>-</a:t>
            </a:r>
            <a:r>
              <a:rPr lang="ar-SA" sz="2000" b="1" dirty="0">
                <a:latin typeface="Georgia" panose="02040502050405020303" pitchFamily="18" charset="0"/>
              </a:rPr>
              <a:t>أعجبني النّصّ فحفظت منه </a:t>
            </a:r>
            <a:r>
              <a:rPr lang="ar-SA" sz="2000" b="1" u="sng" dirty="0" smtClean="0">
                <a:latin typeface="Georgia" panose="02040502050405020303" pitchFamily="18" charset="0"/>
              </a:rPr>
              <a:t>فِقرة</a:t>
            </a:r>
            <a:r>
              <a:rPr lang="ar-TN" sz="2000" b="1" u="sng" dirty="0" smtClean="0">
                <a:latin typeface="Georgia" panose="02040502050405020303" pitchFamily="18" charset="0"/>
              </a:rPr>
              <a:t> </a:t>
            </a:r>
            <a:r>
              <a:rPr lang="ar-TN" sz="2000" b="1" dirty="0" smtClean="0">
                <a:latin typeface="Georgia" panose="02040502050405020303" pitchFamily="18" charset="0"/>
              </a:rPr>
              <a:t>                    فِقْرَتَيْنِ</a:t>
            </a:r>
          </a:p>
          <a:p>
            <a:pPr algn="r"/>
            <a:endParaRPr lang="ar-TN" sz="2000" b="1" dirty="0">
              <a:latin typeface="Georgia" panose="02040502050405020303" pitchFamily="18" charset="0"/>
            </a:endParaRPr>
          </a:p>
          <a:p>
            <a:pPr algn="r"/>
            <a:r>
              <a:rPr lang="ar-TN" sz="2000" b="1" dirty="0">
                <a:latin typeface="Georgia" panose="02040502050405020303" pitchFamily="18" charset="0"/>
              </a:rPr>
              <a:t>-</a:t>
            </a:r>
            <a:r>
              <a:rPr lang="ar-SA" sz="2000" b="1" dirty="0">
                <a:latin typeface="Georgia" panose="02040502050405020303" pitchFamily="18" charset="0"/>
              </a:rPr>
              <a:t>تأسّف </a:t>
            </a:r>
            <a:r>
              <a:rPr lang="ar-SA" sz="2000" b="1" u="sng" dirty="0">
                <a:latin typeface="Georgia" panose="02040502050405020303" pitchFamily="18" charset="0"/>
              </a:rPr>
              <a:t>التّلميذ </a:t>
            </a:r>
            <a:r>
              <a:rPr lang="ar-SA" sz="2000" b="1" dirty="0">
                <a:latin typeface="Georgia" panose="02040502050405020303" pitchFamily="18" charset="0"/>
              </a:rPr>
              <a:t>على </a:t>
            </a:r>
            <a:r>
              <a:rPr lang="ar-SA" sz="2000" b="1" u="sng" dirty="0">
                <a:latin typeface="Georgia" panose="02040502050405020303" pitchFamily="18" charset="0"/>
              </a:rPr>
              <a:t>الحاسوبِ</a:t>
            </a:r>
            <a:r>
              <a:rPr lang="ar-SA" sz="2000" b="1" dirty="0">
                <a:latin typeface="Georgia" panose="02040502050405020303" pitchFamily="18" charset="0"/>
              </a:rPr>
              <a:t> الذي تعطّبَ</a:t>
            </a:r>
            <a:r>
              <a:rPr lang="ar-TN" sz="2000" b="1" dirty="0">
                <a:latin typeface="Georgia" panose="02040502050405020303" pitchFamily="18" charset="0"/>
              </a:rPr>
              <a:t>  </a:t>
            </a:r>
            <a:r>
              <a:rPr lang="ar-TN" sz="2000" b="1" dirty="0" smtClean="0">
                <a:latin typeface="Georgia" panose="02040502050405020303" pitchFamily="18" charset="0"/>
              </a:rPr>
              <a:t>                 التِّلْميذَانِ / الحَاسُوبَيْنِ </a:t>
            </a:r>
            <a:r>
              <a:rPr lang="ar-TN" sz="2000" b="1" dirty="0">
                <a:latin typeface="Georgia" panose="02040502050405020303" pitchFamily="18" charset="0"/>
              </a:rPr>
              <a:t>اللّذيْن تعطّبا  </a:t>
            </a:r>
          </a:p>
          <a:p>
            <a:pPr algn="r"/>
            <a:endParaRPr lang="ar-TN" b="1" dirty="0"/>
          </a:p>
          <a:p>
            <a:pPr algn="r"/>
            <a:endParaRPr lang="ar-TN" dirty="0" smtClean="0"/>
          </a:p>
          <a:p>
            <a:pPr algn="r"/>
            <a:endParaRPr lang="fr-FR" dirty="0"/>
          </a:p>
        </p:txBody>
      </p:sp>
      <p:cxnSp>
        <p:nvCxnSpPr>
          <p:cNvPr id="4" name="Connecteur droit avec flèche 3"/>
          <p:cNvCxnSpPr/>
          <p:nvPr/>
        </p:nvCxnSpPr>
        <p:spPr>
          <a:xfrm flipH="1">
            <a:off x="5937161" y="2492165"/>
            <a:ext cx="108182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 flipH="1">
            <a:off x="5061397" y="3097472"/>
            <a:ext cx="108182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 flipH="1">
            <a:off x="4520484" y="3696236"/>
            <a:ext cx="108182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Vague 6"/>
          <p:cNvSpPr/>
          <p:nvPr/>
        </p:nvSpPr>
        <p:spPr>
          <a:xfrm>
            <a:off x="9483144" y="2215269"/>
            <a:ext cx="2597239" cy="1764406"/>
          </a:xfrm>
          <a:prstGeom prst="wave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TN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2-أسْتَكْشِفُ:</a:t>
            </a:r>
          </a:p>
          <a:p>
            <a:pPr algn="ctr"/>
            <a:r>
              <a:rPr lang="ar-TN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الإصلاح</a:t>
            </a:r>
          </a:p>
        </p:txBody>
      </p:sp>
    </p:spTree>
    <p:extLst>
      <p:ext uri="{BB962C8B-B14F-4D97-AF65-F5344CB8AC3E}">
        <p14:creationId xmlns:p14="http://schemas.microsoft.com/office/powerpoint/2010/main" val="2946584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rganigramme : Bande perforée 2"/>
          <p:cNvSpPr/>
          <p:nvPr/>
        </p:nvSpPr>
        <p:spPr>
          <a:xfrm>
            <a:off x="8577331" y="1764406"/>
            <a:ext cx="2537138" cy="1390918"/>
          </a:xfrm>
          <a:prstGeom prst="flowChartPunchedTap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003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TN" sz="2400" b="1" dirty="0" smtClean="0">
                <a:solidFill>
                  <a:srgbClr val="FF0000"/>
                </a:solidFill>
              </a:rPr>
              <a:t>الاستنتَاجُ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0760" y="3012308"/>
            <a:ext cx="761141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TN" sz="2000" b="1" dirty="0">
                <a:latin typeface="Arial Narrow" panose="020B0606020202030204" pitchFamily="34" charset="0"/>
              </a:rPr>
              <a:t>-يُرفَعُ الاسمُ المُثَنَّى باِلألفِ مثال :           عَادَ </a:t>
            </a:r>
            <a:r>
              <a:rPr lang="ar-TN" sz="2000" b="1" u="sng" dirty="0">
                <a:latin typeface="Arial Narrow" panose="020B0606020202030204" pitchFamily="34" charset="0"/>
              </a:rPr>
              <a:t>العَامِلاَنِ</a:t>
            </a:r>
            <a:r>
              <a:rPr lang="ar-TN" sz="2000" b="1" dirty="0">
                <a:latin typeface="Arial Narrow" panose="020B0606020202030204" pitchFamily="34" charset="0"/>
              </a:rPr>
              <a:t/>
            </a:r>
            <a:br>
              <a:rPr lang="ar-TN" sz="2000" b="1" dirty="0">
                <a:latin typeface="Arial Narrow" panose="020B0606020202030204" pitchFamily="34" charset="0"/>
              </a:rPr>
            </a:br>
            <a:r>
              <a:rPr lang="ar-TN" sz="2000" b="1" dirty="0">
                <a:latin typeface="Arial Narrow" panose="020B0606020202030204" pitchFamily="34" charset="0"/>
              </a:rPr>
              <a:t/>
            </a:r>
            <a:br>
              <a:rPr lang="ar-TN" sz="2000" b="1" dirty="0">
                <a:latin typeface="Arial Narrow" panose="020B0606020202030204" pitchFamily="34" charset="0"/>
              </a:rPr>
            </a:br>
            <a:r>
              <a:rPr lang="ar-TN" sz="2000" b="1" dirty="0">
                <a:latin typeface="Arial Narrow" panose="020B0606020202030204" pitchFamily="34" charset="0"/>
              </a:rPr>
              <a:t>-يُنْصَبُ الاسمُ المثَنّى باليَاءِ السّاكِنَة مثَال:  أَنْقَذَ الطّبيبُ </a:t>
            </a:r>
            <a:r>
              <a:rPr lang="ar-TN" sz="2000" b="1" u="sng" dirty="0">
                <a:latin typeface="Arial Narrow" panose="020B0606020202030204" pitchFamily="34" charset="0"/>
              </a:rPr>
              <a:t>مَريضَيْنِ</a:t>
            </a:r>
            <a:r>
              <a:rPr lang="ar-TN" sz="2000" b="1" dirty="0">
                <a:latin typeface="Arial Narrow" panose="020B0606020202030204" pitchFamily="34" charset="0"/>
              </a:rPr>
              <a:t> </a:t>
            </a:r>
            <a:br>
              <a:rPr lang="ar-TN" sz="2000" b="1" dirty="0">
                <a:latin typeface="Arial Narrow" panose="020B0606020202030204" pitchFamily="34" charset="0"/>
              </a:rPr>
            </a:br>
            <a:r>
              <a:rPr lang="ar-TN" sz="2000" b="1" dirty="0">
                <a:latin typeface="Arial Narrow" panose="020B0606020202030204" pitchFamily="34" charset="0"/>
              </a:rPr>
              <a:t/>
            </a:r>
            <a:br>
              <a:rPr lang="ar-TN" sz="2000" b="1" dirty="0">
                <a:latin typeface="Arial Narrow" panose="020B0606020202030204" pitchFamily="34" charset="0"/>
              </a:rPr>
            </a:br>
            <a:r>
              <a:rPr lang="ar-TN" sz="2000" b="1" dirty="0">
                <a:latin typeface="Arial Narrow" panose="020B0606020202030204" pitchFamily="34" charset="0"/>
              </a:rPr>
              <a:t>-يُجَرُّ الاسم المُثنَّى بالياءِ السّاكنة مثال:    تَعَاوَنَ الطّبِيبُ مَعَ </a:t>
            </a:r>
            <a:r>
              <a:rPr lang="ar-TN" sz="2000" b="1" u="sng" dirty="0">
                <a:latin typeface="Arial Narrow" panose="020B0606020202030204" pitchFamily="34" charset="0"/>
              </a:rPr>
              <a:t>مُمَرّضَيْنِ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42104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80303" y="345424"/>
            <a:ext cx="8718997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800" b="1" dirty="0" smtClean="0">
                <a:solidFill>
                  <a:srgbClr val="006600"/>
                </a:solidFill>
              </a:rPr>
              <a:t>1</a:t>
            </a:r>
            <a:r>
              <a:rPr lang="ar-SA" sz="2800" b="1" dirty="0">
                <a:solidFill>
                  <a:srgbClr val="006600"/>
                </a:solidFill>
                <a:latin typeface="Georgia" panose="02040502050405020303" pitchFamily="18" charset="0"/>
              </a:rPr>
              <a:t>/ 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أس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َ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طر الاس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ْ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م الم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ُ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ثنّى واك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َ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م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ّ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ل ت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َ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ع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ْ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مير الج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َدْ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ول 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:</a:t>
            </a:r>
          </a:p>
          <a:p>
            <a:pPr algn="r" rtl="1"/>
            <a:endParaRPr lang="fr-FR" sz="2800" dirty="0">
              <a:latin typeface="Georgia" panose="02040502050405020303" pitchFamily="18" charset="0"/>
            </a:endParaRPr>
          </a:p>
          <a:p>
            <a:pPr algn="r"/>
            <a:r>
              <a:rPr lang="ar-SA" sz="2000" b="1" dirty="0">
                <a:latin typeface="Georgia" panose="02040502050405020303" pitchFamily="18" charset="0"/>
              </a:rPr>
              <a:t>-</a:t>
            </a:r>
            <a:r>
              <a:rPr lang="ar-SA" sz="2000" b="1" dirty="0" smtClean="0">
                <a:latin typeface="Georgia" panose="02040502050405020303" pitchFamily="18" charset="0"/>
              </a:rPr>
              <a:t>ت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و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ج</a:t>
            </a:r>
            <a:r>
              <a:rPr lang="ar-TN" sz="2000" b="1" dirty="0" smtClean="0">
                <a:latin typeface="Georgia" panose="02040502050405020303" pitchFamily="18" charset="0"/>
              </a:rPr>
              <a:t>َّ</a:t>
            </a:r>
            <a:r>
              <a:rPr lang="ar-SA" sz="2000" b="1" dirty="0" smtClean="0">
                <a:latin typeface="Georgia" panose="02040502050405020303" pitchFamily="18" charset="0"/>
              </a:rPr>
              <a:t>ه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 الف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لا</a:t>
            </a:r>
            <a:r>
              <a:rPr lang="ar-TN" sz="2000" b="1" dirty="0" smtClean="0">
                <a:latin typeface="Georgia" panose="02040502050405020303" pitchFamily="18" charset="0"/>
              </a:rPr>
              <a:t>َّ</a:t>
            </a:r>
            <a:r>
              <a:rPr lang="ar-SA" sz="2000" b="1" dirty="0" smtClean="0">
                <a:latin typeface="Georgia" panose="02040502050405020303" pitchFamily="18" charset="0"/>
              </a:rPr>
              <a:t>ح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ان</a:t>
            </a:r>
            <a:r>
              <a:rPr lang="ar-TN" sz="2000" b="1" dirty="0" smtClean="0">
                <a:latin typeface="Georgia" panose="02040502050405020303" pitchFamily="18" charset="0"/>
              </a:rPr>
              <a:t>ِ</a:t>
            </a:r>
            <a:r>
              <a:rPr lang="ar-SA" sz="2000" b="1" dirty="0" smtClean="0">
                <a:latin typeface="Georgia" panose="02040502050405020303" pitchFamily="18" charset="0"/>
              </a:rPr>
              <a:t> </a:t>
            </a:r>
            <a:r>
              <a:rPr lang="ar-TN" sz="2000" b="1" dirty="0" smtClean="0">
                <a:latin typeface="Georgia" panose="02040502050405020303" pitchFamily="18" charset="0"/>
              </a:rPr>
              <a:t>إلَ</a:t>
            </a:r>
            <a:r>
              <a:rPr lang="ar-SA" sz="2000" b="1" dirty="0" smtClean="0">
                <a:latin typeface="Georgia" panose="02040502050405020303" pitchFamily="18" charset="0"/>
              </a:rPr>
              <a:t>ى ح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قليْهما وك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ان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ا س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عيديْن ب</a:t>
            </a:r>
            <a:r>
              <a:rPr lang="ar-TN" sz="2000" b="1" dirty="0" smtClean="0">
                <a:latin typeface="Georgia" panose="02040502050405020303" pitchFamily="18" charset="0"/>
              </a:rPr>
              <a:t>ِ</a:t>
            </a:r>
            <a:r>
              <a:rPr lang="ar-SA" sz="2000" b="1" dirty="0" smtClean="0">
                <a:latin typeface="Georgia" panose="02040502050405020303" pitchFamily="18" charset="0"/>
              </a:rPr>
              <a:t>و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ف</a:t>
            </a:r>
            <a:r>
              <a:rPr lang="ar-TN" sz="2000" b="1" dirty="0" smtClean="0">
                <a:latin typeface="Georgia" panose="02040502050405020303" pitchFamily="18" charset="0"/>
              </a:rPr>
              <a:t>ْ</a:t>
            </a:r>
            <a:r>
              <a:rPr lang="ar-SA" sz="2000" b="1" dirty="0" err="1" smtClean="0">
                <a:latin typeface="Georgia" panose="02040502050405020303" pitchFamily="18" charset="0"/>
              </a:rPr>
              <a:t>رة</a:t>
            </a:r>
            <a:r>
              <a:rPr lang="ar-SA" sz="2000" b="1" dirty="0" smtClean="0">
                <a:latin typeface="Georgia" panose="02040502050405020303" pitchFamily="18" charset="0"/>
              </a:rPr>
              <a:t> الصّ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اب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ةِ </a:t>
            </a:r>
            <a:r>
              <a:rPr lang="ar-SA" sz="2000" b="1" dirty="0">
                <a:latin typeface="Georgia" panose="02040502050405020303" pitchFamily="18" charset="0"/>
              </a:rPr>
              <a:t>.... </a:t>
            </a:r>
            <a:r>
              <a:rPr lang="ar-SA" sz="2000" b="1" dirty="0" smtClean="0">
                <a:latin typeface="Georgia" panose="02040502050405020303" pitchFamily="18" charset="0"/>
              </a:rPr>
              <a:t>وه</a:t>
            </a:r>
            <a:r>
              <a:rPr lang="ar-TN" sz="2000" b="1" dirty="0" smtClean="0">
                <a:latin typeface="Georgia" panose="02040502050405020303" pitchFamily="18" charset="0"/>
              </a:rPr>
              <a:t>ُ</a:t>
            </a:r>
            <a:r>
              <a:rPr lang="ar-SA" sz="2000" b="1" dirty="0" smtClean="0">
                <a:latin typeface="Georgia" panose="02040502050405020303" pitchFamily="18" charset="0"/>
              </a:rPr>
              <a:t>ناك الت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err="1" smtClean="0">
                <a:latin typeface="Georgia" panose="02040502050405020303" pitchFamily="18" charset="0"/>
              </a:rPr>
              <a:t>قي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ا </a:t>
            </a:r>
            <a:r>
              <a:rPr lang="ar-SA" sz="2000" b="1" dirty="0" err="1" smtClean="0">
                <a:latin typeface="Georgia" panose="02040502050405020303" pitchFamily="18" charset="0"/>
              </a:rPr>
              <a:t>بالقا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ط</a:t>
            </a:r>
            <a:r>
              <a:rPr lang="ar-TN" sz="2000" b="1" dirty="0" smtClean="0">
                <a:latin typeface="Georgia" panose="02040502050405020303" pitchFamily="18" charset="0"/>
              </a:rPr>
              <a:t>ِ</a:t>
            </a:r>
            <a:r>
              <a:rPr lang="ar-SA" sz="2000" b="1" dirty="0" smtClean="0">
                <a:latin typeface="Georgia" panose="02040502050405020303" pitchFamily="18" charset="0"/>
              </a:rPr>
              <a:t>فين </a:t>
            </a:r>
            <a:r>
              <a:rPr lang="ar-SA" sz="2000" b="1" dirty="0" err="1" smtClean="0">
                <a:latin typeface="Georgia" panose="02040502050405020303" pitchFamily="18" charset="0"/>
              </a:rPr>
              <a:t>وت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ح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err="1" smtClean="0">
                <a:latin typeface="Georgia" panose="02040502050405020303" pitchFamily="18" charset="0"/>
              </a:rPr>
              <a:t>ادثا</a:t>
            </a:r>
            <a:r>
              <a:rPr lang="ar-SA" sz="2000" b="1" dirty="0" smtClean="0">
                <a:latin typeface="Georgia" panose="02040502050405020303" pitchFamily="18" charset="0"/>
              </a:rPr>
              <a:t> م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ع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ه</a:t>
            </a:r>
            <a:r>
              <a:rPr lang="ar-TN" sz="2000" b="1" dirty="0" smtClean="0">
                <a:latin typeface="Georgia" panose="02040502050405020303" pitchFamily="18" charset="0"/>
              </a:rPr>
              <a:t>ُ</a:t>
            </a:r>
            <a:r>
              <a:rPr lang="ar-SA" sz="2000" b="1" dirty="0" smtClean="0">
                <a:latin typeface="Georgia" panose="02040502050405020303" pitchFamily="18" charset="0"/>
              </a:rPr>
              <a:t>م </a:t>
            </a:r>
            <a:endParaRPr lang="fr-FR" sz="2000" dirty="0">
              <a:latin typeface="Georgia" panose="02040502050405020303" pitchFamily="18" charset="0"/>
            </a:endParaRPr>
          </a:p>
          <a:p>
            <a:pPr algn="r"/>
            <a:r>
              <a:rPr lang="ar-SA" sz="2000" b="1" dirty="0">
                <a:latin typeface="Georgia" panose="02040502050405020303" pitchFamily="18" charset="0"/>
              </a:rPr>
              <a:t> </a:t>
            </a:r>
            <a:endParaRPr lang="fr-FR" sz="2000" dirty="0">
              <a:latin typeface="Georgia" panose="02040502050405020303" pitchFamily="18" charset="0"/>
            </a:endParaRPr>
          </a:p>
          <a:p>
            <a:pPr algn="r"/>
            <a:r>
              <a:rPr lang="ar-SA" sz="2000" b="1" dirty="0" smtClean="0">
                <a:latin typeface="Georgia" panose="02040502050405020303" pitchFamily="18" charset="0"/>
              </a:rPr>
              <a:t>عن</a:t>
            </a:r>
            <a:r>
              <a:rPr lang="ar-TN" sz="2000" b="1" dirty="0" smtClean="0">
                <a:latin typeface="Georgia" panose="02040502050405020303" pitchFamily="18" charset="0"/>
              </a:rPr>
              <a:t>ْ</a:t>
            </a:r>
            <a:r>
              <a:rPr lang="ar-SA" sz="2000" b="1" dirty="0" smtClean="0">
                <a:latin typeface="Georgia" panose="02040502050405020303" pitchFamily="18" charset="0"/>
              </a:rPr>
              <a:t> ج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err="1" smtClean="0">
                <a:latin typeface="Georgia" panose="02040502050405020303" pitchFamily="18" charset="0"/>
              </a:rPr>
              <a:t>ني</a:t>
            </a:r>
            <a:r>
              <a:rPr lang="ar-SA" sz="2000" b="1" dirty="0" smtClean="0">
                <a:latin typeface="Georgia" panose="02040502050405020303" pitchFamily="18" charset="0"/>
              </a:rPr>
              <a:t> الم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ح</a:t>
            </a:r>
            <a:r>
              <a:rPr lang="ar-TN" sz="2000" b="1" dirty="0" smtClean="0">
                <a:latin typeface="Georgia" panose="02040502050405020303" pitchFamily="18" charset="0"/>
              </a:rPr>
              <a:t>ْ</a:t>
            </a:r>
            <a:r>
              <a:rPr lang="ar-SA" sz="2000" b="1" dirty="0" smtClean="0">
                <a:latin typeface="Georgia" panose="02040502050405020303" pitchFamily="18" charset="0"/>
              </a:rPr>
              <a:t>ص</a:t>
            </a:r>
            <a:r>
              <a:rPr lang="ar-TN" sz="2000" b="1" dirty="0" smtClean="0">
                <a:latin typeface="Georgia" panose="02040502050405020303" pitchFamily="18" charset="0"/>
              </a:rPr>
              <a:t>ُ</a:t>
            </a:r>
            <a:r>
              <a:rPr lang="ar-SA" sz="2000" b="1" dirty="0" smtClean="0">
                <a:latin typeface="Georgia" panose="02040502050405020303" pitchFamily="18" charset="0"/>
              </a:rPr>
              <a:t>ول </a:t>
            </a:r>
            <a:r>
              <a:rPr lang="ar-SA" sz="2000" b="1" dirty="0">
                <a:latin typeface="Georgia" panose="02040502050405020303" pitchFamily="18" charset="0"/>
              </a:rPr>
              <a:t>.... </a:t>
            </a:r>
            <a:r>
              <a:rPr lang="ar-SA" sz="2000" b="1" dirty="0" smtClean="0">
                <a:latin typeface="Georgia" panose="02040502050405020303" pitchFamily="18" charset="0"/>
              </a:rPr>
              <a:t>ل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قد ط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مأن القا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طفونَ </a:t>
            </a:r>
            <a:r>
              <a:rPr lang="ar-SA" sz="2000" b="1" dirty="0">
                <a:latin typeface="Georgia" panose="02040502050405020303" pitchFamily="18" charset="0"/>
              </a:rPr>
              <a:t>الفلاحيْن </a:t>
            </a:r>
            <a:r>
              <a:rPr lang="ar-SA" sz="2000" b="1" dirty="0" err="1" smtClean="0">
                <a:latin typeface="Georgia" panose="02040502050405020303" pitchFamily="18" charset="0"/>
              </a:rPr>
              <a:t>بالاج</a:t>
            </a:r>
            <a:r>
              <a:rPr lang="ar-TN" sz="2000" b="1" dirty="0" smtClean="0">
                <a:latin typeface="Georgia" panose="02040502050405020303" pitchFamily="18" charset="0"/>
              </a:rPr>
              <a:t>ْ</a:t>
            </a:r>
            <a:r>
              <a:rPr lang="ar-SA" sz="2000" b="1" dirty="0" smtClean="0">
                <a:latin typeface="Georgia" panose="02040502050405020303" pitchFamily="18" charset="0"/>
              </a:rPr>
              <a:t>تهاد...</a:t>
            </a:r>
            <a:endParaRPr lang="ar-TN" sz="2000" b="1" dirty="0" smtClean="0">
              <a:latin typeface="Georgia" panose="02040502050405020303" pitchFamily="18" charset="0"/>
            </a:endParaRPr>
          </a:p>
          <a:p>
            <a:pPr algn="r"/>
            <a:endParaRPr lang="ar-TN" b="1" dirty="0"/>
          </a:p>
          <a:p>
            <a:pPr algn="r"/>
            <a:endParaRPr lang="ar-TN" b="1" dirty="0" smtClean="0"/>
          </a:p>
          <a:p>
            <a:pPr algn="r"/>
            <a:endParaRPr lang="fr-FR" dirty="0"/>
          </a:p>
          <a:p>
            <a:pPr algn="r"/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490243"/>
              </p:ext>
            </p:extLst>
          </p:nvPr>
        </p:nvGraphicFramePr>
        <p:xfrm>
          <a:off x="1068947" y="2469207"/>
          <a:ext cx="7469744" cy="355424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489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0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01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2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</a:rPr>
                        <a:t>علامة إعرابه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</a:rPr>
                        <a:t>وظيفته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</a:rPr>
                        <a:t>الاسم المثنّى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7026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 smtClean="0">
                          <a:effectLst/>
                        </a:rPr>
                        <a:t>.................................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</a:rPr>
                        <a:t>...............................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</a:rPr>
                        <a:t>............................</a:t>
                      </a:r>
                      <a:endParaRPr lang="fr-FR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7026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 smtClean="0">
                          <a:effectLst/>
                        </a:rPr>
                        <a:t>..............</a:t>
                      </a:r>
                      <a:r>
                        <a:rPr lang="ar-TN" sz="2000" dirty="0" smtClean="0">
                          <a:effectLst/>
                        </a:rPr>
                        <a:t>.</a:t>
                      </a:r>
                      <a:r>
                        <a:rPr lang="ar-SA" sz="2000" dirty="0" smtClean="0">
                          <a:effectLst/>
                        </a:rPr>
                        <a:t>..................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</a:rPr>
                        <a:t>................................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</a:rPr>
                        <a:t>............................</a:t>
                      </a:r>
                      <a:endParaRPr lang="fr-FR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7026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 smtClean="0">
                          <a:effectLst/>
                        </a:rPr>
                        <a:t>.................................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</a:rPr>
                        <a:t>...............................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</a:rPr>
                        <a:t>..............................</a:t>
                      </a:r>
                      <a:endParaRPr lang="fr-FR" sz="20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 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7026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</a:rPr>
                        <a:t>.................................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</a:rPr>
                        <a:t>.............................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</a:rPr>
                        <a:t>..............................</a:t>
                      </a:r>
                      <a:endParaRPr lang="fr-FR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Vague 3"/>
          <p:cNvSpPr/>
          <p:nvPr/>
        </p:nvSpPr>
        <p:spPr>
          <a:xfrm>
            <a:off x="9607638" y="2172992"/>
            <a:ext cx="2378301" cy="1764406"/>
          </a:xfrm>
          <a:prstGeom prst="wave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TN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3-أتَدَرَّبُ:</a:t>
            </a:r>
          </a:p>
        </p:txBody>
      </p:sp>
    </p:spTree>
    <p:extLst>
      <p:ext uri="{BB962C8B-B14F-4D97-AF65-F5344CB8AC3E}">
        <p14:creationId xmlns:p14="http://schemas.microsoft.com/office/powerpoint/2010/main" val="4081668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06570" y="489398"/>
            <a:ext cx="897657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TN" sz="2800" b="1" u="sng" dirty="0" smtClean="0">
                <a:solidFill>
                  <a:srgbClr val="006600"/>
                </a:solidFill>
              </a:rPr>
              <a:t>1:</a:t>
            </a:r>
          </a:p>
          <a:p>
            <a:pPr algn="r"/>
            <a:endParaRPr lang="ar-TN" sz="2800" b="1" u="sng" dirty="0" smtClean="0">
              <a:solidFill>
                <a:srgbClr val="006600"/>
              </a:solidFill>
            </a:endParaRPr>
          </a:p>
          <a:p>
            <a:pPr algn="r"/>
            <a:r>
              <a:rPr lang="ar-SA" sz="2000" b="1" dirty="0" smtClean="0"/>
              <a:t>-</a:t>
            </a:r>
            <a:r>
              <a:rPr lang="ar-SA" sz="2000" b="1" dirty="0"/>
              <a:t>توجه </a:t>
            </a:r>
            <a:r>
              <a:rPr lang="ar-SA" sz="2000" b="1" u="sng" dirty="0"/>
              <a:t>الفلاحان</a:t>
            </a:r>
            <a:r>
              <a:rPr lang="ar-SA" sz="2000" b="1" dirty="0"/>
              <a:t> الى </a:t>
            </a:r>
            <a:r>
              <a:rPr lang="ar-SA" sz="2000" b="1" u="sng" dirty="0"/>
              <a:t>حقليْهما</a:t>
            </a:r>
            <a:r>
              <a:rPr lang="ar-SA" sz="2000" b="1" dirty="0"/>
              <a:t> وكانا </a:t>
            </a:r>
            <a:r>
              <a:rPr lang="ar-SA" sz="2000" b="1" u="sng" dirty="0"/>
              <a:t>سعيديْن</a:t>
            </a:r>
            <a:r>
              <a:rPr lang="ar-SA" sz="2000" b="1" dirty="0"/>
              <a:t> بوفرة الصّابةِ .... وهناك التقيا </a:t>
            </a:r>
            <a:r>
              <a:rPr lang="ar-SA" sz="2000" b="1" dirty="0" smtClean="0"/>
              <a:t>بالقاطف</a:t>
            </a:r>
            <a:r>
              <a:rPr lang="ar-TN" sz="2000" b="1" dirty="0" smtClean="0"/>
              <a:t>ِ</a:t>
            </a:r>
            <a:r>
              <a:rPr lang="ar-SA" sz="2000" b="1" dirty="0" smtClean="0"/>
              <a:t>ين </a:t>
            </a:r>
            <a:r>
              <a:rPr lang="ar-SA" sz="2000" b="1" dirty="0"/>
              <a:t>وتحادثا </a:t>
            </a:r>
            <a:r>
              <a:rPr lang="ar-SA" sz="2000" b="1" dirty="0" smtClean="0"/>
              <a:t>معهم</a:t>
            </a:r>
            <a:r>
              <a:rPr lang="ar-TN" sz="2000" dirty="0" smtClean="0"/>
              <a:t> </a:t>
            </a:r>
            <a:r>
              <a:rPr lang="ar-SA" sz="2000" b="1" dirty="0" smtClean="0"/>
              <a:t>عن </a:t>
            </a:r>
            <a:r>
              <a:rPr lang="ar-SA" sz="2000" b="1" dirty="0"/>
              <a:t>جني المحصول .... لقد طمأن القاطفونَ </a:t>
            </a:r>
            <a:r>
              <a:rPr lang="ar-SA" sz="2000" b="1" u="sng" dirty="0"/>
              <a:t>الفلاحيْن</a:t>
            </a:r>
            <a:r>
              <a:rPr lang="ar-SA" sz="2000" b="1" dirty="0"/>
              <a:t> بالاجتهاد...</a:t>
            </a:r>
            <a:endParaRPr lang="ar-TN" sz="2000" b="1" dirty="0"/>
          </a:p>
          <a:p>
            <a:pPr algn="r"/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964840"/>
              </p:ext>
            </p:extLst>
          </p:nvPr>
        </p:nvGraphicFramePr>
        <p:xfrm>
          <a:off x="1442434" y="2215269"/>
          <a:ext cx="7443988" cy="3644618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4807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16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16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9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</a:rPr>
                        <a:t>علامة إعرابه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</a:rPr>
                        <a:t>وظيفته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</a:rPr>
                        <a:t>الاسم المثنّى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9915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TN" sz="2000" dirty="0" smtClean="0">
                          <a:effectLst/>
                        </a:rPr>
                        <a:t>مرفوع</a:t>
                      </a:r>
                      <a:r>
                        <a:rPr lang="ar-TN" sz="2000" baseline="0" dirty="0" smtClean="0">
                          <a:effectLst/>
                        </a:rPr>
                        <a:t> ب</a:t>
                      </a:r>
                      <a:r>
                        <a:rPr lang="ar-TN" sz="2000" dirty="0" smtClean="0">
                          <a:effectLst/>
                        </a:rPr>
                        <a:t>ألف المدِّ 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TN" sz="2000" dirty="0" smtClean="0">
                          <a:effectLst/>
                        </a:rPr>
                        <a:t>فاعل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TN" sz="2000" dirty="0" smtClean="0">
                          <a:effectLst/>
                        </a:rPr>
                        <a:t>الفَلاّحانِ</a:t>
                      </a:r>
                      <a:endParaRPr lang="fr-FR" sz="2000" dirty="0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9915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TN" sz="2000" dirty="0" smtClean="0">
                          <a:effectLst/>
                        </a:rPr>
                        <a:t>مجرور باليَاء السّاكِنة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TN" sz="2000" dirty="0" smtClean="0">
                          <a:effectLst/>
                        </a:rPr>
                        <a:t>اسم مَجْرُور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TN" sz="2000" dirty="0" smtClean="0">
                          <a:effectLst/>
                        </a:rPr>
                        <a:t>حَقْلَيْهِمَا</a:t>
                      </a:r>
                      <a:r>
                        <a:rPr lang="fr-FR" sz="20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9915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TN" sz="2000" dirty="0" smtClean="0">
                          <a:effectLst/>
                        </a:rPr>
                        <a:t>منصوب بالياء السّاكنة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TN" sz="2000" dirty="0" smtClean="0">
                          <a:effectLst/>
                        </a:rPr>
                        <a:t>خَبَر النّاسخ كَانَ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TN" sz="2000" dirty="0" smtClean="0">
                          <a:effectLst/>
                        </a:rPr>
                        <a:t>سَعِيدَيْنِ</a:t>
                      </a:r>
                      <a:endParaRPr lang="fr-FR" sz="2000" dirty="0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9915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TN" sz="2000" dirty="0" smtClean="0">
                          <a:effectLst/>
                        </a:rPr>
                        <a:t>منصوب بالياء</a:t>
                      </a:r>
                      <a:r>
                        <a:rPr lang="ar-TN" sz="2000" baseline="0" dirty="0" smtClean="0">
                          <a:effectLst/>
                        </a:rPr>
                        <a:t> السّاكنة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TN" sz="2000" dirty="0" smtClean="0">
                          <a:effectLst/>
                        </a:rPr>
                        <a:t>مفعول</a:t>
                      </a:r>
                      <a:r>
                        <a:rPr lang="ar-TN" sz="2000" baseline="0" dirty="0" smtClean="0">
                          <a:effectLst/>
                        </a:rPr>
                        <a:t> به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TN" sz="2000" dirty="0" smtClean="0">
                          <a:effectLst/>
                        </a:rPr>
                        <a:t>الفَلاّحَيْنِ</a:t>
                      </a:r>
                      <a:r>
                        <a:rPr lang="fr-FR" sz="20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Vague 3"/>
          <p:cNvSpPr/>
          <p:nvPr/>
        </p:nvSpPr>
        <p:spPr>
          <a:xfrm>
            <a:off x="9483144" y="2215269"/>
            <a:ext cx="2597239" cy="1764406"/>
          </a:xfrm>
          <a:prstGeom prst="wave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TN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3-أتَدَرَّبُ :</a:t>
            </a:r>
            <a:endParaRPr lang="ar-TN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ar-TN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الإصلاح</a:t>
            </a:r>
          </a:p>
        </p:txBody>
      </p:sp>
    </p:spTree>
    <p:extLst>
      <p:ext uri="{BB962C8B-B14F-4D97-AF65-F5344CB8AC3E}">
        <p14:creationId xmlns:p14="http://schemas.microsoft.com/office/powerpoint/2010/main" val="21880184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27148" y="1912899"/>
            <a:ext cx="8770512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TN" sz="2800" dirty="0" smtClean="0">
                <a:solidFill>
                  <a:srgbClr val="006600"/>
                </a:solidFill>
                <a:latin typeface="Georgia" panose="02040502050405020303" pitchFamily="18" charset="0"/>
              </a:rPr>
              <a:t>2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/ </a:t>
            </a:r>
            <a:r>
              <a:rPr lang="ar-SA" sz="2800" b="1" u="dbl" dirty="0">
                <a:solidFill>
                  <a:srgbClr val="006600"/>
                </a:solidFill>
                <a:latin typeface="Georgia" panose="02040502050405020303" pitchFamily="18" charset="0"/>
              </a:rPr>
              <a:t>أحَوّل الاسم المُسطّر إلى المثنّى 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وألوّن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ُ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 </a:t>
            </a:r>
            <a:r>
              <a:rPr lang="ar-SA" sz="2800" b="1" u="dbl" dirty="0">
                <a:solidFill>
                  <a:srgbClr val="006600"/>
                </a:solidFill>
                <a:latin typeface="Georgia" panose="02040502050405020303" pitchFamily="18" charset="0"/>
              </a:rPr>
              <a:t>عَلامة </a:t>
            </a:r>
            <a:r>
              <a:rPr lang="ar-SA" sz="2800" b="1" u="dbl" dirty="0" err="1" smtClean="0">
                <a:solidFill>
                  <a:srgbClr val="006600"/>
                </a:solidFill>
                <a:latin typeface="Georgia" panose="02040502050405020303" pitchFamily="18" charset="0"/>
              </a:rPr>
              <a:t>إعْـر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َ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ابه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:</a:t>
            </a:r>
          </a:p>
          <a:p>
            <a:pPr algn="r"/>
            <a:endParaRPr lang="ar-TN" sz="2800" b="1" u="dbl" dirty="0" smtClean="0">
              <a:solidFill>
                <a:srgbClr val="006600"/>
              </a:solidFill>
              <a:latin typeface="Georgia" panose="02040502050405020303" pitchFamily="18" charset="0"/>
            </a:endParaRPr>
          </a:p>
          <a:p>
            <a:pPr algn="r"/>
            <a:endParaRPr lang="ar-TN" sz="2000" b="1" u="dbl" dirty="0" smtClean="0">
              <a:latin typeface="Georgia" panose="02040502050405020303" pitchFamily="18" charset="0"/>
            </a:endParaRPr>
          </a:p>
          <a:p>
            <a:pPr algn="r"/>
            <a:r>
              <a:rPr lang="ar-TN" sz="2000" b="1" dirty="0" smtClean="0">
                <a:latin typeface="Georgia" panose="02040502050405020303" pitchFamily="18" charset="0"/>
              </a:rPr>
              <a:t>-</a:t>
            </a:r>
            <a:r>
              <a:rPr lang="ar-SA" sz="2000" b="1" dirty="0" smtClean="0">
                <a:latin typeface="Georgia" panose="02040502050405020303" pitchFamily="18" charset="0"/>
              </a:rPr>
              <a:t>اس</a:t>
            </a:r>
            <a:r>
              <a:rPr lang="ar-TN" sz="2000" b="1" dirty="0" smtClean="0">
                <a:latin typeface="Georgia" panose="02040502050405020303" pitchFamily="18" charset="0"/>
              </a:rPr>
              <a:t>ْ</a:t>
            </a:r>
            <a:r>
              <a:rPr lang="ar-SA" sz="2000" b="1" dirty="0" smtClean="0">
                <a:latin typeface="Georgia" panose="02040502050405020303" pitchFamily="18" charset="0"/>
              </a:rPr>
              <a:t>تم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ر</a:t>
            </a:r>
            <a:r>
              <a:rPr lang="ar-TN" sz="2000" b="1" dirty="0" smtClean="0">
                <a:latin typeface="Georgia" panose="02040502050405020303" pitchFamily="18" charset="0"/>
              </a:rPr>
              <a:t>َّ</a:t>
            </a:r>
            <a:r>
              <a:rPr lang="ar-SA" sz="2000" b="1" dirty="0" smtClean="0">
                <a:latin typeface="Georgia" panose="02040502050405020303" pitchFamily="18" charset="0"/>
              </a:rPr>
              <a:t> </a:t>
            </a:r>
            <a:r>
              <a:rPr lang="ar-SA" sz="2000" b="1" u="sng" dirty="0" smtClean="0">
                <a:latin typeface="Georgia" panose="02040502050405020303" pitchFamily="18" charset="0"/>
              </a:rPr>
              <a:t>الط</a:t>
            </a:r>
            <a:r>
              <a:rPr lang="ar-TN" sz="2000" b="1" u="sng" dirty="0" smtClean="0">
                <a:latin typeface="Georgia" panose="02040502050405020303" pitchFamily="18" charset="0"/>
              </a:rPr>
              <a:t>َّ</a:t>
            </a:r>
            <a:r>
              <a:rPr lang="ar-SA" sz="2000" b="1" u="sng" dirty="0" smtClean="0">
                <a:latin typeface="Georgia" panose="02040502050405020303" pitchFamily="18" charset="0"/>
              </a:rPr>
              <a:t>بيب</a:t>
            </a:r>
            <a:r>
              <a:rPr lang="ar-TN" sz="2000" b="1" u="sng" dirty="0" smtClean="0">
                <a:latin typeface="Georgia" panose="02040502050405020303" pitchFamily="18" charset="0"/>
              </a:rPr>
              <a:t>ُ</a:t>
            </a:r>
            <a:r>
              <a:rPr lang="ar-SA" sz="2000" b="1" u="sng" dirty="0" smtClean="0">
                <a:latin typeface="Georgia" panose="02040502050405020303" pitchFamily="18" charset="0"/>
              </a:rPr>
              <a:t> </a:t>
            </a:r>
            <a:r>
              <a:rPr lang="ar-SA" sz="2000" b="1" dirty="0">
                <a:latin typeface="Georgia" panose="02040502050405020303" pitchFamily="18" charset="0"/>
              </a:rPr>
              <a:t>في </a:t>
            </a:r>
            <a:r>
              <a:rPr lang="ar-SA" sz="2000" b="1" dirty="0" smtClean="0">
                <a:latin typeface="Georgia" panose="02040502050405020303" pitchFamily="18" charset="0"/>
              </a:rPr>
              <a:t>العَم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ل ط</a:t>
            </a:r>
            <a:r>
              <a:rPr lang="ar-TN" sz="2000" b="1" dirty="0" smtClean="0">
                <a:latin typeface="Georgia" panose="02040502050405020303" pitchFamily="18" charset="0"/>
              </a:rPr>
              <a:t>ِ</a:t>
            </a:r>
            <a:r>
              <a:rPr lang="ar-SA" sz="2000" b="1" dirty="0" smtClean="0">
                <a:latin typeface="Georgia" panose="02040502050405020303" pitchFamily="18" charset="0"/>
              </a:rPr>
              <a:t>و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ال </a:t>
            </a:r>
            <a:r>
              <a:rPr lang="ar-SA" sz="2000" b="1" dirty="0" err="1" smtClean="0">
                <a:latin typeface="Georgia" panose="02040502050405020303" pitchFamily="18" charset="0"/>
              </a:rPr>
              <a:t>اليَو</a:t>
            </a:r>
            <a:r>
              <a:rPr lang="ar-TN" sz="2000" b="1" dirty="0" smtClean="0">
                <a:latin typeface="Georgia" panose="02040502050405020303" pitchFamily="18" charset="0"/>
              </a:rPr>
              <a:t>ْ</a:t>
            </a:r>
            <a:r>
              <a:rPr lang="ar-SA" sz="2000" b="1" dirty="0" smtClean="0">
                <a:latin typeface="Georgia" panose="02040502050405020303" pitchFamily="18" charset="0"/>
              </a:rPr>
              <a:t>م</a:t>
            </a:r>
            <a:r>
              <a:rPr lang="ar-TN" sz="2000" b="1" dirty="0" smtClean="0">
                <a:latin typeface="Georgia" panose="02040502050405020303" pitchFamily="18" charset="0"/>
              </a:rPr>
              <a:t>                    ..................................................</a:t>
            </a:r>
          </a:p>
          <a:p>
            <a:pPr algn="r"/>
            <a:endParaRPr lang="ar-TN" sz="2000" b="1" dirty="0" smtClean="0">
              <a:latin typeface="Georgia" panose="02040502050405020303" pitchFamily="18" charset="0"/>
            </a:endParaRPr>
          </a:p>
          <a:p>
            <a:pPr algn="r"/>
            <a:r>
              <a:rPr lang="ar-TN" sz="2000" b="1" dirty="0" smtClean="0">
                <a:latin typeface="Georgia" panose="02040502050405020303" pitchFamily="18" charset="0"/>
              </a:rPr>
              <a:t>-</a:t>
            </a:r>
            <a:r>
              <a:rPr lang="ar-SA" sz="2000" b="1" dirty="0" smtClean="0">
                <a:latin typeface="Georgia" panose="02040502050405020303" pitchFamily="18" charset="0"/>
              </a:rPr>
              <a:t>اِش</a:t>
            </a:r>
            <a:r>
              <a:rPr lang="ar-TN" sz="2000" b="1" dirty="0" smtClean="0">
                <a:latin typeface="Georgia" panose="02040502050405020303" pitchFamily="18" charset="0"/>
              </a:rPr>
              <a:t>ْ</a:t>
            </a:r>
            <a:r>
              <a:rPr lang="ar-SA" sz="2000" b="1" dirty="0" smtClean="0">
                <a:latin typeface="Georgia" panose="02040502050405020303" pitchFamily="18" charset="0"/>
              </a:rPr>
              <a:t>تر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ى </a:t>
            </a:r>
            <a:r>
              <a:rPr lang="ar-SA" sz="2000" b="1" dirty="0">
                <a:latin typeface="Georgia" panose="02040502050405020303" pitchFamily="18" charset="0"/>
              </a:rPr>
              <a:t>جدّي </a:t>
            </a:r>
            <a:r>
              <a:rPr lang="ar-SA" sz="2000" b="1" u="sng" dirty="0" smtClean="0">
                <a:latin typeface="Georgia" panose="02040502050405020303" pitchFamily="18" charset="0"/>
              </a:rPr>
              <a:t>ض</a:t>
            </a:r>
            <a:r>
              <a:rPr lang="ar-TN" sz="2000" b="1" u="sng" dirty="0" smtClean="0">
                <a:latin typeface="Georgia" panose="02040502050405020303" pitchFamily="18" charset="0"/>
              </a:rPr>
              <a:t>َ</a:t>
            </a:r>
            <a:r>
              <a:rPr lang="ar-SA" sz="2000" b="1" u="sng" dirty="0" smtClean="0">
                <a:latin typeface="Georgia" panose="02040502050405020303" pitchFamily="18" charset="0"/>
              </a:rPr>
              <a:t>ي</a:t>
            </a:r>
            <a:r>
              <a:rPr lang="ar-TN" sz="2000" b="1" u="sng" dirty="0" smtClean="0">
                <a:latin typeface="Georgia" panose="02040502050405020303" pitchFamily="18" charset="0"/>
              </a:rPr>
              <a:t>ْ</a:t>
            </a:r>
            <a:r>
              <a:rPr lang="ar-SA" sz="2000" b="1" u="sng" dirty="0" err="1" smtClean="0">
                <a:latin typeface="Georgia" panose="02040502050405020303" pitchFamily="18" charset="0"/>
              </a:rPr>
              <a:t>عةً</a:t>
            </a:r>
            <a:r>
              <a:rPr lang="ar-SA" sz="2000" b="1" dirty="0" smtClean="0">
                <a:latin typeface="Georgia" panose="02040502050405020303" pitchFamily="18" charset="0"/>
              </a:rPr>
              <a:t> </a:t>
            </a:r>
            <a:r>
              <a:rPr lang="ar-SA" sz="2000" b="1" dirty="0" err="1" smtClean="0">
                <a:latin typeface="Georgia" panose="02040502050405020303" pitchFamily="18" charset="0"/>
              </a:rPr>
              <a:t>وم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ن</a:t>
            </a:r>
            <a:r>
              <a:rPr lang="ar-TN" sz="2000" b="1" dirty="0" smtClean="0">
                <a:latin typeface="Georgia" panose="02040502050405020303" pitchFamily="18" charset="0"/>
              </a:rPr>
              <a:t>ْ</a:t>
            </a:r>
            <a:r>
              <a:rPr lang="ar-SA" sz="2000" b="1" dirty="0" smtClean="0">
                <a:latin typeface="Georgia" panose="02040502050405020303" pitchFamily="18" charset="0"/>
              </a:rPr>
              <a:t>زلاً</a:t>
            </a:r>
            <a:r>
              <a:rPr lang="ar-TN" sz="2000" b="1" dirty="0" smtClean="0">
                <a:latin typeface="Georgia" panose="02040502050405020303" pitchFamily="18" charset="0"/>
              </a:rPr>
              <a:t>                   ..............................................................</a:t>
            </a:r>
          </a:p>
          <a:p>
            <a:pPr algn="r"/>
            <a:endParaRPr lang="ar-TN" sz="2000" b="1" dirty="0" smtClean="0">
              <a:latin typeface="Georgia" panose="02040502050405020303" pitchFamily="18" charset="0"/>
            </a:endParaRPr>
          </a:p>
          <a:p>
            <a:pPr algn="r"/>
            <a:r>
              <a:rPr lang="ar-TN" sz="2000" b="1" dirty="0" smtClean="0">
                <a:latin typeface="Georgia" panose="02040502050405020303" pitchFamily="18" charset="0"/>
              </a:rPr>
              <a:t>-</a:t>
            </a:r>
            <a:r>
              <a:rPr lang="ar-SA" sz="2000" b="1" dirty="0">
                <a:latin typeface="Georgia" panose="02040502050405020303" pitchFamily="18" charset="0"/>
              </a:rPr>
              <a:t>في</a:t>
            </a:r>
            <a:r>
              <a:rPr lang="ar-SA" sz="2000" b="1" u="sng" dirty="0">
                <a:latin typeface="Georgia" panose="02040502050405020303" pitchFamily="18" charset="0"/>
              </a:rPr>
              <a:t> </a:t>
            </a:r>
            <a:r>
              <a:rPr lang="ar-SA" sz="2000" b="1" u="sng" dirty="0" smtClean="0">
                <a:latin typeface="Georgia" panose="02040502050405020303" pitchFamily="18" charset="0"/>
              </a:rPr>
              <a:t>الم</a:t>
            </a:r>
            <a:r>
              <a:rPr lang="ar-TN" sz="2000" b="1" u="sng" dirty="0" smtClean="0">
                <a:latin typeface="Georgia" panose="02040502050405020303" pitchFamily="18" charset="0"/>
              </a:rPr>
              <a:t>ِ</a:t>
            </a:r>
            <a:r>
              <a:rPr lang="ar-SA" sz="2000" b="1" u="sng" dirty="0" smtClean="0">
                <a:latin typeface="Georgia" panose="02040502050405020303" pitchFamily="18" charset="0"/>
              </a:rPr>
              <a:t>لفّ </a:t>
            </a:r>
            <a:r>
              <a:rPr lang="ar-SA" sz="2000" b="1" dirty="0" smtClean="0">
                <a:latin typeface="Georgia" panose="02040502050405020303" pitchFamily="18" charset="0"/>
              </a:rPr>
              <a:t>م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عل</a:t>
            </a:r>
            <a:r>
              <a:rPr lang="ar-TN" sz="2000" b="1" dirty="0" smtClean="0">
                <a:latin typeface="Georgia" panose="02040502050405020303" pitchFamily="18" charset="0"/>
              </a:rPr>
              <a:t>ُ</a:t>
            </a:r>
            <a:r>
              <a:rPr lang="ar-SA" sz="2000" b="1" dirty="0" smtClean="0">
                <a:latin typeface="Georgia" panose="02040502050405020303" pitchFamily="18" charset="0"/>
              </a:rPr>
              <a:t>ومات</a:t>
            </a:r>
            <a:r>
              <a:rPr lang="ar-TN" sz="2000" b="1" dirty="0" smtClean="0">
                <a:latin typeface="Georgia" panose="02040502050405020303" pitchFamily="18" charset="0"/>
              </a:rPr>
              <a:t>ٌ</a:t>
            </a:r>
            <a:r>
              <a:rPr lang="ar-SA" sz="2000" b="1" dirty="0" smtClean="0">
                <a:latin typeface="Georgia" panose="02040502050405020303" pitchFamily="18" charset="0"/>
              </a:rPr>
              <a:t> هامّةٌ</a:t>
            </a:r>
            <a:r>
              <a:rPr lang="ar-TN" sz="2000" b="1" dirty="0" smtClean="0">
                <a:latin typeface="Georgia" panose="02040502050405020303" pitchFamily="18" charset="0"/>
              </a:rPr>
              <a:t>                   ................................................................</a:t>
            </a:r>
            <a:r>
              <a:rPr lang="ar-SA" sz="2000" b="1" dirty="0" smtClean="0">
                <a:latin typeface="Georgia" panose="02040502050405020303" pitchFamily="18" charset="0"/>
              </a:rPr>
              <a:t> </a:t>
            </a:r>
            <a:endParaRPr lang="fr-FR" sz="2000" dirty="0">
              <a:latin typeface="Georgia" panose="02040502050405020303" pitchFamily="18" charset="0"/>
            </a:endParaRPr>
          </a:p>
          <a:p>
            <a:pPr algn="r"/>
            <a:endParaRPr lang="fr-FR" dirty="0"/>
          </a:p>
        </p:txBody>
      </p:sp>
      <p:cxnSp>
        <p:nvCxnSpPr>
          <p:cNvPr id="3" name="Connecteur droit avec flèche 2"/>
          <p:cNvCxnSpPr/>
          <p:nvPr/>
        </p:nvCxnSpPr>
        <p:spPr>
          <a:xfrm flipH="1">
            <a:off x="5853445" y="4552783"/>
            <a:ext cx="108182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" name="Connecteur droit avec flèche 3"/>
          <p:cNvCxnSpPr/>
          <p:nvPr/>
        </p:nvCxnSpPr>
        <p:spPr>
          <a:xfrm flipH="1">
            <a:off x="4902556" y="3299721"/>
            <a:ext cx="108182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 flipH="1">
            <a:off x="5737534" y="3937398"/>
            <a:ext cx="108182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Vague 5"/>
          <p:cNvSpPr/>
          <p:nvPr/>
        </p:nvSpPr>
        <p:spPr>
          <a:xfrm>
            <a:off x="9607638" y="2172992"/>
            <a:ext cx="2378301" cy="1764406"/>
          </a:xfrm>
          <a:prstGeom prst="wave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TN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3-أتَدَرَّبُ:</a:t>
            </a:r>
          </a:p>
        </p:txBody>
      </p:sp>
    </p:spTree>
    <p:extLst>
      <p:ext uri="{BB962C8B-B14F-4D97-AF65-F5344CB8AC3E}">
        <p14:creationId xmlns:p14="http://schemas.microsoft.com/office/powerpoint/2010/main" val="10619000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28033" y="1906554"/>
            <a:ext cx="855157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TN" sz="2800" dirty="0" smtClean="0">
                <a:solidFill>
                  <a:srgbClr val="006600"/>
                </a:solidFill>
                <a:latin typeface="Georgia" panose="02040502050405020303" pitchFamily="18" charset="0"/>
              </a:rPr>
              <a:t>2:</a:t>
            </a:r>
          </a:p>
          <a:p>
            <a:pPr algn="r"/>
            <a:endParaRPr lang="ar-TN" sz="2800" dirty="0" smtClean="0">
              <a:solidFill>
                <a:srgbClr val="006600"/>
              </a:solidFill>
              <a:latin typeface="Georgia" panose="02040502050405020303" pitchFamily="18" charset="0"/>
            </a:endParaRPr>
          </a:p>
          <a:p>
            <a:pPr algn="r"/>
            <a:r>
              <a:rPr lang="ar-TN" sz="2400" b="1" dirty="0" smtClean="0">
                <a:latin typeface="Georgia" panose="02040502050405020303" pitchFamily="18" charset="0"/>
              </a:rPr>
              <a:t>-</a:t>
            </a:r>
            <a:r>
              <a:rPr lang="ar-SA" sz="2400" b="1" dirty="0" smtClean="0">
                <a:latin typeface="Georgia" panose="02040502050405020303" pitchFamily="18" charset="0"/>
              </a:rPr>
              <a:t>استمر </a:t>
            </a:r>
            <a:r>
              <a:rPr lang="ar-SA" sz="2400" b="1" u="sng" dirty="0" smtClean="0">
                <a:latin typeface="Georgia" panose="02040502050405020303" pitchFamily="18" charset="0"/>
              </a:rPr>
              <a:t>الطبيب </a:t>
            </a:r>
            <a:r>
              <a:rPr lang="ar-SA" sz="2400" b="1" dirty="0" smtClean="0">
                <a:latin typeface="Georgia" panose="02040502050405020303" pitchFamily="18" charset="0"/>
              </a:rPr>
              <a:t>في العَمل طوال اليَوم</a:t>
            </a:r>
            <a:r>
              <a:rPr lang="ar-TN" sz="2400" b="1" dirty="0" smtClean="0">
                <a:latin typeface="Georgia" panose="02040502050405020303" pitchFamily="18" charset="0"/>
              </a:rPr>
              <a:t>              الطّبِيبَ</a:t>
            </a:r>
            <a:r>
              <a:rPr lang="ar-TN" sz="24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ا</a:t>
            </a:r>
            <a:r>
              <a:rPr lang="ar-TN" sz="2400" b="1" dirty="0" smtClean="0">
                <a:latin typeface="Georgia" panose="02040502050405020303" pitchFamily="18" charset="0"/>
              </a:rPr>
              <a:t>نِ</a:t>
            </a:r>
          </a:p>
          <a:p>
            <a:pPr algn="r"/>
            <a:endParaRPr lang="ar-TN" sz="2400" b="1" dirty="0" smtClean="0">
              <a:latin typeface="Georgia" panose="02040502050405020303" pitchFamily="18" charset="0"/>
            </a:endParaRPr>
          </a:p>
          <a:p>
            <a:pPr algn="r"/>
            <a:r>
              <a:rPr lang="ar-TN" sz="2400" b="1" dirty="0" smtClean="0">
                <a:latin typeface="Georgia" panose="02040502050405020303" pitchFamily="18" charset="0"/>
              </a:rPr>
              <a:t>-</a:t>
            </a:r>
            <a:r>
              <a:rPr lang="ar-SA" sz="2400" b="1" dirty="0" smtClean="0">
                <a:latin typeface="Georgia" panose="02040502050405020303" pitchFamily="18" charset="0"/>
              </a:rPr>
              <a:t>اِشترى جدّي </a:t>
            </a:r>
            <a:r>
              <a:rPr lang="ar-SA" sz="2400" b="1" u="sng" dirty="0" smtClean="0">
                <a:latin typeface="Georgia" panose="02040502050405020303" pitchFamily="18" charset="0"/>
              </a:rPr>
              <a:t>ضيعةً</a:t>
            </a:r>
            <a:r>
              <a:rPr lang="ar-SA" sz="2400" b="1" dirty="0" smtClean="0">
                <a:latin typeface="Georgia" panose="02040502050405020303" pitchFamily="18" charset="0"/>
              </a:rPr>
              <a:t> ومنزلاً</a:t>
            </a:r>
            <a:r>
              <a:rPr lang="ar-TN" sz="2400" b="1" dirty="0" smtClean="0">
                <a:latin typeface="Georgia" panose="02040502050405020303" pitchFamily="18" charset="0"/>
              </a:rPr>
              <a:t>              ضَيْعَتَ</a:t>
            </a:r>
            <a:r>
              <a:rPr lang="ar-TN" sz="24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يْ</a:t>
            </a:r>
            <a:r>
              <a:rPr lang="ar-TN" sz="2400" b="1" dirty="0" smtClean="0">
                <a:latin typeface="Georgia" panose="02040502050405020303" pitchFamily="18" charset="0"/>
              </a:rPr>
              <a:t>نِ</a:t>
            </a:r>
          </a:p>
          <a:p>
            <a:pPr algn="r"/>
            <a:r>
              <a:rPr lang="ar-TN" sz="2400" b="1" dirty="0" smtClean="0">
                <a:latin typeface="Georgia" panose="02040502050405020303" pitchFamily="18" charset="0"/>
              </a:rPr>
              <a:t>                  </a:t>
            </a:r>
          </a:p>
          <a:p>
            <a:pPr algn="r"/>
            <a:r>
              <a:rPr lang="ar-TN" sz="2400" b="1" dirty="0" smtClean="0">
                <a:latin typeface="Georgia" panose="02040502050405020303" pitchFamily="18" charset="0"/>
              </a:rPr>
              <a:t>-</a:t>
            </a:r>
            <a:r>
              <a:rPr lang="ar-SA" sz="2400" b="1" dirty="0" smtClean="0">
                <a:latin typeface="Georgia" panose="02040502050405020303" pitchFamily="18" charset="0"/>
              </a:rPr>
              <a:t>في</a:t>
            </a:r>
            <a:r>
              <a:rPr lang="ar-SA" sz="2400" b="1" u="sng" dirty="0" smtClean="0">
                <a:latin typeface="Georgia" panose="02040502050405020303" pitchFamily="18" charset="0"/>
              </a:rPr>
              <a:t> الملفّ </a:t>
            </a:r>
            <a:r>
              <a:rPr lang="ar-SA" sz="2400" b="1" dirty="0" smtClean="0">
                <a:latin typeface="Georgia" panose="02040502050405020303" pitchFamily="18" charset="0"/>
              </a:rPr>
              <a:t>معلوماتُ هامّةٌ</a:t>
            </a:r>
            <a:r>
              <a:rPr lang="ar-TN" sz="2400" b="1" dirty="0" smtClean="0">
                <a:latin typeface="Georgia" panose="02040502050405020303" pitchFamily="18" charset="0"/>
              </a:rPr>
              <a:t>              الملَفَّ</a:t>
            </a:r>
            <a:r>
              <a:rPr lang="ar-TN" sz="24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يْ</a:t>
            </a:r>
            <a:r>
              <a:rPr lang="ar-TN" sz="2400" b="1" dirty="0" smtClean="0">
                <a:latin typeface="Georgia" panose="02040502050405020303" pitchFamily="18" charset="0"/>
              </a:rPr>
              <a:t>نِ</a:t>
            </a:r>
            <a:endParaRPr lang="fr-FR" sz="2400" dirty="0">
              <a:latin typeface="Georgia" panose="02040502050405020303" pitchFamily="18" charset="0"/>
            </a:endParaRPr>
          </a:p>
        </p:txBody>
      </p:sp>
      <p:sp>
        <p:nvSpPr>
          <p:cNvPr id="9" name="Flèche gauche 8"/>
          <p:cNvSpPr/>
          <p:nvPr/>
        </p:nvSpPr>
        <p:spPr>
          <a:xfrm>
            <a:off x="4423892" y="2958974"/>
            <a:ext cx="759852" cy="13849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gauche 9"/>
          <p:cNvSpPr/>
          <p:nvPr/>
        </p:nvSpPr>
        <p:spPr>
          <a:xfrm>
            <a:off x="5422002" y="4338034"/>
            <a:ext cx="759852" cy="13849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gauche 10"/>
          <p:cNvSpPr/>
          <p:nvPr/>
        </p:nvSpPr>
        <p:spPr>
          <a:xfrm>
            <a:off x="5398392" y="3688861"/>
            <a:ext cx="759852" cy="13849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Vague 5"/>
          <p:cNvSpPr/>
          <p:nvPr/>
        </p:nvSpPr>
        <p:spPr>
          <a:xfrm>
            <a:off x="9483144" y="2215269"/>
            <a:ext cx="2597239" cy="1764406"/>
          </a:xfrm>
          <a:prstGeom prst="wave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TN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3-أتَدَرَّبُ :</a:t>
            </a:r>
            <a:endParaRPr lang="ar-TN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ar-TN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الإصلاح</a:t>
            </a:r>
          </a:p>
        </p:txBody>
      </p:sp>
    </p:spTree>
    <p:extLst>
      <p:ext uri="{BB962C8B-B14F-4D97-AF65-F5344CB8AC3E}">
        <p14:creationId xmlns:p14="http://schemas.microsoft.com/office/powerpoint/2010/main" val="4876862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47730" y="2039532"/>
            <a:ext cx="8731876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800" b="1" dirty="0">
                <a:solidFill>
                  <a:srgbClr val="006600"/>
                </a:solidFill>
                <a:latin typeface="Georgia" panose="02040502050405020303" pitchFamily="18" charset="0"/>
              </a:rPr>
              <a:t>3/ </a:t>
            </a:r>
            <a:r>
              <a:rPr lang="ar-SA" sz="2800" b="1" u="dbl" dirty="0">
                <a:solidFill>
                  <a:srgbClr val="006600"/>
                </a:solidFill>
                <a:latin typeface="Georgia" panose="02040502050405020303" pitchFamily="18" charset="0"/>
              </a:rPr>
              <a:t>أنتج ثلاث 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ج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ُ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ملٍ </a:t>
            </a:r>
            <a:r>
              <a:rPr lang="ar-SA" sz="2800" b="1" u="dbl" dirty="0">
                <a:solidFill>
                  <a:srgbClr val="006600"/>
                </a:solidFill>
                <a:latin typeface="Georgia" panose="02040502050405020303" pitchFamily="18" charset="0"/>
              </a:rPr>
              <a:t>تتضمن 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ك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ُ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ل م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ِ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ن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ْ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ه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َ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ا اس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ْ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م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ًا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 م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ُ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ثنىً ي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َ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ك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ُ</a:t>
            </a:r>
            <a:r>
              <a:rPr lang="ar-SA" sz="2800" b="1" u="dbl" dirty="0" err="1" smtClean="0">
                <a:solidFill>
                  <a:srgbClr val="006600"/>
                </a:solidFill>
                <a:latin typeface="Georgia" panose="02040502050405020303" pitchFamily="18" charset="0"/>
              </a:rPr>
              <a:t>ون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ُ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 ف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ِ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ي </a:t>
            </a:r>
            <a:r>
              <a:rPr lang="ar-SA" sz="2800" b="1" u="dbl" dirty="0" err="1" smtClean="0">
                <a:solidFill>
                  <a:srgbClr val="006600"/>
                </a:solidFill>
                <a:latin typeface="Georgia" panose="02040502050405020303" pitchFamily="18" charset="0"/>
              </a:rPr>
              <a:t>الأ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ُ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ولى </a:t>
            </a:r>
            <a:r>
              <a:rPr lang="ar-SA" sz="2800" b="1" u="dbl" dirty="0" err="1" smtClean="0">
                <a:solidFill>
                  <a:srgbClr val="006600"/>
                </a:solidFill>
                <a:latin typeface="Georgia" panose="02040502050405020303" pitchFamily="18" charset="0"/>
              </a:rPr>
              <a:t>فا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َ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ع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ِ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لا 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ً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وفي الثاني</a:t>
            </a:r>
            <a:r>
              <a:rPr lang="ar-TN" sz="2800" b="1" u="dbl" dirty="0">
                <a:solidFill>
                  <a:srgbClr val="006600"/>
                </a:solidFill>
                <a:latin typeface="Georgia" panose="02040502050405020303" pitchFamily="18" charset="0"/>
              </a:rPr>
              <a:t>َ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ة م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َ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فع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ُ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ولا ب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ِ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ه </a:t>
            </a:r>
            <a:r>
              <a:rPr lang="ar-SA" sz="2800" b="1" u="dbl" dirty="0">
                <a:solidFill>
                  <a:srgbClr val="006600"/>
                </a:solidFill>
                <a:latin typeface="Georgia" panose="02040502050405020303" pitchFamily="18" charset="0"/>
              </a:rPr>
              <a:t>وفي 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الث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َّ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الث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ِ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ة م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ُ</a:t>
            </a:r>
            <a:r>
              <a:rPr lang="ar-SA" sz="2800" b="1" u="dbl" dirty="0" err="1" smtClean="0">
                <a:solidFill>
                  <a:srgbClr val="006600"/>
                </a:solidFill>
                <a:latin typeface="Georgia" panose="02040502050405020303" pitchFamily="18" charset="0"/>
              </a:rPr>
              <a:t>بتدأ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:</a:t>
            </a:r>
          </a:p>
          <a:p>
            <a:pPr algn="r" rtl="1"/>
            <a:endParaRPr lang="fr-FR" sz="2000" dirty="0">
              <a:latin typeface="Georgia" panose="02040502050405020303" pitchFamily="18" charset="0"/>
            </a:endParaRPr>
          </a:p>
          <a:p>
            <a:pPr algn="r"/>
            <a:r>
              <a:rPr lang="ar-TN" sz="2000" b="1" dirty="0" smtClean="0">
                <a:latin typeface="Georgia" panose="02040502050405020303" pitchFamily="18" charset="0"/>
              </a:rPr>
              <a:t>*</a:t>
            </a:r>
            <a:r>
              <a:rPr lang="ar-SA" sz="2000" b="1" dirty="0" smtClean="0">
                <a:latin typeface="Georgia" panose="02040502050405020303" pitchFamily="18" charset="0"/>
              </a:rPr>
              <a:t>....................................................................................................................</a:t>
            </a:r>
            <a:endParaRPr lang="ar-TN" sz="2000" b="1" dirty="0" smtClean="0">
              <a:latin typeface="Georgia" panose="02040502050405020303" pitchFamily="18" charset="0"/>
            </a:endParaRPr>
          </a:p>
          <a:p>
            <a:pPr algn="r"/>
            <a:endParaRPr lang="fr-FR" sz="2000" dirty="0">
              <a:latin typeface="Georgia" panose="02040502050405020303" pitchFamily="18" charset="0"/>
            </a:endParaRPr>
          </a:p>
          <a:p>
            <a:pPr algn="r"/>
            <a:r>
              <a:rPr lang="ar-TN" sz="2000" b="1" dirty="0" smtClean="0">
                <a:latin typeface="Georgia" panose="02040502050405020303" pitchFamily="18" charset="0"/>
              </a:rPr>
              <a:t>*</a:t>
            </a:r>
            <a:r>
              <a:rPr lang="ar-SA" sz="2000" b="1" dirty="0" smtClean="0">
                <a:latin typeface="Georgia" panose="02040502050405020303" pitchFamily="18" charset="0"/>
              </a:rPr>
              <a:t>....................................................................................................................</a:t>
            </a:r>
            <a:endParaRPr lang="ar-TN" sz="2000" b="1" dirty="0" smtClean="0">
              <a:latin typeface="Georgia" panose="02040502050405020303" pitchFamily="18" charset="0"/>
            </a:endParaRPr>
          </a:p>
          <a:p>
            <a:pPr algn="r"/>
            <a:endParaRPr lang="fr-FR" sz="2000" dirty="0">
              <a:latin typeface="Georgia" panose="02040502050405020303" pitchFamily="18" charset="0"/>
            </a:endParaRPr>
          </a:p>
          <a:p>
            <a:pPr algn="r"/>
            <a:r>
              <a:rPr lang="ar-TN" sz="2000" b="1" dirty="0" smtClean="0">
                <a:latin typeface="Georgia" panose="02040502050405020303" pitchFamily="18" charset="0"/>
              </a:rPr>
              <a:t>*</a:t>
            </a:r>
            <a:r>
              <a:rPr lang="ar-SA" sz="2000" b="1" dirty="0" smtClean="0">
                <a:latin typeface="Georgia" panose="02040502050405020303" pitchFamily="18" charset="0"/>
              </a:rPr>
              <a:t>....................................................................................................................</a:t>
            </a:r>
            <a:endParaRPr lang="fr-FR" sz="2000" dirty="0">
              <a:latin typeface="Georgia" panose="02040502050405020303" pitchFamily="18" charset="0"/>
            </a:endParaRPr>
          </a:p>
          <a:p>
            <a:pPr algn="r"/>
            <a:endParaRPr lang="fr-FR" dirty="0"/>
          </a:p>
        </p:txBody>
      </p:sp>
      <p:sp>
        <p:nvSpPr>
          <p:cNvPr id="3" name="Vague 2"/>
          <p:cNvSpPr/>
          <p:nvPr/>
        </p:nvSpPr>
        <p:spPr>
          <a:xfrm>
            <a:off x="9607638" y="2172992"/>
            <a:ext cx="2378301" cy="1764406"/>
          </a:xfrm>
          <a:prstGeom prst="wave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TN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3-أتَدَرَّبُ:</a:t>
            </a:r>
          </a:p>
        </p:txBody>
      </p:sp>
    </p:spTree>
    <p:extLst>
      <p:ext uri="{BB962C8B-B14F-4D97-AF65-F5344CB8AC3E}">
        <p14:creationId xmlns:p14="http://schemas.microsoft.com/office/powerpoint/2010/main" val="13153989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17431" y="656823"/>
            <a:ext cx="10339754" cy="5621627"/>
          </a:xfrm>
        </p:spPr>
        <p:txBody>
          <a:bodyPr>
            <a:normAutofit/>
          </a:bodyPr>
          <a:lstStyle/>
          <a:p>
            <a:pPr algn="r" rtl="1"/>
            <a:r>
              <a:rPr lang="ar-TN" dirty="0" smtClean="0">
                <a:solidFill>
                  <a:srgbClr val="006600"/>
                </a:solidFill>
              </a:rPr>
              <a:t>المادّة :</a:t>
            </a:r>
            <a:r>
              <a:rPr lang="ar-TN" dirty="0" smtClean="0">
                <a:solidFill>
                  <a:srgbClr val="002060"/>
                </a:solidFill>
              </a:rPr>
              <a:t>     قواعد اللّغة</a:t>
            </a:r>
            <a:br>
              <a:rPr lang="ar-TN" dirty="0" smtClean="0">
                <a:solidFill>
                  <a:srgbClr val="002060"/>
                </a:solidFill>
              </a:rPr>
            </a:br>
            <a:r>
              <a:rPr lang="ar-TN" dirty="0" smtClean="0">
                <a:solidFill>
                  <a:srgbClr val="006600"/>
                </a:solidFill>
              </a:rPr>
              <a:t>الوحدة:</a:t>
            </a:r>
            <a:r>
              <a:rPr lang="ar-TN" dirty="0" smtClean="0">
                <a:solidFill>
                  <a:srgbClr val="002060"/>
                </a:solidFill>
              </a:rPr>
              <a:t>     الخامسة </a:t>
            </a:r>
            <a:br>
              <a:rPr lang="ar-TN" dirty="0" smtClean="0">
                <a:solidFill>
                  <a:srgbClr val="002060"/>
                </a:solidFill>
              </a:rPr>
            </a:br>
            <a:r>
              <a:rPr lang="ar-TN" dirty="0" smtClean="0">
                <a:solidFill>
                  <a:srgbClr val="006600"/>
                </a:solidFill>
              </a:rPr>
              <a:t>المستوى:</a:t>
            </a:r>
            <a:r>
              <a:rPr lang="ar-TN" dirty="0" smtClean="0">
                <a:solidFill>
                  <a:srgbClr val="002060"/>
                </a:solidFill>
              </a:rPr>
              <a:t> السّنة السّادسة</a:t>
            </a:r>
            <a:br>
              <a:rPr lang="ar-TN" dirty="0" smtClean="0">
                <a:solidFill>
                  <a:srgbClr val="002060"/>
                </a:solidFill>
              </a:rPr>
            </a:br>
            <a:r>
              <a:rPr lang="ar-TN" dirty="0" smtClean="0">
                <a:solidFill>
                  <a:srgbClr val="006600"/>
                </a:solidFill>
              </a:rPr>
              <a:t>التّوقيت:</a:t>
            </a:r>
            <a:r>
              <a:rPr lang="ar-TN" dirty="0" smtClean="0">
                <a:solidFill>
                  <a:srgbClr val="002060"/>
                </a:solidFill>
              </a:rPr>
              <a:t>    50 دقيقة</a:t>
            </a:r>
            <a:br>
              <a:rPr lang="ar-TN" dirty="0" smtClean="0">
                <a:solidFill>
                  <a:srgbClr val="002060"/>
                </a:solidFill>
              </a:rPr>
            </a:br>
            <a:r>
              <a:rPr lang="ar-TN" dirty="0">
                <a:solidFill>
                  <a:srgbClr val="002060"/>
                </a:solidFill>
              </a:rPr>
              <a:t/>
            </a:r>
            <a:br>
              <a:rPr lang="ar-TN" dirty="0">
                <a:solidFill>
                  <a:srgbClr val="002060"/>
                </a:solidFill>
              </a:rPr>
            </a:br>
            <a:r>
              <a:rPr lang="ar-TN" dirty="0" smtClean="0">
                <a:solidFill>
                  <a:srgbClr val="002060"/>
                </a:solidFill>
              </a:rPr>
              <a:t> </a:t>
            </a:r>
            <a:br>
              <a:rPr lang="ar-TN" dirty="0" smtClean="0">
                <a:solidFill>
                  <a:srgbClr val="002060"/>
                </a:solidFill>
              </a:rPr>
            </a:br>
            <a:r>
              <a:rPr lang="ar-TN" dirty="0" smtClean="0">
                <a:solidFill>
                  <a:srgbClr val="006600"/>
                </a:solidFill>
              </a:rPr>
              <a:t>هدف الحصّة: </a:t>
            </a:r>
            <a:r>
              <a:rPr lang="ar-TN" dirty="0" smtClean="0">
                <a:solidFill>
                  <a:srgbClr val="C00000"/>
                </a:solidFill>
              </a:rPr>
              <a:t>يُعيِّنُ المُتَعَلِّمُ وَظِيفَةَ كُلِّ اسم مُثَنّى وَرَدَ فِي الفِقْرَةِ المُقْتَرَحَةِ مُحَدِّدا عَلاَمَةَ إعْرَابِهِ ويوظّفه في إنتاج نصّ.</a:t>
            </a:r>
            <a:endParaRPr lang="fr-F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2436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46974" y="1455313"/>
            <a:ext cx="879627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ar-TN" dirty="0" smtClean="0"/>
          </a:p>
          <a:p>
            <a:pPr algn="r"/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1/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أنتج </a:t>
            </a:r>
            <a:r>
              <a:rPr lang="ar-SA" sz="2800" b="1" u="dbl" dirty="0">
                <a:solidFill>
                  <a:srgbClr val="006600"/>
                </a:solidFill>
                <a:latin typeface="Georgia" panose="02040502050405020303" pitchFamily="18" charset="0"/>
              </a:rPr>
              <a:t>نصًّا أستعمل فيه أسماء مثناة للتعبير عن المعاني 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التالية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:</a:t>
            </a:r>
            <a:endParaRPr lang="ar-TN" sz="2800" b="1" u="dbl" dirty="0">
              <a:solidFill>
                <a:srgbClr val="006600"/>
              </a:solidFill>
              <a:latin typeface="Georgia" panose="02040502050405020303" pitchFamily="18" charset="0"/>
            </a:endParaRPr>
          </a:p>
          <a:p>
            <a:pPr algn="r"/>
            <a:endParaRPr lang="fr-FR" sz="2000" dirty="0">
              <a:latin typeface="Georgia" panose="02040502050405020303" pitchFamily="18" charset="0"/>
            </a:endParaRPr>
          </a:p>
          <a:p>
            <a:pPr algn="r"/>
            <a:r>
              <a:rPr lang="ar-SA" sz="2000" b="1" dirty="0">
                <a:latin typeface="Georgia" panose="02040502050405020303" pitchFamily="18" charset="0"/>
              </a:rPr>
              <a:t>-أصف طبيبيْنِ أثناء علاجهما لمريْضيْن في المستشفى مستعينا بالمعاني </a:t>
            </a:r>
            <a:r>
              <a:rPr lang="ar-SA" sz="2000" b="1" dirty="0" smtClean="0">
                <a:latin typeface="Georgia" panose="02040502050405020303" pitchFamily="18" charset="0"/>
              </a:rPr>
              <a:t>الآتيةِ</a:t>
            </a:r>
            <a:r>
              <a:rPr lang="ar-TN" sz="2000" b="1" dirty="0" smtClean="0">
                <a:latin typeface="Georgia" panose="02040502050405020303" pitchFamily="18" charset="0"/>
              </a:rPr>
              <a:t>:</a:t>
            </a:r>
          </a:p>
          <a:p>
            <a:pPr algn="r"/>
            <a:endParaRPr lang="ar-TN" sz="2000" b="1" dirty="0" smtClean="0">
              <a:latin typeface="Georgia" panose="02040502050405020303" pitchFamily="18" charset="0"/>
            </a:endParaRPr>
          </a:p>
          <a:p>
            <a:pPr algn="r"/>
            <a:endParaRPr lang="ar-TN" sz="2000" b="1" dirty="0" smtClean="0">
              <a:latin typeface="Georgia" panose="02040502050405020303" pitchFamily="18" charset="0"/>
            </a:endParaRPr>
          </a:p>
          <a:p>
            <a:pPr algn="r"/>
            <a:endParaRPr lang="ar-TN" sz="2000" b="1" dirty="0" smtClean="0">
              <a:latin typeface="Georgia" panose="02040502050405020303" pitchFamily="18" charset="0"/>
            </a:endParaRPr>
          </a:p>
          <a:p>
            <a:pPr algn="r"/>
            <a:r>
              <a:rPr lang="ar-SA" sz="2000" b="1" dirty="0" smtClean="0">
                <a:latin typeface="Georgia" panose="02040502050405020303" pitchFamily="18" charset="0"/>
              </a:rPr>
              <a:t> </a:t>
            </a:r>
            <a:endParaRPr lang="fr-FR" sz="2000" dirty="0">
              <a:latin typeface="Georgia" panose="02040502050405020303" pitchFamily="18" charset="0"/>
            </a:endParaRPr>
          </a:p>
          <a:p>
            <a:pPr algn="r"/>
            <a:r>
              <a:rPr lang="ar-TN" sz="2000" b="1" dirty="0" smtClean="0">
                <a:latin typeface="Georgia" panose="02040502050405020303" pitchFamily="18" charset="0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lang="fr-FR" sz="2000" dirty="0">
              <a:latin typeface="Georgia" panose="02040502050405020303" pitchFamily="18" charset="0"/>
            </a:endParaRPr>
          </a:p>
          <a:p>
            <a:pPr algn="r"/>
            <a:endParaRPr lang="fr-FR" dirty="0"/>
          </a:p>
        </p:txBody>
      </p:sp>
      <p:sp>
        <p:nvSpPr>
          <p:cNvPr id="3" name="Vague 2"/>
          <p:cNvSpPr/>
          <p:nvPr/>
        </p:nvSpPr>
        <p:spPr>
          <a:xfrm>
            <a:off x="9607638" y="2172992"/>
            <a:ext cx="2378301" cy="1764406"/>
          </a:xfrm>
          <a:prstGeom prst="wave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TN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4-أدْمِجُ: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843565" y="3189995"/>
            <a:ext cx="8603088" cy="6439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b="1" dirty="0">
                <a:latin typeface="Georgia" panose="02040502050405020303" pitchFamily="18" charset="0"/>
              </a:rPr>
              <a:t>استقبال المريضيْن </a:t>
            </a:r>
            <a:r>
              <a:rPr lang="ar-SA" b="1" dirty="0" smtClean="0">
                <a:latin typeface="Georgia" panose="02040502050405020303" pitchFamily="18" charset="0"/>
              </a:rPr>
              <a:t>/</a:t>
            </a:r>
            <a:r>
              <a:rPr lang="ar-TN" b="1" dirty="0" smtClean="0">
                <a:latin typeface="Georgia" panose="02040502050405020303" pitchFamily="18" charset="0"/>
              </a:rPr>
              <a:t> </a:t>
            </a:r>
            <a:r>
              <a:rPr lang="ar-SA" b="1" dirty="0" smtClean="0">
                <a:latin typeface="Georgia" panose="02040502050405020303" pitchFamily="18" charset="0"/>
              </a:rPr>
              <a:t>سؤالهما </a:t>
            </a:r>
            <a:r>
              <a:rPr lang="ar-SA" b="1" dirty="0">
                <a:latin typeface="Georgia" panose="02040502050405020303" pitchFamily="18" charset="0"/>
              </a:rPr>
              <a:t>عن أعراض </a:t>
            </a:r>
            <a:r>
              <a:rPr lang="ar-SA" b="1" dirty="0" smtClean="0">
                <a:latin typeface="Georgia" panose="02040502050405020303" pitchFamily="18" charset="0"/>
              </a:rPr>
              <a:t>مرضهما</a:t>
            </a:r>
            <a:r>
              <a:rPr lang="ar-TN" b="1" dirty="0" smtClean="0">
                <a:latin typeface="Georgia" panose="02040502050405020303" pitchFamily="18" charset="0"/>
              </a:rPr>
              <a:t> </a:t>
            </a:r>
            <a:r>
              <a:rPr lang="ar-SA" b="1" dirty="0" smtClean="0">
                <a:latin typeface="Georgia" panose="02040502050405020303" pitchFamily="18" charset="0"/>
              </a:rPr>
              <a:t>/ </a:t>
            </a:r>
            <a:r>
              <a:rPr lang="ar-SA" b="1" dirty="0">
                <a:latin typeface="Georgia" panose="02040502050405020303" pitchFamily="18" charset="0"/>
              </a:rPr>
              <a:t>فحصهما وتشخيص </a:t>
            </a:r>
            <a:r>
              <a:rPr lang="ar-SA" b="1" dirty="0" smtClean="0">
                <a:latin typeface="Georgia" panose="02040502050405020303" pitchFamily="18" charset="0"/>
              </a:rPr>
              <a:t>حالتيْهما</a:t>
            </a:r>
            <a:r>
              <a:rPr lang="ar-TN" b="1" dirty="0" smtClean="0">
                <a:latin typeface="Georgia" panose="02040502050405020303" pitchFamily="18" charset="0"/>
              </a:rPr>
              <a:t> </a:t>
            </a:r>
            <a:r>
              <a:rPr lang="ar-SA" b="1" dirty="0" smtClean="0">
                <a:latin typeface="Georgia" panose="02040502050405020303" pitchFamily="18" charset="0"/>
              </a:rPr>
              <a:t>/</a:t>
            </a:r>
            <a:r>
              <a:rPr lang="ar-TN" b="1" dirty="0" smtClean="0">
                <a:latin typeface="Georgia" panose="02040502050405020303" pitchFamily="18" charset="0"/>
              </a:rPr>
              <a:t> </a:t>
            </a:r>
            <a:r>
              <a:rPr lang="ar-SA" b="1" dirty="0" smtClean="0">
                <a:latin typeface="Georgia" panose="02040502050405020303" pitchFamily="18" charset="0"/>
              </a:rPr>
              <a:t>تقديم </a:t>
            </a:r>
            <a:r>
              <a:rPr lang="ar-SA" b="1" dirty="0">
                <a:latin typeface="Georgia" panose="02040502050405020303" pitchFamily="18" charset="0"/>
              </a:rPr>
              <a:t>العلاج المناسب</a:t>
            </a:r>
            <a:r>
              <a:rPr lang="ar-TN" b="1" dirty="0">
                <a:latin typeface="Georgia" panose="02040502050405020303" pitchFamily="18" charset="0"/>
              </a:rPr>
              <a:t>...</a:t>
            </a:r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5003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69701" y="2172992"/>
            <a:ext cx="8538693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TN" sz="2800" b="1" dirty="0" smtClean="0">
                <a:solidFill>
                  <a:srgbClr val="006600"/>
                </a:solidFill>
                <a:latin typeface="Georgia" panose="02040502050405020303" pitchFamily="18" charset="0"/>
              </a:rPr>
              <a:t>1: </a:t>
            </a:r>
            <a:r>
              <a:rPr lang="ar-TN" sz="2800" b="1" u="sng" dirty="0">
                <a:solidFill>
                  <a:srgbClr val="006600"/>
                </a:solidFill>
                <a:latin typeface="Georgia" panose="02040502050405020303" pitchFamily="18" charset="0"/>
              </a:rPr>
              <a:t>أعَيّنُ وظيفَة كلّ اسْم </a:t>
            </a:r>
            <a:r>
              <a:rPr lang="ar-TN" sz="2800" b="1" u="sng">
                <a:solidFill>
                  <a:srgbClr val="006600"/>
                </a:solidFill>
                <a:latin typeface="Georgia" panose="02040502050405020303" pitchFamily="18" charset="0"/>
              </a:rPr>
              <a:t>مثَنّى  </a:t>
            </a:r>
            <a:r>
              <a:rPr lang="ar-TN" sz="2800" b="1" u="sng" smtClean="0">
                <a:solidFill>
                  <a:srgbClr val="006600"/>
                </a:solidFill>
                <a:latin typeface="Georgia" panose="02040502050405020303" pitchFamily="18" charset="0"/>
              </a:rPr>
              <a:t>فِي الفِقرة المُقترحةِ </a:t>
            </a:r>
            <a:r>
              <a:rPr lang="ar-TN" sz="2800" b="1" u="sng">
                <a:solidFill>
                  <a:srgbClr val="006600"/>
                </a:solidFill>
                <a:latin typeface="Georgia" panose="02040502050405020303" pitchFamily="18" charset="0"/>
              </a:rPr>
              <a:t>و </a:t>
            </a:r>
            <a:r>
              <a:rPr lang="ar-TN" sz="2800" b="1" u="sng" smtClean="0">
                <a:solidFill>
                  <a:srgbClr val="006600"/>
                </a:solidFill>
                <a:latin typeface="Georgia" panose="02040502050405020303" pitchFamily="18" charset="0"/>
              </a:rPr>
              <a:t>أحَدّدُ عَلامةَ </a:t>
            </a:r>
            <a:r>
              <a:rPr lang="ar-TN" sz="2800" b="1" u="sng" dirty="0">
                <a:solidFill>
                  <a:srgbClr val="006600"/>
                </a:solidFill>
                <a:latin typeface="Georgia" panose="02040502050405020303" pitchFamily="18" charset="0"/>
              </a:rPr>
              <a:t>إعْرَابِهِ</a:t>
            </a:r>
            <a:r>
              <a:rPr lang="ar-TN" sz="2800" b="1" u="sng" dirty="0" smtClean="0">
                <a:solidFill>
                  <a:srgbClr val="006600"/>
                </a:solidFill>
                <a:latin typeface="Georgia" panose="02040502050405020303" pitchFamily="18" charset="0"/>
              </a:rPr>
              <a:t>:</a:t>
            </a:r>
          </a:p>
          <a:p>
            <a:pPr algn="r"/>
            <a:endParaRPr lang="ar-TN" sz="2800" b="1" u="sng" dirty="0" smtClean="0">
              <a:solidFill>
                <a:srgbClr val="006600"/>
              </a:solidFill>
              <a:latin typeface="Georgia" panose="02040502050405020303" pitchFamily="18" charset="0"/>
            </a:endParaRPr>
          </a:p>
          <a:p>
            <a:pPr algn="just"/>
            <a:r>
              <a:rPr lang="ar-TN" sz="2000" dirty="0" smtClean="0"/>
              <a:t>ك</a:t>
            </a:r>
            <a:r>
              <a:rPr lang="ar-TN" sz="2000" dirty="0" smtClean="0">
                <a:latin typeface="Georgia" panose="02040502050405020303" pitchFamily="18" charset="0"/>
              </a:rPr>
              <a:t>ُنْتُمَا </a:t>
            </a:r>
            <a:r>
              <a:rPr lang="ar-TN" sz="2000" u="sng" dirty="0" smtClean="0">
                <a:latin typeface="Georgia" panose="02040502050405020303" pitchFamily="18" charset="0"/>
              </a:rPr>
              <a:t>جَالِسَيْنِ</a:t>
            </a:r>
            <a:r>
              <a:rPr lang="ar-TN" sz="2000" dirty="0" smtClean="0">
                <a:latin typeface="Georgia" panose="02040502050405020303" pitchFamily="18" charset="0"/>
              </a:rPr>
              <a:t> (............................) تَحْتَ شَجَرَةٍ وَارِفَةِ الظِّلاَلِ, يُشَاطِرُكُمَا في المَقْعَدَيْنِ </a:t>
            </a:r>
            <a:r>
              <a:rPr lang="ar-TN" sz="2000" u="sng" dirty="0" smtClean="0">
                <a:latin typeface="Georgia" panose="02040502050405020303" pitchFamily="18" charset="0"/>
              </a:rPr>
              <a:t>الخَشَبِيَّيْنِ</a:t>
            </a:r>
            <a:r>
              <a:rPr lang="ar-TN" sz="2000" dirty="0" smtClean="0">
                <a:latin typeface="Georgia" panose="02040502050405020303" pitchFamily="18" charset="0"/>
              </a:rPr>
              <a:t> (...........................) </a:t>
            </a:r>
            <a:r>
              <a:rPr lang="ar-TN" sz="2000" u="sng" dirty="0" smtClean="0">
                <a:latin typeface="Georgia" panose="02040502050405020303" pitchFamily="18" charset="0"/>
              </a:rPr>
              <a:t>رَجُلاَنِ</a:t>
            </a:r>
            <a:r>
              <a:rPr lang="ar-TN" sz="2000" dirty="0" smtClean="0">
                <a:latin typeface="Georgia" panose="02040502050405020303" pitchFamily="18" charset="0"/>
              </a:rPr>
              <a:t> (............................) عَنْ يَسَارِكُمَا ف</a:t>
            </a:r>
            <a:r>
              <a:rPr lang="ar-TN" sz="2000" u="sng" dirty="0" smtClean="0">
                <a:latin typeface="Georgia" panose="02040502050405020303" pitchFamily="18" charset="0"/>
              </a:rPr>
              <a:t>َتَاتَانِ</a:t>
            </a:r>
            <a:r>
              <a:rPr lang="ar-TN" sz="2000" dirty="0" smtClean="0">
                <a:latin typeface="Georgia" panose="02040502050405020303" pitchFamily="18" charset="0"/>
              </a:rPr>
              <a:t> (.................................) يَظْهَرُ منْ زيِّهِمَا أنّهُمَا ع</a:t>
            </a:r>
            <a:r>
              <a:rPr lang="ar-TN" sz="2000" u="sng" dirty="0" smtClean="0">
                <a:latin typeface="Georgia" panose="02040502050405020303" pitchFamily="18" charset="0"/>
              </a:rPr>
              <a:t>َامِلَتَانِ</a:t>
            </a:r>
            <a:r>
              <a:rPr lang="ar-TN" sz="2000" dirty="0" smtClean="0">
                <a:latin typeface="Georgia" panose="02040502050405020303" pitchFamily="18" charset="0"/>
              </a:rPr>
              <a:t> (............................) تَطْلُبَانِ الرّاحَةَ.</a:t>
            </a:r>
            <a:endParaRPr lang="fr-FR" sz="2000" dirty="0">
              <a:latin typeface="Georgia" panose="02040502050405020303" pitchFamily="18" charset="0"/>
            </a:endParaRPr>
          </a:p>
        </p:txBody>
      </p:sp>
      <p:sp>
        <p:nvSpPr>
          <p:cNvPr id="3" name="Vague 2"/>
          <p:cNvSpPr/>
          <p:nvPr/>
        </p:nvSpPr>
        <p:spPr>
          <a:xfrm>
            <a:off x="9607638" y="2172992"/>
            <a:ext cx="2378301" cy="1764406"/>
          </a:xfrm>
          <a:prstGeom prst="wave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TN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5-التّقْيِيم:</a:t>
            </a:r>
          </a:p>
        </p:txBody>
      </p:sp>
    </p:spTree>
    <p:extLst>
      <p:ext uri="{BB962C8B-B14F-4D97-AF65-F5344CB8AC3E}">
        <p14:creationId xmlns:p14="http://schemas.microsoft.com/office/powerpoint/2010/main" val="32583887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96214" y="1944709"/>
            <a:ext cx="9156878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TN" sz="2800" b="1" dirty="0" smtClean="0">
                <a:solidFill>
                  <a:srgbClr val="006600"/>
                </a:solidFill>
                <a:latin typeface="Georgia" panose="02040502050405020303" pitchFamily="18" charset="0"/>
              </a:rPr>
              <a:t>1:</a:t>
            </a:r>
          </a:p>
          <a:p>
            <a:pPr algn="r"/>
            <a:r>
              <a:rPr lang="ar-TN" sz="2800" b="1" dirty="0" smtClean="0">
                <a:solidFill>
                  <a:srgbClr val="006600"/>
                </a:solidFill>
                <a:latin typeface="Georgia" panose="02040502050405020303" pitchFamily="18" charset="0"/>
              </a:rPr>
              <a:t> </a:t>
            </a:r>
          </a:p>
          <a:p>
            <a:pPr algn="r"/>
            <a:r>
              <a:rPr lang="ar-TN" sz="2400" dirty="0" smtClean="0"/>
              <a:t>كُنْتُمَا </a:t>
            </a:r>
            <a:r>
              <a:rPr lang="ar-TN" sz="2400" u="sng" dirty="0"/>
              <a:t>جَالِسَيْنِ</a:t>
            </a:r>
            <a:r>
              <a:rPr lang="ar-TN" sz="2400" dirty="0"/>
              <a:t> </a:t>
            </a:r>
            <a:r>
              <a:rPr lang="ar-TN" sz="2400" b="1" dirty="0" smtClean="0"/>
              <a:t>(خبر الناسخ </a:t>
            </a:r>
            <a:r>
              <a:rPr lang="ar-TN" sz="2400" b="1" u="sng" dirty="0" smtClean="0"/>
              <a:t>كان</a:t>
            </a:r>
            <a:r>
              <a:rPr lang="ar-TN" sz="2400" b="1" dirty="0" smtClean="0"/>
              <a:t>/ الياء السّاكنة) </a:t>
            </a:r>
            <a:r>
              <a:rPr lang="ar-TN" sz="2400" dirty="0"/>
              <a:t>تَحْتَ شَجَرَةٍ وَارِفَةِ الظِّلاَلِ, يُشَاطِرُكُمَا في المَقْعَدَيْنِ </a:t>
            </a:r>
            <a:r>
              <a:rPr lang="ar-TN" sz="2400" u="sng" dirty="0"/>
              <a:t>الخَشَبِيَّيْنِ</a:t>
            </a:r>
            <a:r>
              <a:rPr lang="ar-TN" sz="2400" dirty="0"/>
              <a:t> </a:t>
            </a:r>
            <a:r>
              <a:rPr lang="ar-TN" sz="2400" b="1" dirty="0" smtClean="0"/>
              <a:t>(نعْت/ الياء السّاكنة) </a:t>
            </a:r>
            <a:r>
              <a:rPr lang="ar-TN" sz="2400" u="sng" dirty="0"/>
              <a:t>رَجُلاَنِ</a:t>
            </a:r>
            <a:r>
              <a:rPr lang="ar-TN" sz="2400" dirty="0"/>
              <a:t> </a:t>
            </a:r>
            <a:r>
              <a:rPr lang="ar-TN" sz="2400" b="1" dirty="0" smtClean="0"/>
              <a:t>(فاعل/ الألف) </a:t>
            </a:r>
            <a:r>
              <a:rPr lang="ar-TN" sz="2400" dirty="0"/>
              <a:t>عَنْ يَسَارِكُمَا ف</a:t>
            </a:r>
            <a:r>
              <a:rPr lang="ar-TN" sz="2400" u="sng" dirty="0"/>
              <a:t>َتَاتَانِ</a:t>
            </a:r>
            <a:r>
              <a:rPr lang="ar-TN" sz="2400" dirty="0"/>
              <a:t> </a:t>
            </a:r>
            <a:r>
              <a:rPr lang="ar-TN" sz="2400" b="1" dirty="0" smtClean="0"/>
              <a:t>(</a:t>
            </a:r>
            <a:r>
              <a:rPr lang="ar-TN" sz="2400" b="1" dirty="0" err="1" smtClean="0"/>
              <a:t>مبتدأمؤخّر</a:t>
            </a:r>
            <a:r>
              <a:rPr lang="ar-TN" sz="2400" b="1" dirty="0" smtClean="0"/>
              <a:t>/ ألف) </a:t>
            </a:r>
            <a:r>
              <a:rPr lang="ar-TN" sz="2400" dirty="0"/>
              <a:t>يَظْهَرُ منْ زيِّهِمَا أنّهُمَا ع</a:t>
            </a:r>
            <a:r>
              <a:rPr lang="ar-TN" sz="2400" u="sng" dirty="0"/>
              <a:t>َامِلَتَانِ</a:t>
            </a:r>
            <a:r>
              <a:rPr lang="ar-TN" sz="2400" dirty="0"/>
              <a:t> </a:t>
            </a:r>
            <a:r>
              <a:rPr lang="ar-TN" sz="2400" b="1" dirty="0" smtClean="0"/>
              <a:t>(خبر الناسخ </a:t>
            </a:r>
            <a:r>
              <a:rPr lang="ar-TN" sz="2400" b="1" u="sng" dirty="0" smtClean="0"/>
              <a:t>أنّ</a:t>
            </a:r>
            <a:r>
              <a:rPr lang="ar-TN" sz="2400" b="1" dirty="0" smtClean="0"/>
              <a:t> / الألف) </a:t>
            </a:r>
            <a:r>
              <a:rPr lang="ar-TN" sz="2400" dirty="0"/>
              <a:t>تَطْلُبَانِ الرّاحَةَ.</a:t>
            </a:r>
            <a:endParaRPr lang="fr-FR" sz="2400" dirty="0"/>
          </a:p>
          <a:p>
            <a:pPr algn="r"/>
            <a:r>
              <a:rPr lang="ar-TN" sz="2400" dirty="0" smtClean="0"/>
              <a:t> </a:t>
            </a:r>
          </a:p>
          <a:p>
            <a:pPr algn="r"/>
            <a:endParaRPr lang="fr-FR" dirty="0"/>
          </a:p>
        </p:txBody>
      </p:sp>
      <p:sp>
        <p:nvSpPr>
          <p:cNvPr id="3" name="Vague 2"/>
          <p:cNvSpPr/>
          <p:nvPr/>
        </p:nvSpPr>
        <p:spPr>
          <a:xfrm>
            <a:off x="9607638" y="2172992"/>
            <a:ext cx="2378301" cy="1764406"/>
          </a:xfrm>
          <a:prstGeom prst="wave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TN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5-التّقْيِيم:</a:t>
            </a:r>
          </a:p>
          <a:p>
            <a:pPr algn="ctr"/>
            <a:r>
              <a:rPr lang="ar-TN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الإصْلاح</a:t>
            </a:r>
          </a:p>
        </p:txBody>
      </p:sp>
    </p:spTree>
    <p:extLst>
      <p:ext uri="{BB962C8B-B14F-4D97-AF65-F5344CB8AC3E}">
        <p14:creationId xmlns:p14="http://schemas.microsoft.com/office/powerpoint/2010/main" val="25141787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46975" y="244699"/>
            <a:ext cx="1074098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4800" dirty="0" smtClean="0">
                <a:solidFill>
                  <a:srgbClr val="006600"/>
                </a:solidFill>
                <a:latin typeface="Georgia" panose="02040502050405020303" pitchFamily="18" charset="0"/>
              </a:rPr>
              <a:t>مراحل الدّرس:</a:t>
            </a:r>
          </a:p>
          <a:p>
            <a:pPr algn="r"/>
            <a:r>
              <a:rPr lang="ar-TN" sz="40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1-</a:t>
            </a:r>
            <a:r>
              <a:rPr lang="ar-TN" sz="40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أتعهّد مكتسباتي</a:t>
            </a:r>
            <a:endParaRPr lang="fr-FR" sz="4000" dirty="0" smtClean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 algn="r"/>
            <a:endParaRPr lang="ar-TN" sz="4000" dirty="0" smtClean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 algn="r"/>
            <a:r>
              <a:rPr lang="ar-TN" sz="40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2-</a:t>
            </a:r>
            <a:r>
              <a:rPr lang="ar-TN" sz="40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أسْتكشف</a:t>
            </a:r>
            <a:endParaRPr lang="fr-FR" sz="4000" dirty="0" smtClean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 algn="r"/>
            <a:endParaRPr lang="ar-TN" sz="4000" dirty="0" smtClean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 algn="r"/>
            <a:r>
              <a:rPr lang="ar-TN" sz="40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3-</a:t>
            </a:r>
            <a:r>
              <a:rPr lang="ar-TN" sz="40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أتدرّب</a:t>
            </a:r>
            <a:endParaRPr lang="fr-FR" sz="4000" dirty="0" smtClean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 algn="r"/>
            <a:endParaRPr lang="ar-TN" sz="4000" dirty="0" smtClean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 algn="r"/>
            <a:r>
              <a:rPr lang="ar-TN" sz="40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4-</a:t>
            </a:r>
            <a:r>
              <a:rPr lang="ar-TN" sz="40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أدمج</a:t>
            </a:r>
            <a:endParaRPr lang="fr-FR" sz="4000" dirty="0" smtClean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 algn="r"/>
            <a:endParaRPr lang="ar-TN" sz="4000" dirty="0" smtClean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 algn="r"/>
            <a:r>
              <a:rPr lang="ar-TN" sz="40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5-</a:t>
            </a:r>
            <a:r>
              <a:rPr lang="ar-TN" sz="40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أقيّم مكتسباتي</a:t>
            </a:r>
          </a:p>
        </p:txBody>
      </p:sp>
    </p:spTree>
    <p:extLst>
      <p:ext uri="{BB962C8B-B14F-4D97-AF65-F5344CB8AC3E}">
        <p14:creationId xmlns:p14="http://schemas.microsoft.com/office/powerpoint/2010/main" val="79617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34851" y="1300765"/>
            <a:ext cx="9156879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400" b="1" dirty="0" smtClean="0">
                <a:solidFill>
                  <a:srgbClr val="006600"/>
                </a:solidFill>
                <a:latin typeface="Georgia" panose="02040502050405020303" pitchFamily="18" charset="0"/>
              </a:rPr>
              <a:t>1أ</a:t>
            </a:r>
            <a:r>
              <a:rPr lang="ar-SA" sz="2400" b="1" dirty="0">
                <a:solidFill>
                  <a:srgbClr val="006600"/>
                </a:solidFill>
                <a:latin typeface="Georgia" panose="02040502050405020303" pitchFamily="18" charset="0"/>
              </a:rPr>
              <a:t>/ </a:t>
            </a:r>
            <a:r>
              <a:rPr lang="ar-SA" sz="24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أس</a:t>
            </a:r>
            <a:r>
              <a:rPr lang="ar-TN" sz="24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َ</a:t>
            </a:r>
            <a:r>
              <a:rPr lang="ar-SA" sz="24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طّ</a:t>
            </a:r>
            <a:r>
              <a:rPr lang="ar-TN" sz="24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ِ</a:t>
            </a:r>
            <a:r>
              <a:rPr lang="ar-SA" sz="24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رُ اس</a:t>
            </a:r>
            <a:r>
              <a:rPr lang="ar-TN" sz="24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ْ</a:t>
            </a:r>
            <a:r>
              <a:rPr lang="ar-SA" sz="24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م</a:t>
            </a:r>
            <a:r>
              <a:rPr lang="ar-TN" sz="24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َ</a:t>
            </a:r>
            <a:r>
              <a:rPr lang="ar-SA" sz="24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 الف</a:t>
            </a:r>
            <a:r>
              <a:rPr lang="ar-TN" sz="24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َ</a:t>
            </a:r>
            <a:r>
              <a:rPr lang="ar-SA" sz="24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اع</a:t>
            </a:r>
            <a:r>
              <a:rPr lang="ar-TN" sz="24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ِ</a:t>
            </a:r>
            <a:r>
              <a:rPr lang="ar-SA" sz="24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ل</a:t>
            </a:r>
            <a:r>
              <a:rPr lang="ar-TN" sz="24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ِ</a:t>
            </a:r>
            <a:r>
              <a:rPr lang="ar-SA" sz="24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 </a:t>
            </a:r>
            <a:r>
              <a:rPr lang="ar-SA" sz="2400" b="1" u="dbl" dirty="0">
                <a:solidFill>
                  <a:srgbClr val="006600"/>
                </a:solidFill>
                <a:latin typeface="Georgia" panose="02040502050405020303" pitchFamily="18" charset="0"/>
              </a:rPr>
              <a:t>في </a:t>
            </a:r>
            <a:r>
              <a:rPr lang="ar-SA" sz="24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الج</a:t>
            </a:r>
            <a:r>
              <a:rPr lang="ar-TN" sz="24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ُ</a:t>
            </a:r>
            <a:r>
              <a:rPr lang="ar-SA" sz="24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م</a:t>
            </a:r>
            <a:r>
              <a:rPr lang="ar-TN" sz="24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َ</a:t>
            </a:r>
            <a:r>
              <a:rPr lang="ar-SA" sz="24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ل</a:t>
            </a:r>
            <a:r>
              <a:rPr lang="ar-TN" sz="24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ِ</a:t>
            </a:r>
            <a:r>
              <a:rPr lang="ar-SA" sz="24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 الآت</a:t>
            </a:r>
            <a:r>
              <a:rPr lang="ar-TN" sz="24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ِ</a:t>
            </a:r>
            <a:r>
              <a:rPr lang="ar-SA" sz="2400" b="1" u="dbl" dirty="0" err="1" smtClean="0">
                <a:solidFill>
                  <a:srgbClr val="006600"/>
                </a:solidFill>
                <a:latin typeface="Georgia" panose="02040502050405020303" pitchFamily="18" charset="0"/>
              </a:rPr>
              <a:t>يةِ</a:t>
            </a:r>
            <a:r>
              <a:rPr lang="ar-SA" sz="24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:</a:t>
            </a:r>
            <a:endParaRPr lang="ar-TN" sz="2400" b="1" u="dbl" dirty="0" smtClean="0">
              <a:solidFill>
                <a:srgbClr val="006600"/>
              </a:solidFill>
              <a:latin typeface="Georgia" panose="02040502050405020303" pitchFamily="18" charset="0"/>
            </a:endParaRPr>
          </a:p>
          <a:p>
            <a:pPr algn="r" rtl="1"/>
            <a:endParaRPr lang="fr-FR" sz="2400" dirty="0">
              <a:latin typeface="Georgia" panose="02040502050405020303" pitchFamily="18" charset="0"/>
            </a:endParaRPr>
          </a:p>
          <a:p>
            <a:pPr algn="r"/>
            <a:r>
              <a:rPr lang="ar-SA" sz="2400" b="1" dirty="0">
                <a:latin typeface="Georgia" panose="02040502050405020303" pitchFamily="18" charset="0"/>
              </a:rPr>
              <a:t>-</a:t>
            </a:r>
            <a:r>
              <a:rPr lang="ar-SA" sz="2400" b="1" dirty="0" smtClean="0">
                <a:latin typeface="Georgia" panose="02040502050405020303" pitchFamily="18" charset="0"/>
              </a:rPr>
              <a:t>و</a:t>
            </a:r>
            <a:r>
              <a:rPr lang="ar-TN" sz="2400" b="1" dirty="0" smtClean="0">
                <a:latin typeface="Georgia" panose="02040502050405020303" pitchFamily="18" charset="0"/>
              </a:rPr>
              <a:t>َ</a:t>
            </a:r>
            <a:r>
              <a:rPr lang="ar-SA" sz="2400" b="1" dirty="0" smtClean="0">
                <a:latin typeface="Georgia" panose="02040502050405020303" pitchFamily="18" charset="0"/>
              </a:rPr>
              <a:t>ص</a:t>
            </a:r>
            <a:r>
              <a:rPr lang="ar-TN" sz="2400" b="1" dirty="0" smtClean="0">
                <a:latin typeface="Georgia" panose="02040502050405020303" pitchFamily="18" charset="0"/>
              </a:rPr>
              <a:t>َ</a:t>
            </a:r>
            <a:r>
              <a:rPr lang="ar-SA" sz="2400" b="1" dirty="0" smtClean="0">
                <a:latin typeface="Georgia" panose="02040502050405020303" pitchFamily="18" charset="0"/>
              </a:rPr>
              <a:t>ل</a:t>
            </a:r>
            <a:r>
              <a:rPr lang="ar-TN" sz="2400" b="1" dirty="0" smtClean="0">
                <a:latin typeface="Georgia" panose="02040502050405020303" pitchFamily="18" charset="0"/>
              </a:rPr>
              <a:t>َ</a:t>
            </a:r>
            <a:r>
              <a:rPr lang="ar-SA" sz="2400" b="1" dirty="0" smtClean="0">
                <a:latin typeface="Georgia" panose="02040502050405020303" pitchFamily="18" charset="0"/>
              </a:rPr>
              <a:t> السّ</a:t>
            </a:r>
            <a:r>
              <a:rPr lang="ar-TN" sz="2400" b="1" dirty="0" smtClean="0">
                <a:latin typeface="Georgia" panose="02040502050405020303" pitchFamily="18" charset="0"/>
              </a:rPr>
              <a:t>َ</a:t>
            </a:r>
            <a:r>
              <a:rPr lang="ar-SA" sz="2400" b="1" dirty="0" smtClean="0">
                <a:latin typeface="Georgia" panose="02040502050405020303" pitchFamily="18" charset="0"/>
              </a:rPr>
              <a:t>اع</a:t>
            </a:r>
            <a:r>
              <a:rPr lang="ar-TN" sz="2400" b="1" dirty="0" smtClean="0">
                <a:latin typeface="Georgia" panose="02040502050405020303" pitchFamily="18" charset="0"/>
              </a:rPr>
              <a:t>ِ</a:t>
            </a:r>
            <a:r>
              <a:rPr lang="ar-SA" sz="2400" b="1" dirty="0" smtClean="0">
                <a:latin typeface="Georgia" panose="02040502050405020303" pitchFamily="18" charset="0"/>
              </a:rPr>
              <a:t>ي إ</a:t>
            </a:r>
            <a:r>
              <a:rPr lang="ar-TN" sz="2400" b="1" dirty="0" smtClean="0">
                <a:latin typeface="Georgia" panose="02040502050405020303" pitchFamily="18" charset="0"/>
              </a:rPr>
              <a:t>ِ</a:t>
            </a:r>
            <a:r>
              <a:rPr lang="ar-SA" sz="2400" b="1" dirty="0" smtClean="0">
                <a:latin typeface="Georgia" panose="02040502050405020303" pitchFamily="18" charset="0"/>
              </a:rPr>
              <a:t>ل</a:t>
            </a:r>
            <a:r>
              <a:rPr lang="ar-TN" sz="2400" b="1" dirty="0" smtClean="0">
                <a:latin typeface="Georgia" panose="02040502050405020303" pitchFamily="18" charset="0"/>
              </a:rPr>
              <a:t>َ</a:t>
            </a:r>
            <a:r>
              <a:rPr lang="ar-SA" sz="2400" b="1" dirty="0" smtClean="0">
                <a:latin typeface="Georgia" panose="02040502050405020303" pitchFamily="18" charset="0"/>
              </a:rPr>
              <a:t>ى الح</a:t>
            </a:r>
            <a:r>
              <a:rPr lang="ar-TN" sz="2400" b="1" dirty="0" smtClean="0">
                <a:latin typeface="Georgia" panose="02040502050405020303" pitchFamily="18" charset="0"/>
              </a:rPr>
              <a:t>َ</a:t>
            </a:r>
            <a:r>
              <a:rPr lang="ar-SA" sz="2400" b="1" dirty="0" smtClean="0">
                <a:latin typeface="Georgia" panose="02040502050405020303" pitchFamily="18" charset="0"/>
              </a:rPr>
              <a:t>يّ</a:t>
            </a:r>
            <a:r>
              <a:rPr lang="ar-TN" sz="2400" b="1" dirty="0" smtClean="0">
                <a:latin typeface="Georgia" panose="02040502050405020303" pitchFamily="18" charset="0"/>
              </a:rPr>
              <a:t>ِ</a:t>
            </a:r>
            <a:r>
              <a:rPr lang="ar-SA" sz="2400" b="1" dirty="0" smtClean="0">
                <a:latin typeface="Georgia" panose="02040502050405020303" pitchFamily="18" charset="0"/>
              </a:rPr>
              <a:t>.</a:t>
            </a:r>
            <a:endParaRPr lang="fr-FR" sz="2400" dirty="0">
              <a:latin typeface="Georgia" panose="02040502050405020303" pitchFamily="18" charset="0"/>
            </a:endParaRPr>
          </a:p>
          <a:p>
            <a:pPr algn="r"/>
            <a:r>
              <a:rPr lang="ar-SA" sz="2400" b="1" dirty="0">
                <a:latin typeface="Georgia" panose="02040502050405020303" pitchFamily="18" charset="0"/>
              </a:rPr>
              <a:t>-</a:t>
            </a:r>
            <a:r>
              <a:rPr lang="ar-SA" sz="2400" b="1" dirty="0" smtClean="0">
                <a:latin typeface="Georgia" panose="02040502050405020303" pitchFamily="18" charset="0"/>
              </a:rPr>
              <a:t>اف</a:t>
            </a:r>
            <a:r>
              <a:rPr lang="ar-TN" sz="2400" b="1" dirty="0" smtClean="0">
                <a:latin typeface="Georgia" panose="02040502050405020303" pitchFamily="18" charset="0"/>
              </a:rPr>
              <a:t>ْ</a:t>
            </a:r>
            <a:r>
              <a:rPr lang="ar-SA" sz="2400" b="1" dirty="0" smtClean="0">
                <a:latin typeface="Georgia" panose="02040502050405020303" pitchFamily="18" charset="0"/>
              </a:rPr>
              <a:t>ت</a:t>
            </a:r>
            <a:r>
              <a:rPr lang="ar-TN" sz="2400" b="1" dirty="0" smtClean="0">
                <a:latin typeface="Georgia" panose="02040502050405020303" pitchFamily="18" charset="0"/>
              </a:rPr>
              <a:t>َ</a:t>
            </a:r>
            <a:r>
              <a:rPr lang="ar-SA" sz="2400" b="1" dirty="0" smtClean="0">
                <a:latin typeface="Georgia" panose="02040502050405020303" pitchFamily="18" charset="0"/>
              </a:rPr>
              <a:t>ر</a:t>
            </a:r>
            <a:r>
              <a:rPr lang="ar-TN" sz="2400" b="1" dirty="0" smtClean="0">
                <a:latin typeface="Georgia" panose="02040502050405020303" pitchFamily="18" charset="0"/>
              </a:rPr>
              <a:t>َ</a:t>
            </a:r>
            <a:r>
              <a:rPr lang="ar-SA" sz="2400" b="1" dirty="0" smtClean="0">
                <a:latin typeface="Georgia" panose="02040502050405020303" pitchFamily="18" charset="0"/>
              </a:rPr>
              <a:t>س</a:t>
            </a:r>
            <a:r>
              <a:rPr lang="ar-TN" sz="2400" b="1" dirty="0" smtClean="0">
                <a:latin typeface="Georgia" panose="02040502050405020303" pitchFamily="18" charset="0"/>
              </a:rPr>
              <a:t>َ</a:t>
            </a:r>
            <a:r>
              <a:rPr lang="ar-SA" sz="2400" b="1" dirty="0" smtClean="0">
                <a:latin typeface="Georgia" panose="02040502050405020303" pitchFamily="18" charset="0"/>
              </a:rPr>
              <a:t> الذ</a:t>
            </a:r>
            <a:r>
              <a:rPr lang="ar-TN" sz="2400" b="1" dirty="0" smtClean="0">
                <a:latin typeface="Georgia" panose="02040502050405020303" pitchFamily="18" charset="0"/>
              </a:rPr>
              <a:t>ِّ</a:t>
            </a:r>
            <a:r>
              <a:rPr lang="ar-SA" sz="2400" b="1" dirty="0" smtClean="0">
                <a:latin typeface="Georgia" panose="02040502050405020303" pitchFamily="18" charset="0"/>
              </a:rPr>
              <a:t>ئ</a:t>
            </a:r>
            <a:r>
              <a:rPr lang="ar-TN" sz="2400" b="1" dirty="0" smtClean="0">
                <a:latin typeface="Georgia" panose="02040502050405020303" pitchFamily="18" charset="0"/>
              </a:rPr>
              <a:t>ْ</a:t>
            </a:r>
            <a:r>
              <a:rPr lang="ar-SA" sz="2400" b="1" dirty="0" smtClean="0">
                <a:latin typeface="Georgia" panose="02040502050405020303" pitchFamily="18" charset="0"/>
              </a:rPr>
              <a:t>بُ خ</a:t>
            </a:r>
            <a:r>
              <a:rPr lang="ar-TN" sz="2400" b="1" dirty="0" smtClean="0">
                <a:latin typeface="Georgia" panose="02040502050405020303" pitchFamily="18" charset="0"/>
              </a:rPr>
              <a:t>َ</a:t>
            </a:r>
            <a:r>
              <a:rPr lang="ar-SA" sz="2400" b="1" dirty="0" smtClean="0">
                <a:latin typeface="Georgia" panose="02040502050405020303" pitchFamily="18" charset="0"/>
              </a:rPr>
              <a:t>ر</a:t>
            </a:r>
            <a:r>
              <a:rPr lang="ar-TN" sz="2400" b="1" dirty="0" smtClean="0">
                <a:latin typeface="Georgia" panose="02040502050405020303" pitchFamily="18" charset="0"/>
              </a:rPr>
              <a:t>ُ</a:t>
            </a:r>
            <a:r>
              <a:rPr lang="ar-SA" sz="2400" b="1" dirty="0" smtClean="0">
                <a:latin typeface="Georgia" panose="02040502050405020303" pitchFamily="18" charset="0"/>
              </a:rPr>
              <a:t>وفًا ف</a:t>
            </a:r>
            <a:r>
              <a:rPr lang="ar-TN" sz="2400" b="1" dirty="0" smtClean="0">
                <a:latin typeface="Georgia" panose="02040502050405020303" pitchFamily="18" charset="0"/>
              </a:rPr>
              <a:t>ِ</a:t>
            </a:r>
            <a:r>
              <a:rPr lang="ar-SA" sz="2400" b="1" dirty="0" smtClean="0">
                <a:latin typeface="Georgia" panose="02040502050405020303" pitchFamily="18" charset="0"/>
              </a:rPr>
              <a:t>ي غ</a:t>
            </a:r>
            <a:r>
              <a:rPr lang="ar-TN" sz="2400" b="1" dirty="0" smtClean="0">
                <a:latin typeface="Georgia" panose="02040502050405020303" pitchFamily="18" charset="0"/>
              </a:rPr>
              <a:t>َ</a:t>
            </a:r>
            <a:r>
              <a:rPr lang="ar-SA" sz="2400" b="1" dirty="0" smtClean="0">
                <a:latin typeface="Georgia" panose="02040502050405020303" pitchFamily="18" charset="0"/>
              </a:rPr>
              <a:t>ف</a:t>
            </a:r>
            <a:r>
              <a:rPr lang="ar-TN" sz="2400" b="1" dirty="0" smtClean="0">
                <a:latin typeface="Georgia" panose="02040502050405020303" pitchFamily="18" charset="0"/>
              </a:rPr>
              <a:t>ْ</a:t>
            </a:r>
            <a:r>
              <a:rPr lang="ar-SA" sz="2400" b="1" dirty="0" smtClean="0">
                <a:latin typeface="Georgia" panose="02040502050405020303" pitchFamily="18" charset="0"/>
              </a:rPr>
              <a:t>ل</a:t>
            </a:r>
            <a:r>
              <a:rPr lang="ar-TN" sz="2400" b="1" dirty="0" smtClean="0">
                <a:latin typeface="Georgia" panose="02040502050405020303" pitchFamily="18" charset="0"/>
              </a:rPr>
              <a:t>َ</a:t>
            </a:r>
            <a:r>
              <a:rPr lang="ar-SA" sz="2400" b="1" dirty="0" smtClean="0">
                <a:latin typeface="Georgia" panose="02040502050405020303" pitchFamily="18" charset="0"/>
              </a:rPr>
              <a:t>ة</a:t>
            </a:r>
            <a:r>
              <a:rPr lang="ar-TN" sz="2400" b="1" dirty="0" smtClean="0">
                <a:latin typeface="Georgia" panose="02040502050405020303" pitchFamily="18" charset="0"/>
              </a:rPr>
              <a:t>ٍ</a:t>
            </a:r>
            <a:r>
              <a:rPr lang="ar-SA" sz="2400" b="1" dirty="0" smtClean="0">
                <a:latin typeface="Georgia" panose="02040502050405020303" pitchFamily="18" charset="0"/>
              </a:rPr>
              <a:t> م</a:t>
            </a:r>
            <a:r>
              <a:rPr lang="ar-TN" sz="2400" b="1" dirty="0" smtClean="0">
                <a:latin typeface="Georgia" panose="02040502050405020303" pitchFamily="18" charset="0"/>
              </a:rPr>
              <a:t>ِ</a:t>
            </a:r>
            <a:r>
              <a:rPr lang="ar-SA" sz="2400" b="1" dirty="0" smtClean="0">
                <a:latin typeface="Georgia" panose="02040502050405020303" pitchFamily="18" charset="0"/>
              </a:rPr>
              <a:t>ن</a:t>
            </a:r>
            <a:r>
              <a:rPr lang="ar-TN" sz="2400" b="1" dirty="0" smtClean="0">
                <a:latin typeface="Georgia" panose="02040502050405020303" pitchFamily="18" charset="0"/>
              </a:rPr>
              <a:t>َ</a:t>
            </a:r>
            <a:r>
              <a:rPr lang="ar-SA" sz="2400" b="1" dirty="0" smtClean="0">
                <a:latin typeface="Georgia" panose="02040502050405020303" pitchFamily="18" charset="0"/>
              </a:rPr>
              <a:t> الرّ</a:t>
            </a:r>
            <a:r>
              <a:rPr lang="ar-TN" sz="2400" b="1" dirty="0" smtClean="0">
                <a:latin typeface="Georgia" panose="02040502050405020303" pitchFamily="18" charset="0"/>
              </a:rPr>
              <a:t>َ</a:t>
            </a:r>
            <a:r>
              <a:rPr lang="ar-SA" sz="2400" b="1" dirty="0" smtClean="0">
                <a:latin typeface="Georgia" panose="02040502050405020303" pitchFamily="18" charset="0"/>
              </a:rPr>
              <a:t>اع</a:t>
            </a:r>
            <a:r>
              <a:rPr lang="ar-TN" sz="2400" b="1" dirty="0" smtClean="0">
                <a:latin typeface="Georgia" panose="02040502050405020303" pitchFamily="18" charset="0"/>
              </a:rPr>
              <a:t>ِ</a:t>
            </a:r>
            <a:r>
              <a:rPr lang="ar-SA" sz="2400" b="1" dirty="0" smtClean="0">
                <a:latin typeface="Georgia" panose="02040502050405020303" pitchFamily="18" charset="0"/>
              </a:rPr>
              <a:t>ي</a:t>
            </a:r>
            <a:r>
              <a:rPr lang="ar-SA" sz="2400" b="1" dirty="0">
                <a:latin typeface="Georgia" panose="02040502050405020303" pitchFamily="18" charset="0"/>
              </a:rPr>
              <a:t>.</a:t>
            </a:r>
            <a:endParaRPr lang="fr-FR" sz="2400" dirty="0">
              <a:latin typeface="Georgia" panose="02040502050405020303" pitchFamily="18" charset="0"/>
            </a:endParaRPr>
          </a:p>
          <a:p>
            <a:pPr algn="r"/>
            <a:r>
              <a:rPr lang="ar-SA" sz="2400" b="1" dirty="0">
                <a:latin typeface="Georgia" panose="02040502050405020303" pitchFamily="18" charset="0"/>
              </a:rPr>
              <a:t>-</a:t>
            </a:r>
            <a:r>
              <a:rPr lang="ar-SA" sz="2400" b="1" dirty="0" smtClean="0">
                <a:latin typeface="Georgia" panose="02040502050405020303" pitchFamily="18" charset="0"/>
              </a:rPr>
              <a:t>ز</a:t>
            </a:r>
            <a:r>
              <a:rPr lang="ar-TN" sz="2400" b="1" dirty="0" smtClean="0">
                <a:latin typeface="Georgia" panose="02040502050405020303" pitchFamily="18" charset="0"/>
              </a:rPr>
              <a:t>َ</a:t>
            </a:r>
            <a:r>
              <a:rPr lang="ar-SA" sz="2400" b="1" dirty="0" smtClean="0">
                <a:latin typeface="Georgia" panose="02040502050405020303" pitchFamily="18" charset="0"/>
              </a:rPr>
              <a:t>جّ</a:t>
            </a:r>
            <a:r>
              <a:rPr lang="ar-TN" sz="2400" b="1" dirty="0" smtClean="0">
                <a:latin typeface="Georgia" panose="02040502050405020303" pitchFamily="18" charset="0"/>
              </a:rPr>
              <a:t>َ</a:t>
            </a:r>
            <a:r>
              <a:rPr lang="ar-SA" sz="2400" b="1" dirty="0" smtClean="0">
                <a:latin typeface="Georgia" panose="02040502050405020303" pitchFamily="18" charset="0"/>
              </a:rPr>
              <a:t> ر</a:t>
            </a:r>
            <a:r>
              <a:rPr lang="ar-TN" sz="2400" b="1" dirty="0" smtClean="0">
                <a:latin typeface="Georgia" panose="02040502050405020303" pitchFamily="18" charset="0"/>
              </a:rPr>
              <a:t>ِ</a:t>
            </a:r>
            <a:r>
              <a:rPr lang="ar-SA" sz="2400" b="1" dirty="0" smtClean="0">
                <a:latin typeface="Georgia" panose="02040502050405020303" pitchFamily="18" charset="0"/>
              </a:rPr>
              <a:t>ج</a:t>
            </a:r>
            <a:r>
              <a:rPr lang="ar-TN" sz="2400" b="1" dirty="0" smtClean="0">
                <a:latin typeface="Georgia" panose="02040502050405020303" pitchFamily="18" charset="0"/>
              </a:rPr>
              <a:t>َ</a:t>
            </a:r>
            <a:r>
              <a:rPr lang="ar-SA" sz="2400" b="1" dirty="0" smtClean="0">
                <a:latin typeface="Georgia" panose="02040502050405020303" pitchFamily="18" charset="0"/>
              </a:rPr>
              <a:t>ال</a:t>
            </a:r>
            <a:r>
              <a:rPr lang="ar-TN" sz="2400" b="1" dirty="0" smtClean="0">
                <a:latin typeface="Georgia" panose="02040502050405020303" pitchFamily="18" charset="0"/>
              </a:rPr>
              <a:t>ُ</a:t>
            </a:r>
            <a:r>
              <a:rPr lang="ar-SA" sz="2400" b="1" dirty="0" smtClean="0">
                <a:latin typeface="Georgia" panose="02040502050405020303" pitchFamily="18" charset="0"/>
              </a:rPr>
              <a:t> الشّ</a:t>
            </a:r>
            <a:r>
              <a:rPr lang="ar-TN" sz="2400" b="1" dirty="0" smtClean="0">
                <a:latin typeface="Georgia" panose="02040502050405020303" pitchFamily="18" charset="0"/>
              </a:rPr>
              <a:t>ُ</a:t>
            </a:r>
            <a:r>
              <a:rPr lang="ar-SA" sz="2400" b="1" dirty="0" smtClean="0">
                <a:latin typeface="Georgia" panose="02040502050405020303" pitchFamily="18" charset="0"/>
              </a:rPr>
              <a:t>ر</a:t>
            </a:r>
            <a:r>
              <a:rPr lang="ar-TN" sz="2400" b="1" dirty="0" smtClean="0">
                <a:latin typeface="Georgia" panose="02040502050405020303" pitchFamily="18" charset="0"/>
              </a:rPr>
              <a:t>ْ</a:t>
            </a:r>
            <a:r>
              <a:rPr lang="ar-SA" sz="2400" b="1" dirty="0" smtClean="0">
                <a:latin typeface="Georgia" panose="02040502050405020303" pitchFamily="18" charset="0"/>
              </a:rPr>
              <a:t>ط</a:t>
            </a:r>
            <a:r>
              <a:rPr lang="ar-TN" sz="2400" b="1" dirty="0" smtClean="0">
                <a:latin typeface="Georgia" panose="02040502050405020303" pitchFamily="18" charset="0"/>
              </a:rPr>
              <a:t>َ</a:t>
            </a:r>
            <a:r>
              <a:rPr lang="ar-SA" sz="2400" b="1" dirty="0" smtClean="0">
                <a:latin typeface="Georgia" panose="02040502050405020303" pitchFamily="18" charset="0"/>
              </a:rPr>
              <a:t>ة</a:t>
            </a:r>
            <a:r>
              <a:rPr lang="ar-TN" sz="2400" b="1" dirty="0" smtClean="0">
                <a:latin typeface="Georgia" panose="02040502050405020303" pitchFamily="18" charset="0"/>
              </a:rPr>
              <a:t>ِ</a:t>
            </a:r>
            <a:r>
              <a:rPr lang="ar-SA" sz="2400" b="1" dirty="0" smtClean="0">
                <a:latin typeface="Georgia" panose="02040502050405020303" pitchFamily="18" charset="0"/>
              </a:rPr>
              <a:t> ج</a:t>
            </a:r>
            <a:r>
              <a:rPr lang="ar-TN" sz="2400" b="1" dirty="0" smtClean="0">
                <a:latin typeface="Georgia" panose="02040502050405020303" pitchFamily="18" charset="0"/>
              </a:rPr>
              <a:t>َ</a:t>
            </a:r>
            <a:r>
              <a:rPr lang="ar-SA" sz="2400" b="1" dirty="0" smtClean="0">
                <a:latin typeface="Georgia" panose="02040502050405020303" pitchFamily="18" charset="0"/>
              </a:rPr>
              <a:t>ان</a:t>
            </a:r>
            <a:r>
              <a:rPr lang="ar-TN" sz="2400" b="1" dirty="0" smtClean="0">
                <a:latin typeface="Georgia" panose="02040502050405020303" pitchFamily="18" charset="0"/>
              </a:rPr>
              <a:t>ِ</a:t>
            </a:r>
            <a:r>
              <a:rPr lang="ar-SA" sz="2400" b="1" dirty="0" smtClean="0">
                <a:latin typeface="Georgia" panose="02040502050405020303" pitchFamily="18" charset="0"/>
              </a:rPr>
              <a:t>يًا ف</a:t>
            </a:r>
            <a:r>
              <a:rPr lang="ar-TN" sz="2400" b="1" dirty="0" smtClean="0">
                <a:latin typeface="Georgia" panose="02040502050405020303" pitchFamily="18" charset="0"/>
              </a:rPr>
              <a:t>ِ</a:t>
            </a:r>
            <a:r>
              <a:rPr lang="ar-SA" sz="2400" b="1" dirty="0" smtClean="0">
                <a:latin typeface="Georgia" panose="02040502050405020303" pitchFamily="18" charset="0"/>
              </a:rPr>
              <a:t>ي السّ</a:t>
            </a:r>
            <a:r>
              <a:rPr lang="ar-TN" sz="2400" b="1" dirty="0" smtClean="0">
                <a:latin typeface="Georgia" panose="02040502050405020303" pitchFamily="18" charset="0"/>
              </a:rPr>
              <a:t>ِ</a:t>
            </a:r>
            <a:r>
              <a:rPr lang="ar-SA" sz="2400" b="1" dirty="0" smtClean="0">
                <a:latin typeface="Georgia" panose="02040502050405020303" pitchFamily="18" charset="0"/>
              </a:rPr>
              <a:t>ج</a:t>
            </a:r>
            <a:r>
              <a:rPr lang="ar-TN" sz="2400" b="1" dirty="0" smtClean="0">
                <a:latin typeface="Georgia" panose="02040502050405020303" pitchFamily="18" charset="0"/>
              </a:rPr>
              <a:t>ْ</a:t>
            </a:r>
            <a:r>
              <a:rPr lang="ar-SA" sz="2400" b="1" dirty="0" smtClean="0">
                <a:latin typeface="Georgia" panose="02040502050405020303" pitchFamily="18" charset="0"/>
              </a:rPr>
              <a:t>ن</a:t>
            </a:r>
            <a:r>
              <a:rPr lang="ar-TN" sz="2400" b="1" dirty="0" smtClean="0">
                <a:latin typeface="Georgia" panose="02040502050405020303" pitchFamily="18" charset="0"/>
              </a:rPr>
              <a:t>ِ</a:t>
            </a:r>
            <a:r>
              <a:rPr lang="ar-SA" sz="2400" b="1" dirty="0" smtClean="0">
                <a:latin typeface="Georgia" panose="02040502050405020303" pitchFamily="18" charset="0"/>
              </a:rPr>
              <a:t>.</a:t>
            </a:r>
            <a:endParaRPr lang="ar-TN" sz="2400" b="1" dirty="0" smtClean="0">
              <a:latin typeface="Georgia" panose="02040502050405020303" pitchFamily="18" charset="0"/>
            </a:endParaRPr>
          </a:p>
          <a:p>
            <a:pPr algn="r"/>
            <a:endParaRPr lang="fr-FR" sz="2400" dirty="0">
              <a:latin typeface="Georgia" panose="02040502050405020303" pitchFamily="18" charset="0"/>
            </a:endParaRPr>
          </a:p>
          <a:p>
            <a:pPr algn="r"/>
            <a:r>
              <a:rPr lang="ar-SA" sz="2400" b="1" dirty="0">
                <a:solidFill>
                  <a:srgbClr val="006600"/>
                </a:solidFill>
                <a:latin typeface="Georgia" panose="02040502050405020303" pitchFamily="18" charset="0"/>
              </a:rPr>
              <a:t>1ب/ </a:t>
            </a:r>
            <a:r>
              <a:rPr lang="ar-SA" sz="2400" b="1" u="dbl" dirty="0">
                <a:solidFill>
                  <a:srgbClr val="006600"/>
                </a:solidFill>
                <a:latin typeface="Georgia" panose="02040502050405020303" pitchFamily="18" charset="0"/>
              </a:rPr>
              <a:t>أعيدُ </a:t>
            </a:r>
            <a:r>
              <a:rPr lang="ar-SA" sz="24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كتَابة</a:t>
            </a:r>
            <a:r>
              <a:rPr lang="ar-TN" sz="24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َ</a:t>
            </a:r>
            <a:r>
              <a:rPr lang="ar-SA" sz="24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 الج</a:t>
            </a:r>
            <a:r>
              <a:rPr lang="ar-TN" sz="24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ُ</a:t>
            </a:r>
            <a:r>
              <a:rPr lang="ar-SA" sz="24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م</a:t>
            </a:r>
            <a:r>
              <a:rPr lang="ar-TN" sz="24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َ</a:t>
            </a:r>
            <a:r>
              <a:rPr lang="ar-SA" sz="24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ل</a:t>
            </a:r>
            <a:r>
              <a:rPr lang="ar-TN" sz="24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ِ</a:t>
            </a:r>
            <a:r>
              <a:rPr lang="ar-SA" sz="24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 </a:t>
            </a:r>
            <a:r>
              <a:rPr lang="ar-SA" sz="2400" b="1" u="dbl" dirty="0">
                <a:solidFill>
                  <a:srgbClr val="006600"/>
                </a:solidFill>
                <a:latin typeface="Georgia" panose="02040502050405020303" pitchFamily="18" charset="0"/>
              </a:rPr>
              <a:t>السّابقةِ </a:t>
            </a:r>
            <a:r>
              <a:rPr lang="ar-SA" sz="24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م</a:t>
            </a:r>
            <a:r>
              <a:rPr lang="ar-TN" sz="24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ُ</a:t>
            </a:r>
            <a:r>
              <a:rPr lang="ar-SA" sz="24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ح</a:t>
            </a:r>
            <a:r>
              <a:rPr lang="ar-TN" sz="24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َ</a:t>
            </a:r>
            <a:r>
              <a:rPr lang="ar-SA" sz="24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وّلاً </a:t>
            </a:r>
            <a:r>
              <a:rPr lang="ar-SA" sz="2400" b="1" u="dbl" dirty="0">
                <a:solidFill>
                  <a:srgbClr val="006600"/>
                </a:solidFill>
                <a:latin typeface="Georgia" panose="02040502050405020303" pitchFamily="18" charset="0"/>
              </a:rPr>
              <a:t>اسم </a:t>
            </a:r>
            <a:r>
              <a:rPr lang="ar-SA" sz="24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الف</a:t>
            </a:r>
            <a:r>
              <a:rPr lang="ar-TN" sz="24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َ</a:t>
            </a:r>
            <a:r>
              <a:rPr lang="ar-SA" sz="24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اعل إل</a:t>
            </a:r>
            <a:r>
              <a:rPr lang="ar-TN" sz="24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َ</a:t>
            </a:r>
            <a:r>
              <a:rPr lang="ar-SA" sz="24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ى الم</a:t>
            </a:r>
            <a:r>
              <a:rPr lang="ar-TN" sz="24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ُ</a:t>
            </a:r>
            <a:r>
              <a:rPr lang="ar-SA" sz="24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ثنّ</a:t>
            </a:r>
            <a:r>
              <a:rPr lang="ar-TN" sz="24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َ</a:t>
            </a:r>
            <a:r>
              <a:rPr lang="ar-SA" sz="24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ى </a:t>
            </a:r>
            <a:r>
              <a:rPr lang="ar-SA" sz="2400" b="1" u="dbl" dirty="0" err="1" smtClean="0">
                <a:solidFill>
                  <a:srgbClr val="006600"/>
                </a:solidFill>
                <a:latin typeface="Georgia" panose="02040502050405020303" pitchFamily="18" charset="0"/>
              </a:rPr>
              <a:t>وأغ</a:t>
            </a:r>
            <a:r>
              <a:rPr lang="ar-TN" sz="24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َ</a:t>
            </a:r>
            <a:r>
              <a:rPr lang="ar-SA" sz="24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يّر م</a:t>
            </a:r>
            <a:r>
              <a:rPr lang="ar-TN" sz="24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َ</a:t>
            </a:r>
            <a:r>
              <a:rPr lang="ar-SA" sz="24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ا ي</a:t>
            </a:r>
            <a:r>
              <a:rPr lang="ar-TN" sz="24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َ</a:t>
            </a:r>
            <a:r>
              <a:rPr lang="ar-SA" sz="24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جب</a:t>
            </a:r>
            <a:r>
              <a:rPr lang="ar-TN" sz="24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ُ</a:t>
            </a:r>
            <a:r>
              <a:rPr lang="ar-SA" sz="24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 ت</a:t>
            </a:r>
            <a:r>
              <a:rPr lang="ar-TN" sz="24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َ</a:t>
            </a:r>
            <a:r>
              <a:rPr lang="ar-SA" sz="24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غ</a:t>
            </a:r>
            <a:r>
              <a:rPr lang="ar-TN" sz="24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ْ</a:t>
            </a:r>
            <a:r>
              <a:rPr lang="ar-SA" sz="2400" b="1" u="dbl" dirty="0" err="1" smtClean="0">
                <a:solidFill>
                  <a:srgbClr val="006600"/>
                </a:solidFill>
                <a:latin typeface="Georgia" panose="02040502050405020303" pitchFamily="18" charset="0"/>
              </a:rPr>
              <a:t>ييرهُ</a:t>
            </a:r>
            <a:r>
              <a:rPr lang="ar-SA" sz="24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 </a:t>
            </a:r>
            <a:endParaRPr lang="ar-TN" sz="2400" b="1" u="dbl" dirty="0" smtClean="0">
              <a:solidFill>
                <a:srgbClr val="006600"/>
              </a:solidFill>
              <a:latin typeface="Georgia" panose="02040502050405020303" pitchFamily="18" charset="0"/>
            </a:endParaRPr>
          </a:p>
          <a:p>
            <a:pPr algn="r"/>
            <a:endParaRPr lang="fr-FR" sz="2400" dirty="0">
              <a:solidFill>
                <a:srgbClr val="006600"/>
              </a:solidFill>
              <a:latin typeface="Georgia" panose="02040502050405020303" pitchFamily="18" charset="0"/>
            </a:endParaRPr>
          </a:p>
          <a:p>
            <a:pPr algn="r"/>
            <a:r>
              <a:rPr lang="ar-TN" b="1" dirty="0" smtClean="0">
                <a:solidFill>
                  <a:srgbClr val="C00000"/>
                </a:solidFill>
              </a:rPr>
              <a:t>*</a:t>
            </a:r>
            <a:r>
              <a:rPr lang="ar-TN" dirty="0" smtClean="0"/>
              <a:t>...........................................................................................................................................</a:t>
            </a:r>
          </a:p>
          <a:p>
            <a:pPr algn="r"/>
            <a:r>
              <a:rPr lang="ar-TN" b="1" dirty="0" smtClean="0">
                <a:solidFill>
                  <a:srgbClr val="C00000"/>
                </a:solidFill>
              </a:rPr>
              <a:t>*</a:t>
            </a:r>
            <a:r>
              <a:rPr lang="ar-TN" dirty="0" smtClean="0"/>
              <a:t>...........................................................................................................................................</a:t>
            </a:r>
          </a:p>
          <a:p>
            <a:pPr algn="r"/>
            <a:r>
              <a:rPr lang="ar-TN" b="1" dirty="0" smtClean="0">
                <a:solidFill>
                  <a:srgbClr val="C00000"/>
                </a:solidFill>
              </a:rPr>
              <a:t>*</a:t>
            </a:r>
            <a:r>
              <a:rPr lang="ar-TN" dirty="0" smtClean="0"/>
              <a:t>...........................................................................................................................................</a:t>
            </a:r>
            <a:endParaRPr lang="fr-FR" dirty="0"/>
          </a:p>
        </p:txBody>
      </p:sp>
      <p:sp>
        <p:nvSpPr>
          <p:cNvPr id="3" name="Vague 2"/>
          <p:cNvSpPr/>
          <p:nvPr/>
        </p:nvSpPr>
        <p:spPr>
          <a:xfrm>
            <a:off x="9684913" y="2292439"/>
            <a:ext cx="2176529" cy="1262129"/>
          </a:xfrm>
          <a:prstGeom prst="wave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TN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1-أتعهّد مكتسباتي: </a:t>
            </a:r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5603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76518" y="991673"/>
            <a:ext cx="888642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TN" sz="2400" b="1" dirty="0" smtClean="0">
                <a:solidFill>
                  <a:srgbClr val="006600"/>
                </a:solidFill>
                <a:latin typeface="Georgia" panose="02040502050405020303" pitchFamily="18" charset="0"/>
              </a:rPr>
              <a:t>1: </a:t>
            </a:r>
          </a:p>
          <a:p>
            <a:pPr algn="r" rtl="1"/>
            <a:r>
              <a:rPr lang="ar-SA" sz="2400" b="1" dirty="0" smtClean="0">
                <a:latin typeface="Georgia" panose="02040502050405020303" pitchFamily="18" charset="0"/>
              </a:rPr>
              <a:t>-و</a:t>
            </a:r>
            <a:r>
              <a:rPr lang="ar-TN" sz="2400" b="1" dirty="0" smtClean="0">
                <a:latin typeface="Georgia" panose="02040502050405020303" pitchFamily="18" charset="0"/>
              </a:rPr>
              <a:t>َ</a:t>
            </a:r>
            <a:r>
              <a:rPr lang="ar-SA" sz="2400" b="1" dirty="0" smtClean="0">
                <a:latin typeface="Georgia" panose="02040502050405020303" pitchFamily="18" charset="0"/>
              </a:rPr>
              <a:t>ص</a:t>
            </a:r>
            <a:r>
              <a:rPr lang="ar-TN" sz="2400" b="1" dirty="0" smtClean="0">
                <a:latin typeface="Georgia" panose="02040502050405020303" pitchFamily="18" charset="0"/>
              </a:rPr>
              <a:t>َ</a:t>
            </a:r>
            <a:r>
              <a:rPr lang="ar-SA" sz="2400" b="1" dirty="0" smtClean="0">
                <a:latin typeface="Georgia" panose="02040502050405020303" pitchFamily="18" charset="0"/>
              </a:rPr>
              <a:t>ل</a:t>
            </a:r>
            <a:r>
              <a:rPr lang="ar-TN" sz="2400" b="1" dirty="0" smtClean="0">
                <a:latin typeface="Georgia" panose="02040502050405020303" pitchFamily="18" charset="0"/>
              </a:rPr>
              <a:t>َ</a:t>
            </a:r>
            <a:r>
              <a:rPr lang="ar-SA" sz="2400" b="1" dirty="0" smtClean="0">
                <a:latin typeface="Georgia" panose="02040502050405020303" pitchFamily="18" charset="0"/>
              </a:rPr>
              <a:t> </a:t>
            </a:r>
            <a:r>
              <a:rPr lang="ar-SA" sz="2400" b="1" u="sng" dirty="0" smtClean="0">
                <a:latin typeface="Georgia" panose="02040502050405020303" pitchFamily="18" charset="0"/>
              </a:rPr>
              <a:t>السّ</a:t>
            </a:r>
            <a:r>
              <a:rPr lang="ar-TN" sz="2400" b="1" u="sng" dirty="0" smtClean="0">
                <a:latin typeface="Georgia" panose="02040502050405020303" pitchFamily="18" charset="0"/>
              </a:rPr>
              <a:t>َ</a:t>
            </a:r>
            <a:r>
              <a:rPr lang="ar-SA" sz="2400" b="1" u="sng" dirty="0" smtClean="0">
                <a:latin typeface="Georgia" panose="02040502050405020303" pitchFamily="18" charset="0"/>
              </a:rPr>
              <a:t>اع</a:t>
            </a:r>
            <a:r>
              <a:rPr lang="ar-TN" sz="2400" b="1" u="sng" dirty="0" smtClean="0">
                <a:latin typeface="Georgia" panose="02040502050405020303" pitchFamily="18" charset="0"/>
              </a:rPr>
              <a:t>ٍ</a:t>
            </a:r>
            <a:r>
              <a:rPr lang="ar-SA" sz="2400" b="1" u="sng" dirty="0" smtClean="0">
                <a:latin typeface="Georgia" panose="02040502050405020303" pitchFamily="18" charset="0"/>
              </a:rPr>
              <a:t>ي</a:t>
            </a:r>
            <a:r>
              <a:rPr lang="ar-SA" sz="2400" b="1" dirty="0" smtClean="0">
                <a:latin typeface="Georgia" panose="02040502050405020303" pitchFamily="18" charset="0"/>
              </a:rPr>
              <a:t> </a:t>
            </a:r>
            <a:r>
              <a:rPr lang="ar-SA" sz="2400" b="1" dirty="0">
                <a:latin typeface="Georgia" panose="02040502050405020303" pitchFamily="18" charset="0"/>
              </a:rPr>
              <a:t>إلى الحيّ.</a:t>
            </a:r>
            <a:endParaRPr lang="fr-FR" sz="2400" dirty="0">
              <a:latin typeface="Georgia" panose="02040502050405020303" pitchFamily="18" charset="0"/>
            </a:endParaRPr>
          </a:p>
          <a:p>
            <a:pPr algn="r"/>
            <a:r>
              <a:rPr lang="ar-SA" sz="2400" b="1" dirty="0">
                <a:latin typeface="Georgia" panose="02040502050405020303" pitchFamily="18" charset="0"/>
              </a:rPr>
              <a:t>-</a:t>
            </a:r>
            <a:r>
              <a:rPr lang="ar-SA" sz="2400" b="1" dirty="0" smtClean="0">
                <a:latin typeface="Georgia" panose="02040502050405020303" pitchFamily="18" charset="0"/>
              </a:rPr>
              <a:t>اف</a:t>
            </a:r>
            <a:r>
              <a:rPr lang="ar-TN" sz="2400" b="1" dirty="0" smtClean="0">
                <a:latin typeface="Georgia" panose="02040502050405020303" pitchFamily="18" charset="0"/>
              </a:rPr>
              <a:t>ْ</a:t>
            </a:r>
            <a:r>
              <a:rPr lang="ar-SA" sz="2400" b="1" dirty="0" smtClean="0">
                <a:latin typeface="Georgia" panose="02040502050405020303" pitchFamily="18" charset="0"/>
              </a:rPr>
              <a:t>ت</a:t>
            </a:r>
            <a:r>
              <a:rPr lang="ar-TN" sz="2400" b="1" dirty="0" smtClean="0">
                <a:latin typeface="Georgia" panose="02040502050405020303" pitchFamily="18" charset="0"/>
              </a:rPr>
              <a:t>َ</a:t>
            </a:r>
            <a:r>
              <a:rPr lang="ar-SA" sz="2400" b="1" dirty="0" smtClean="0">
                <a:latin typeface="Georgia" panose="02040502050405020303" pitchFamily="18" charset="0"/>
              </a:rPr>
              <a:t>ر</a:t>
            </a:r>
            <a:r>
              <a:rPr lang="ar-TN" sz="2400" b="1" dirty="0" smtClean="0">
                <a:latin typeface="Georgia" panose="02040502050405020303" pitchFamily="18" charset="0"/>
              </a:rPr>
              <a:t>َ</a:t>
            </a:r>
            <a:r>
              <a:rPr lang="ar-SA" sz="2400" b="1" dirty="0" smtClean="0">
                <a:latin typeface="Georgia" panose="02040502050405020303" pitchFamily="18" charset="0"/>
              </a:rPr>
              <a:t>س </a:t>
            </a:r>
            <a:r>
              <a:rPr lang="ar-TN" sz="2400" b="1" dirty="0" smtClean="0">
                <a:latin typeface="Georgia" panose="02040502050405020303" pitchFamily="18" charset="0"/>
              </a:rPr>
              <a:t>َ</a:t>
            </a:r>
            <a:r>
              <a:rPr lang="ar-SA" sz="2400" b="1" dirty="0" smtClean="0">
                <a:latin typeface="Georgia" panose="02040502050405020303" pitchFamily="18" charset="0"/>
              </a:rPr>
              <a:t>الذ</a:t>
            </a:r>
            <a:r>
              <a:rPr lang="ar-TN" sz="2400" b="1" dirty="0" smtClean="0">
                <a:latin typeface="Georgia" panose="02040502050405020303" pitchFamily="18" charset="0"/>
              </a:rPr>
              <a:t>ِّ</a:t>
            </a:r>
            <a:r>
              <a:rPr lang="ar-SA" sz="2400" b="1" dirty="0" err="1" smtClean="0">
                <a:latin typeface="Georgia" panose="02040502050405020303" pitchFamily="18" charset="0"/>
              </a:rPr>
              <a:t>ئبُ</a:t>
            </a:r>
            <a:r>
              <a:rPr lang="ar-SA" sz="2400" b="1" dirty="0" smtClean="0">
                <a:latin typeface="Georgia" panose="02040502050405020303" pitchFamily="18" charset="0"/>
              </a:rPr>
              <a:t> خ</a:t>
            </a:r>
            <a:r>
              <a:rPr lang="ar-TN" sz="2400" b="1" dirty="0" smtClean="0">
                <a:latin typeface="Georgia" panose="02040502050405020303" pitchFamily="18" charset="0"/>
              </a:rPr>
              <a:t>َ</a:t>
            </a:r>
            <a:r>
              <a:rPr lang="ar-SA" sz="2400" b="1" dirty="0" smtClean="0">
                <a:latin typeface="Georgia" panose="02040502050405020303" pitchFamily="18" charset="0"/>
              </a:rPr>
              <a:t>ر</a:t>
            </a:r>
            <a:r>
              <a:rPr lang="ar-TN" sz="2400" b="1" dirty="0" smtClean="0">
                <a:latin typeface="Georgia" panose="02040502050405020303" pitchFamily="18" charset="0"/>
              </a:rPr>
              <a:t>ُ</a:t>
            </a:r>
            <a:r>
              <a:rPr lang="ar-SA" sz="2400" b="1" dirty="0" smtClean="0">
                <a:latin typeface="Georgia" panose="02040502050405020303" pitchFamily="18" charset="0"/>
              </a:rPr>
              <a:t>وفًا ف</a:t>
            </a:r>
            <a:r>
              <a:rPr lang="ar-TN" sz="2400" b="1" dirty="0" smtClean="0">
                <a:latin typeface="Georgia" panose="02040502050405020303" pitchFamily="18" charset="0"/>
              </a:rPr>
              <a:t>ِ</a:t>
            </a:r>
            <a:r>
              <a:rPr lang="ar-SA" sz="2400" b="1" dirty="0" smtClean="0">
                <a:latin typeface="Georgia" panose="02040502050405020303" pitchFamily="18" charset="0"/>
              </a:rPr>
              <a:t>ي غ</a:t>
            </a:r>
            <a:r>
              <a:rPr lang="ar-TN" sz="2400" b="1" dirty="0" smtClean="0">
                <a:latin typeface="Georgia" panose="02040502050405020303" pitchFamily="18" charset="0"/>
              </a:rPr>
              <a:t>َ</a:t>
            </a:r>
            <a:r>
              <a:rPr lang="ar-SA" sz="2400" b="1" dirty="0" smtClean="0">
                <a:latin typeface="Georgia" panose="02040502050405020303" pitchFamily="18" charset="0"/>
              </a:rPr>
              <a:t>ف</a:t>
            </a:r>
            <a:r>
              <a:rPr lang="ar-TN" sz="2400" b="1" dirty="0" smtClean="0">
                <a:latin typeface="Georgia" panose="02040502050405020303" pitchFamily="18" charset="0"/>
              </a:rPr>
              <a:t>ْ</a:t>
            </a:r>
            <a:r>
              <a:rPr lang="ar-SA" sz="2400" b="1" dirty="0" smtClean="0">
                <a:latin typeface="Georgia" panose="02040502050405020303" pitchFamily="18" charset="0"/>
              </a:rPr>
              <a:t>ل</a:t>
            </a:r>
            <a:r>
              <a:rPr lang="ar-TN" sz="2400" b="1" dirty="0" smtClean="0">
                <a:latin typeface="Georgia" panose="02040502050405020303" pitchFamily="18" charset="0"/>
              </a:rPr>
              <a:t>َ</a:t>
            </a:r>
            <a:r>
              <a:rPr lang="ar-SA" sz="2400" b="1" dirty="0" smtClean="0">
                <a:latin typeface="Georgia" panose="02040502050405020303" pitchFamily="18" charset="0"/>
              </a:rPr>
              <a:t>ة</a:t>
            </a:r>
            <a:r>
              <a:rPr lang="ar-TN" sz="2400" b="1" dirty="0" smtClean="0">
                <a:latin typeface="Georgia" panose="02040502050405020303" pitchFamily="18" charset="0"/>
              </a:rPr>
              <a:t>ٍ </a:t>
            </a:r>
            <a:r>
              <a:rPr lang="ar-SA" sz="2400" b="1" dirty="0" smtClean="0">
                <a:latin typeface="Georgia" panose="02040502050405020303" pitchFamily="18" charset="0"/>
              </a:rPr>
              <a:t>م</a:t>
            </a:r>
            <a:r>
              <a:rPr lang="ar-TN" sz="2400" b="1" dirty="0" smtClean="0">
                <a:latin typeface="Georgia" panose="02040502050405020303" pitchFamily="18" charset="0"/>
              </a:rPr>
              <a:t>ِ</a:t>
            </a:r>
            <a:r>
              <a:rPr lang="ar-SA" sz="2400" b="1" dirty="0" smtClean="0">
                <a:latin typeface="Georgia" panose="02040502050405020303" pitchFamily="18" charset="0"/>
              </a:rPr>
              <a:t>ن</a:t>
            </a:r>
            <a:r>
              <a:rPr lang="ar-TN" sz="2400" b="1" dirty="0" smtClean="0">
                <a:latin typeface="Georgia" panose="02040502050405020303" pitchFamily="18" charset="0"/>
              </a:rPr>
              <a:t>َ</a:t>
            </a:r>
            <a:r>
              <a:rPr lang="ar-SA" sz="2400" b="1" dirty="0" smtClean="0">
                <a:latin typeface="Georgia" panose="02040502050405020303" pitchFamily="18" charset="0"/>
              </a:rPr>
              <a:t> </a:t>
            </a:r>
            <a:r>
              <a:rPr lang="ar-SA" sz="2400" b="1" u="sng" dirty="0" smtClean="0">
                <a:latin typeface="Georgia" panose="02040502050405020303" pitchFamily="18" charset="0"/>
              </a:rPr>
              <a:t>الرّ</a:t>
            </a:r>
            <a:r>
              <a:rPr lang="ar-TN" sz="2400" b="1" u="sng" dirty="0" smtClean="0">
                <a:latin typeface="Georgia" panose="02040502050405020303" pitchFamily="18" charset="0"/>
              </a:rPr>
              <a:t>َ</a:t>
            </a:r>
            <a:r>
              <a:rPr lang="ar-SA" sz="2400" b="1" u="sng" dirty="0" smtClean="0">
                <a:latin typeface="Georgia" panose="02040502050405020303" pitchFamily="18" charset="0"/>
              </a:rPr>
              <a:t>اع</a:t>
            </a:r>
            <a:r>
              <a:rPr lang="ar-TN" sz="2400" b="1" u="sng" dirty="0" smtClean="0">
                <a:latin typeface="Georgia" panose="02040502050405020303" pitchFamily="18" charset="0"/>
              </a:rPr>
              <a:t>ِ</a:t>
            </a:r>
            <a:r>
              <a:rPr lang="ar-SA" sz="2400" b="1" u="sng" dirty="0" smtClean="0">
                <a:latin typeface="Georgia" panose="02040502050405020303" pitchFamily="18" charset="0"/>
              </a:rPr>
              <a:t>ي</a:t>
            </a:r>
            <a:r>
              <a:rPr lang="ar-SA" sz="2400" b="1" dirty="0">
                <a:latin typeface="Georgia" panose="02040502050405020303" pitchFamily="18" charset="0"/>
              </a:rPr>
              <a:t>.</a:t>
            </a:r>
            <a:endParaRPr lang="fr-FR" sz="2400" dirty="0">
              <a:latin typeface="Georgia" panose="02040502050405020303" pitchFamily="18" charset="0"/>
            </a:endParaRPr>
          </a:p>
          <a:p>
            <a:pPr algn="r"/>
            <a:r>
              <a:rPr lang="ar-SA" sz="2400" b="1" dirty="0">
                <a:latin typeface="Georgia" panose="02040502050405020303" pitchFamily="18" charset="0"/>
              </a:rPr>
              <a:t>-</a:t>
            </a:r>
            <a:r>
              <a:rPr lang="ar-SA" sz="2400" b="1" dirty="0" smtClean="0">
                <a:latin typeface="Georgia" panose="02040502050405020303" pitchFamily="18" charset="0"/>
              </a:rPr>
              <a:t>ز</a:t>
            </a:r>
            <a:r>
              <a:rPr lang="ar-TN" sz="2400" b="1" dirty="0" smtClean="0">
                <a:latin typeface="Georgia" panose="02040502050405020303" pitchFamily="18" charset="0"/>
              </a:rPr>
              <a:t>َ</a:t>
            </a:r>
            <a:r>
              <a:rPr lang="ar-SA" sz="2400" b="1" dirty="0" smtClean="0">
                <a:latin typeface="Georgia" panose="02040502050405020303" pitchFamily="18" charset="0"/>
              </a:rPr>
              <a:t>جّ</a:t>
            </a:r>
            <a:r>
              <a:rPr lang="ar-TN" sz="2400" b="1" dirty="0" smtClean="0">
                <a:latin typeface="Georgia" panose="02040502050405020303" pitchFamily="18" charset="0"/>
              </a:rPr>
              <a:t>َ</a:t>
            </a:r>
            <a:r>
              <a:rPr lang="ar-SA" sz="2400" b="1" dirty="0" smtClean="0">
                <a:latin typeface="Georgia" panose="02040502050405020303" pitchFamily="18" charset="0"/>
              </a:rPr>
              <a:t> ر</a:t>
            </a:r>
            <a:r>
              <a:rPr lang="ar-TN" sz="2400" b="1" dirty="0" smtClean="0">
                <a:latin typeface="Georgia" panose="02040502050405020303" pitchFamily="18" charset="0"/>
              </a:rPr>
              <a:t>ِ</a:t>
            </a:r>
            <a:r>
              <a:rPr lang="ar-SA" sz="2400" b="1" dirty="0" smtClean="0">
                <a:latin typeface="Georgia" panose="02040502050405020303" pitchFamily="18" charset="0"/>
              </a:rPr>
              <a:t>ج</a:t>
            </a:r>
            <a:r>
              <a:rPr lang="ar-TN" sz="2400" b="1" dirty="0" smtClean="0">
                <a:latin typeface="Georgia" panose="02040502050405020303" pitchFamily="18" charset="0"/>
              </a:rPr>
              <a:t>َ</a:t>
            </a:r>
            <a:r>
              <a:rPr lang="ar-SA" sz="2400" b="1" dirty="0" smtClean="0">
                <a:latin typeface="Georgia" panose="02040502050405020303" pitchFamily="18" charset="0"/>
              </a:rPr>
              <a:t>ال</a:t>
            </a:r>
            <a:r>
              <a:rPr lang="ar-TN" sz="2400" b="1" dirty="0" smtClean="0">
                <a:latin typeface="Georgia" panose="02040502050405020303" pitchFamily="18" charset="0"/>
              </a:rPr>
              <a:t>ُ</a:t>
            </a:r>
            <a:r>
              <a:rPr lang="ar-SA" sz="2400" b="1" dirty="0" smtClean="0">
                <a:latin typeface="Georgia" panose="02040502050405020303" pitchFamily="18" charset="0"/>
              </a:rPr>
              <a:t> الشّ</a:t>
            </a:r>
            <a:r>
              <a:rPr lang="ar-TN" sz="2400" b="1" dirty="0" smtClean="0">
                <a:latin typeface="Georgia" panose="02040502050405020303" pitchFamily="18" charset="0"/>
              </a:rPr>
              <a:t>ُ</a:t>
            </a:r>
            <a:r>
              <a:rPr lang="ar-SA" sz="2400" b="1" dirty="0" smtClean="0">
                <a:latin typeface="Georgia" panose="02040502050405020303" pitchFamily="18" charset="0"/>
              </a:rPr>
              <a:t>ر</a:t>
            </a:r>
            <a:r>
              <a:rPr lang="ar-TN" sz="2400" b="1" dirty="0" smtClean="0">
                <a:latin typeface="Georgia" panose="02040502050405020303" pitchFamily="18" charset="0"/>
              </a:rPr>
              <a:t>ْ</a:t>
            </a:r>
            <a:r>
              <a:rPr lang="ar-SA" sz="2400" b="1" dirty="0" smtClean="0">
                <a:latin typeface="Georgia" panose="02040502050405020303" pitchFamily="18" charset="0"/>
              </a:rPr>
              <a:t>ط</a:t>
            </a:r>
            <a:r>
              <a:rPr lang="ar-TN" sz="2400" b="1" dirty="0" smtClean="0">
                <a:latin typeface="Georgia" panose="02040502050405020303" pitchFamily="18" charset="0"/>
              </a:rPr>
              <a:t>َ</a:t>
            </a:r>
            <a:r>
              <a:rPr lang="ar-SA" sz="2400" b="1" dirty="0" smtClean="0">
                <a:latin typeface="Georgia" panose="02040502050405020303" pitchFamily="18" charset="0"/>
              </a:rPr>
              <a:t>ة </a:t>
            </a:r>
            <a:r>
              <a:rPr lang="ar-TN" sz="2400" b="1" dirty="0" smtClean="0">
                <a:latin typeface="Georgia" panose="02040502050405020303" pitchFamily="18" charset="0"/>
              </a:rPr>
              <a:t>ِ</a:t>
            </a:r>
            <a:r>
              <a:rPr lang="ar-SA" sz="2400" b="1" u="sng" dirty="0" err="1" smtClean="0">
                <a:latin typeface="Georgia" panose="02040502050405020303" pitchFamily="18" charset="0"/>
              </a:rPr>
              <a:t>جا</a:t>
            </a:r>
            <a:r>
              <a:rPr lang="ar-TN" sz="2400" b="1" u="sng" dirty="0" smtClean="0">
                <a:latin typeface="Georgia" panose="02040502050405020303" pitchFamily="18" charset="0"/>
              </a:rPr>
              <a:t>َ</a:t>
            </a:r>
            <a:r>
              <a:rPr lang="ar-SA" sz="2400" b="1" u="sng" dirty="0" err="1" smtClean="0">
                <a:latin typeface="Georgia" panose="02040502050405020303" pitchFamily="18" charset="0"/>
              </a:rPr>
              <a:t>نيًا</a:t>
            </a:r>
            <a:r>
              <a:rPr lang="ar-SA" sz="2400" b="1" dirty="0" smtClean="0">
                <a:latin typeface="Georgia" panose="02040502050405020303" pitchFamily="18" charset="0"/>
              </a:rPr>
              <a:t> ف</a:t>
            </a:r>
            <a:r>
              <a:rPr lang="ar-TN" sz="2400" b="1" dirty="0" smtClean="0">
                <a:latin typeface="Georgia" panose="02040502050405020303" pitchFamily="18" charset="0"/>
              </a:rPr>
              <a:t>ِ</a:t>
            </a:r>
            <a:r>
              <a:rPr lang="ar-SA" sz="2400" b="1" dirty="0" smtClean="0">
                <a:latin typeface="Georgia" panose="02040502050405020303" pitchFamily="18" charset="0"/>
              </a:rPr>
              <a:t>ي السّ</a:t>
            </a:r>
            <a:r>
              <a:rPr lang="ar-TN" sz="2400" b="1" dirty="0" smtClean="0">
                <a:latin typeface="Georgia" panose="02040502050405020303" pitchFamily="18" charset="0"/>
              </a:rPr>
              <a:t>ِ</a:t>
            </a:r>
            <a:r>
              <a:rPr lang="ar-SA" sz="2400" b="1" dirty="0" smtClean="0">
                <a:latin typeface="Georgia" panose="02040502050405020303" pitchFamily="18" charset="0"/>
              </a:rPr>
              <a:t>ج</a:t>
            </a:r>
            <a:r>
              <a:rPr lang="ar-TN" sz="2400" b="1" dirty="0" smtClean="0">
                <a:latin typeface="Georgia" panose="02040502050405020303" pitchFamily="18" charset="0"/>
              </a:rPr>
              <a:t>ْ</a:t>
            </a:r>
            <a:r>
              <a:rPr lang="ar-SA" sz="2400" b="1" dirty="0" smtClean="0">
                <a:latin typeface="Georgia" panose="02040502050405020303" pitchFamily="18" charset="0"/>
              </a:rPr>
              <a:t>ن</a:t>
            </a:r>
            <a:r>
              <a:rPr lang="ar-TN" sz="2400" b="1" dirty="0" smtClean="0">
                <a:latin typeface="Georgia" panose="02040502050405020303" pitchFamily="18" charset="0"/>
              </a:rPr>
              <a:t>ِ</a:t>
            </a:r>
            <a:r>
              <a:rPr lang="ar-SA" sz="2400" b="1" dirty="0" smtClean="0">
                <a:latin typeface="Georgia" panose="02040502050405020303" pitchFamily="18" charset="0"/>
              </a:rPr>
              <a:t>.</a:t>
            </a:r>
            <a:endParaRPr lang="ar-TN" sz="2400" b="1" dirty="0" smtClean="0">
              <a:latin typeface="Georgia" panose="02040502050405020303" pitchFamily="18" charset="0"/>
            </a:endParaRPr>
          </a:p>
          <a:p>
            <a:pPr algn="r"/>
            <a:endParaRPr lang="ar-TN" sz="2400" b="1" dirty="0">
              <a:latin typeface="Georgia" panose="02040502050405020303" pitchFamily="18" charset="0"/>
            </a:endParaRPr>
          </a:p>
          <a:p>
            <a:pPr algn="r"/>
            <a:endParaRPr lang="ar-TN" sz="2400" b="1" dirty="0" smtClean="0">
              <a:latin typeface="Georgia" panose="02040502050405020303" pitchFamily="18" charset="0"/>
            </a:endParaRPr>
          </a:p>
          <a:p>
            <a:pPr algn="r"/>
            <a:endParaRPr lang="ar-TN" sz="2400" b="1" dirty="0">
              <a:latin typeface="Georgia" panose="02040502050405020303" pitchFamily="18" charset="0"/>
            </a:endParaRPr>
          </a:p>
          <a:p>
            <a:pPr algn="r"/>
            <a:r>
              <a:rPr lang="ar-TN" sz="2400" b="1" dirty="0" smtClean="0">
                <a:solidFill>
                  <a:srgbClr val="006600"/>
                </a:solidFill>
                <a:latin typeface="Georgia" panose="02040502050405020303" pitchFamily="18" charset="0"/>
              </a:rPr>
              <a:t>2:</a:t>
            </a:r>
          </a:p>
          <a:p>
            <a:pPr algn="r" rtl="1"/>
            <a:r>
              <a:rPr lang="ar-SA" sz="2400" b="1" dirty="0">
                <a:latin typeface="Georgia" panose="02040502050405020303" pitchFamily="18" charset="0"/>
              </a:rPr>
              <a:t>-</a:t>
            </a:r>
            <a:r>
              <a:rPr lang="ar-SA" sz="2400" b="1" dirty="0" smtClean="0">
                <a:latin typeface="Georgia" panose="02040502050405020303" pitchFamily="18" charset="0"/>
              </a:rPr>
              <a:t>و</a:t>
            </a:r>
            <a:r>
              <a:rPr lang="ar-TN" sz="2400" b="1" dirty="0" smtClean="0">
                <a:latin typeface="Georgia" panose="02040502050405020303" pitchFamily="18" charset="0"/>
              </a:rPr>
              <a:t>َ</a:t>
            </a:r>
            <a:r>
              <a:rPr lang="ar-SA" sz="2400" b="1" dirty="0" smtClean="0">
                <a:latin typeface="Georgia" panose="02040502050405020303" pitchFamily="18" charset="0"/>
              </a:rPr>
              <a:t>ص</a:t>
            </a:r>
            <a:r>
              <a:rPr lang="ar-TN" sz="2400" b="1" dirty="0" smtClean="0">
                <a:latin typeface="Georgia" panose="02040502050405020303" pitchFamily="18" charset="0"/>
              </a:rPr>
              <a:t>َ</a:t>
            </a:r>
            <a:r>
              <a:rPr lang="ar-SA" sz="2400" b="1" dirty="0" smtClean="0">
                <a:latin typeface="Georgia" panose="02040502050405020303" pitchFamily="18" charset="0"/>
              </a:rPr>
              <a:t>ل</a:t>
            </a:r>
            <a:r>
              <a:rPr lang="ar-TN" sz="2400" b="1" dirty="0" smtClean="0">
                <a:latin typeface="Georgia" panose="02040502050405020303" pitchFamily="18" charset="0"/>
              </a:rPr>
              <a:t>َ</a:t>
            </a:r>
            <a:r>
              <a:rPr lang="ar-SA" sz="2400" b="1" dirty="0" smtClean="0">
                <a:latin typeface="Georgia" panose="02040502050405020303" pitchFamily="18" charset="0"/>
              </a:rPr>
              <a:t> السّ</a:t>
            </a:r>
            <a:r>
              <a:rPr lang="ar-TN" sz="2400" b="1" dirty="0" smtClean="0">
                <a:latin typeface="Georgia" panose="02040502050405020303" pitchFamily="18" charset="0"/>
              </a:rPr>
              <a:t>َ</a:t>
            </a:r>
            <a:r>
              <a:rPr lang="ar-SA" sz="2400" b="1" dirty="0" smtClean="0">
                <a:latin typeface="Georgia" panose="02040502050405020303" pitchFamily="18" charset="0"/>
              </a:rPr>
              <a:t>اع</a:t>
            </a:r>
            <a:r>
              <a:rPr lang="ar-TN" sz="2400" b="1" dirty="0" smtClean="0">
                <a:latin typeface="Georgia" panose="02040502050405020303" pitchFamily="18" charset="0"/>
              </a:rPr>
              <a:t>ِ</a:t>
            </a:r>
            <a:r>
              <a:rPr lang="ar-SA" sz="2400" b="1" dirty="0" smtClean="0">
                <a:latin typeface="Georgia" panose="02040502050405020303" pitchFamily="18" charset="0"/>
              </a:rPr>
              <a:t>ي</a:t>
            </a:r>
            <a:r>
              <a:rPr lang="ar-TN" sz="2400" b="1" dirty="0" smtClean="0">
                <a:latin typeface="Georgia" panose="02040502050405020303" pitchFamily="18" charset="0"/>
              </a:rPr>
              <a:t>َانِ</a:t>
            </a:r>
            <a:r>
              <a:rPr lang="ar-SA" sz="2400" b="1" dirty="0" smtClean="0">
                <a:latin typeface="Georgia" panose="02040502050405020303" pitchFamily="18" charset="0"/>
              </a:rPr>
              <a:t> </a:t>
            </a:r>
            <a:r>
              <a:rPr lang="ar-SA" sz="2400" b="1" dirty="0">
                <a:latin typeface="Georgia" panose="02040502050405020303" pitchFamily="18" charset="0"/>
              </a:rPr>
              <a:t>إلى </a:t>
            </a:r>
            <a:r>
              <a:rPr lang="ar-SA" sz="2400" b="1" dirty="0" smtClean="0">
                <a:latin typeface="Georgia" panose="02040502050405020303" pitchFamily="18" charset="0"/>
              </a:rPr>
              <a:t>الح</a:t>
            </a:r>
            <a:r>
              <a:rPr lang="ar-TN" sz="2400" b="1" dirty="0" smtClean="0">
                <a:latin typeface="Georgia" panose="02040502050405020303" pitchFamily="18" charset="0"/>
              </a:rPr>
              <a:t>َ</a:t>
            </a:r>
            <a:r>
              <a:rPr lang="ar-SA" sz="2400" b="1" dirty="0" smtClean="0">
                <a:latin typeface="Georgia" panose="02040502050405020303" pitchFamily="18" charset="0"/>
              </a:rPr>
              <a:t>يّ</a:t>
            </a:r>
            <a:r>
              <a:rPr lang="ar-TN" sz="2400" b="1" dirty="0" smtClean="0">
                <a:latin typeface="Georgia" panose="02040502050405020303" pitchFamily="18" charset="0"/>
              </a:rPr>
              <a:t>ِ</a:t>
            </a:r>
            <a:r>
              <a:rPr lang="ar-SA" sz="2400" b="1" dirty="0" smtClean="0">
                <a:latin typeface="Georgia" panose="02040502050405020303" pitchFamily="18" charset="0"/>
              </a:rPr>
              <a:t>.</a:t>
            </a:r>
            <a:endParaRPr lang="fr-FR" sz="2400" dirty="0">
              <a:latin typeface="Georgia" panose="02040502050405020303" pitchFamily="18" charset="0"/>
            </a:endParaRPr>
          </a:p>
          <a:p>
            <a:pPr algn="r"/>
            <a:r>
              <a:rPr lang="ar-SA" sz="2400" b="1" dirty="0">
                <a:latin typeface="Georgia" panose="02040502050405020303" pitchFamily="18" charset="0"/>
              </a:rPr>
              <a:t>-</a:t>
            </a:r>
            <a:r>
              <a:rPr lang="ar-SA" sz="2400" b="1" dirty="0" smtClean="0">
                <a:latin typeface="Georgia" panose="02040502050405020303" pitchFamily="18" charset="0"/>
              </a:rPr>
              <a:t>اف</a:t>
            </a:r>
            <a:r>
              <a:rPr lang="ar-TN" sz="2400" b="1" dirty="0" smtClean="0">
                <a:latin typeface="Georgia" panose="02040502050405020303" pitchFamily="18" charset="0"/>
              </a:rPr>
              <a:t>ْ</a:t>
            </a:r>
            <a:r>
              <a:rPr lang="ar-SA" sz="2400" b="1" dirty="0" smtClean="0">
                <a:latin typeface="Georgia" panose="02040502050405020303" pitchFamily="18" charset="0"/>
              </a:rPr>
              <a:t>ت</a:t>
            </a:r>
            <a:r>
              <a:rPr lang="ar-TN" sz="2400" b="1" dirty="0" smtClean="0">
                <a:latin typeface="Georgia" panose="02040502050405020303" pitchFamily="18" charset="0"/>
              </a:rPr>
              <a:t>َ</a:t>
            </a:r>
            <a:r>
              <a:rPr lang="ar-SA" sz="2400" b="1" dirty="0" smtClean="0">
                <a:latin typeface="Georgia" panose="02040502050405020303" pitchFamily="18" charset="0"/>
              </a:rPr>
              <a:t>ر</a:t>
            </a:r>
            <a:r>
              <a:rPr lang="ar-TN" sz="2400" b="1" dirty="0" smtClean="0">
                <a:latin typeface="Georgia" panose="02040502050405020303" pitchFamily="18" charset="0"/>
              </a:rPr>
              <a:t>َ</a:t>
            </a:r>
            <a:r>
              <a:rPr lang="ar-SA" sz="2400" b="1" dirty="0" smtClean="0">
                <a:latin typeface="Georgia" panose="02040502050405020303" pitchFamily="18" charset="0"/>
              </a:rPr>
              <a:t>س</a:t>
            </a:r>
            <a:r>
              <a:rPr lang="ar-TN" sz="2400" b="1" dirty="0" smtClean="0">
                <a:latin typeface="Georgia" panose="02040502050405020303" pitchFamily="18" charset="0"/>
              </a:rPr>
              <a:t>َ</a:t>
            </a:r>
            <a:r>
              <a:rPr lang="ar-SA" sz="2400" b="1" dirty="0" smtClean="0">
                <a:latin typeface="Georgia" panose="02040502050405020303" pitchFamily="18" charset="0"/>
              </a:rPr>
              <a:t> </a:t>
            </a:r>
            <a:r>
              <a:rPr lang="ar-SA" sz="2400" b="1" dirty="0">
                <a:latin typeface="Georgia" panose="02040502050405020303" pitchFamily="18" charset="0"/>
              </a:rPr>
              <a:t>الذئبُ خروفًا في غفلة من </a:t>
            </a:r>
            <a:r>
              <a:rPr lang="ar-SA" sz="2400" b="1" dirty="0" smtClean="0">
                <a:latin typeface="Georgia" panose="02040502050405020303" pitchFamily="18" charset="0"/>
              </a:rPr>
              <a:t>الرّاع</a:t>
            </a:r>
            <a:r>
              <a:rPr lang="ar-TN" sz="2400" b="1" dirty="0" smtClean="0">
                <a:latin typeface="Georgia" panose="02040502050405020303" pitchFamily="18" charset="0"/>
              </a:rPr>
              <a:t>ِ</a:t>
            </a:r>
            <a:r>
              <a:rPr lang="ar-SA" sz="2400" b="1" dirty="0" smtClean="0">
                <a:latin typeface="Georgia" panose="02040502050405020303" pitchFamily="18" charset="0"/>
              </a:rPr>
              <a:t>ي</a:t>
            </a:r>
            <a:r>
              <a:rPr lang="ar-TN" sz="2400" b="1" dirty="0" smtClean="0">
                <a:latin typeface="Georgia" panose="02040502050405020303" pitchFamily="18" charset="0"/>
              </a:rPr>
              <a:t>َيْنِ</a:t>
            </a:r>
            <a:r>
              <a:rPr lang="ar-SA" sz="2400" b="1" dirty="0" smtClean="0">
                <a:latin typeface="Georgia" panose="02040502050405020303" pitchFamily="18" charset="0"/>
              </a:rPr>
              <a:t>.</a:t>
            </a:r>
            <a:endParaRPr lang="fr-FR" sz="2400" dirty="0">
              <a:latin typeface="Georgia" panose="02040502050405020303" pitchFamily="18" charset="0"/>
            </a:endParaRPr>
          </a:p>
          <a:p>
            <a:pPr algn="r"/>
            <a:r>
              <a:rPr lang="ar-SA" sz="2400" b="1" dirty="0">
                <a:latin typeface="Georgia" panose="02040502050405020303" pitchFamily="18" charset="0"/>
              </a:rPr>
              <a:t>-</a:t>
            </a:r>
            <a:r>
              <a:rPr lang="ar-SA" sz="2400" b="1" dirty="0" smtClean="0">
                <a:latin typeface="Georgia" panose="02040502050405020303" pitchFamily="18" charset="0"/>
              </a:rPr>
              <a:t>ز</a:t>
            </a:r>
            <a:r>
              <a:rPr lang="ar-TN" sz="2400" b="1" dirty="0" smtClean="0">
                <a:latin typeface="Georgia" panose="02040502050405020303" pitchFamily="18" charset="0"/>
              </a:rPr>
              <a:t>َ</a:t>
            </a:r>
            <a:r>
              <a:rPr lang="ar-SA" sz="2400" b="1" dirty="0" smtClean="0">
                <a:latin typeface="Georgia" panose="02040502050405020303" pitchFamily="18" charset="0"/>
              </a:rPr>
              <a:t>جّ</a:t>
            </a:r>
            <a:r>
              <a:rPr lang="ar-TN" sz="2400" b="1" dirty="0" smtClean="0">
                <a:latin typeface="Georgia" panose="02040502050405020303" pitchFamily="18" charset="0"/>
              </a:rPr>
              <a:t>َ</a:t>
            </a:r>
            <a:r>
              <a:rPr lang="ar-SA" sz="2400" b="1" dirty="0" smtClean="0">
                <a:latin typeface="Georgia" panose="02040502050405020303" pitchFamily="18" charset="0"/>
              </a:rPr>
              <a:t> ر</a:t>
            </a:r>
            <a:r>
              <a:rPr lang="ar-TN" sz="2400" b="1" dirty="0" smtClean="0">
                <a:latin typeface="Georgia" panose="02040502050405020303" pitchFamily="18" charset="0"/>
              </a:rPr>
              <a:t>ِ</a:t>
            </a:r>
            <a:r>
              <a:rPr lang="ar-SA" sz="2400" b="1" dirty="0" smtClean="0">
                <a:latin typeface="Georgia" panose="02040502050405020303" pitchFamily="18" charset="0"/>
              </a:rPr>
              <a:t>ج</a:t>
            </a:r>
            <a:r>
              <a:rPr lang="ar-TN" sz="2400" b="1" dirty="0" smtClean="0">
                <a:latin typeface="Georgia" panose="02040502050405020303" pitchFamily="18" charset="0"/>
              </a:rPr>
              <a:t>َ</a:t>
            </a:r>
            <a:r>
              <a:rPr lang="ar-SA" sz="2400" b="1" dirty="0" smtClean="0">
                <a:latin typeface="Georgia" panose="02040502050405020303" pitchFamily="18" charset="0"/>
              </a:rPr>
              <a:t>ال</a:t>
            </a:r>
            <a:r>
              <a:rPr lang="ar-TN" sz="2400" b="1" dirty="0" smtClean="0">
                <a:latin typeface="Georgia" panose="02040502050405020303" pitchFamily="18" charset="0"/>
              </a:rPr>
              <a:t>ُ</a:t>
            </a:r>
            <a:r>
              <a:rPr lang="ar-SA" sz="2400" b="1" dirty="0" smtClean="0">
                <a:latin typeface="Georgia" panose="02040502050405020303" pitchFamily="18" charset="0"/>
              </a:rPr>
              <a:t> الشّ</a:t>
            </a:r>
            <a:r>
              <a:rPr lang="ar-TN" sz="2400" b="1" dirty="0" smtClean="0">
                <a:latin typeface="Georgia" panose="02040502050405020303" pitchFamily="18" charset="0"/>
              </a:rPr>
              <a:t>ُ</a:t>
            </a:r>
            <a:r>
              <a:rPr lang="ar-SA" sz="2400" b="1" dirty="0" smtClean="0">
                <a:latin typeface="Georgia" panose="02040502050405020303" pitchFamily="18" charset="0"/>
              </a:rPr>
              <a:t>ر</a:t>
            </a:r>
            <a:r>
              <a:rPr lang="ar-TN" sz="2400" b="1" dirty="0" smtClean="0">
                <a:latin typeface="Georgia" panose="02040502050405020303" pitchFamily="18" charset="0"/>
              </a:rPr>
              <a:t>ْ</a:t>
            </a:r>
            <a:r>
              <a:rPr lang="ar-SA" sz="2400" b="1" dirty="0" smtClean="0">
                <a:latin typeface="Georgia" panose="02040502050405020303" pitchFamily="18" charset="0"/>
              </a:rPr>
              <a:t>ط</a:t>
            </a:r>
            <a:r>
              <a:rPr lang="ar-TN" sz="2400" b="1" dirty="0" smtClean="0">
                <a:latin typeface="Georgia" panose="02040502050405020303" pitchFamily="18" charset="0"/>
              </a:rPr>
              <a:t>َ</a:t>
            </a:r>
            <a:r>
              <a:rPr lang="ar-SA" sz="2400" b="1" dirty="0" smtClean="0">
                <a:latin typeface="Georgia" panose="02040502050405020303" pitchFamily="18" charset="0"/>
              </a:rPr>
              <a:t>ة</a:t>
            </a:r>
            <a:r>
              <a:rPr lang="ar-TN" sz="2400" b="1" dirty="0" smtClean="0">
                <a:latin typeface="Georgia" panose="02040502050405020303" pitchFamily="18" charset="0"/>
              </a:rPr>
              <a:t>ِ</a:t>
            </a:r>
            <a:r>
              <a:rPr lang="ar-SA" sz="2400" b="1" dirty="0" smtClean="0">
                <a:latin typeface="Georgia" panose="02040502050405020303" pitchFamily="18" charset="0"/>
              </a:rPr>
              <a:t> ج</a:t>
            </a:r>
            <a:r>
              <a:rPr lang="ar-TN" sz="2400" b="1" dirty="0" smtClean="0">
                <a:latin typeface="Georgia" panose="02040502050405020303" pitchFamily="18" charset="0"/>
              </a:rPr>
              <a:t>َانِيَيْنِ</a:t>
            </a:r>
            <a:r>
              <a:rPr lang="ar-SA" sz="2400" b="1" dirty="0" smtClean="0">
                <a:latin typeface="Georgia" panose="02040502050405020303" pitchFamily="18" charset="0"/>
              </a:rPr>
              <a:t> </a:t>
            </a:r>
            <a:r>
              <a:rPr lang="ar-SA" sz="2400" b="1" dirty="0">
                <a:latin typeface="Georgia" panose="02040502050405020303" pitchFamily="18" charset="0"/>
              </a:rPr>
              <a:t>في </a:t>
            </a:r>
            <a:r>
              <a:rPr lang="ar-SA" sz="2400" b="1" dirty="0" smtClean="0">
                <a:latin typeface="Georgia" panose="02040502050405020303" pitchFamily="18" charset="0"/>
              </a:rPr>
              <a:t>السّ</a:t>
            </a:r>
            <a:r>
              <a:rPr lang="ar-TN" sz="2400" b="1" dirty="0" smtClean="0">
                <a:latin typeface="Georgia" panose="02040502050405020303" pitchFamily="18" charset="0"/>
              </a:rPr>
              <a:t>ِ</a:t>
            </a:r>
            <a:r>
              <a:rPr lang="ar-SA" sz="2400" b="1" dirty="0" smtClean="0">
                <a:latin typeface="Georgia" panose="02040502050405020303" pitchFamily="18" charset="0"/>
              </a:rPr>
              <a:t>ج</a:t>
            </a:r>
            <a:r>
              <a:rPr lang="ar-TN" sz="2400" b="1" dirty="0" smtClean="0">
                <a:latin typeface="Georgia" panose="02040502050405020303" pitchFamily="18" charset="0"/>
              </a:rPr>
              <a:t>ْ</a:t>
            </a:r>
            <a:r>
              <a:rPr lang="ar-SA" sz="2400" b="1" dirty="0" smtClean="0">
                <a:latin typeface="Georgia" panose="02040502050405020303" pitchFamily="18" charset="0"/>
              </a:rPr>
              <a:t>ن</a:t>
            </a:r>
            <a:r>
              <a:rPr lang="ar-TN" sz="2400" b="1" dirty="0" smtClean="0">
                <a:latin typeface="Georgia" panose="02040502050405020303" pitchFamily="18" charset="0"/>
              </a:rPr>
              <a:t>ِ</a:t>
            </a:r>
            <a:r>
              <a:rPr lang="ar-SA" sz="2400" b="1" dirty="0" smtClean="0">
                <a:latin typeface="Georgia" panose="02040502050405020303" pitchFamily="18" charset="0"/>
              </a:rPr>
              <a:t>.</a:t>
            </a:r>
            <a:endParaRPr lang="ar-TN" sz="2400" b="1" dirty="0">
              <a:latin typeface="Georgia" panose="02040502050405020303" pitchFamily="18" charset="0"/>
            </a:endParaRPr>
          </a:p>
          <a:p>
            <a:pPr algn="r"/>
            <a:endParaRPr lang="ar-TN" b="1" dirty="0"/>
          </a:p>
          <a:p>
            <a:pPr algn="r"/>
            <a:endParaRPr lang="fr-FR" dirty="0"/>
          </a:p>
        </p:txBody>
      </p:sp>
      <p:sp>
        <p:nvSpPr>
          <p:cNvPr id="3" name="Vague 2"/>
          <p:cNvSpPr/>
          <p:nvPr/>
        </p:nvSpPr>
        <p:spPr>
          <a:xfrm>
            <a:off x="9465973" y="2086377"/>
            <a:ext cx="2597239" cy="1764406"/>
          </a:xfrm>
          <a:prstGeom prst="wave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TN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1-أتعهّد مكتسباتي</a:t>
            </a:r>
            <a:r>
              <a:rPr lang="ar-TN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:</a:t>
            </a:r>
          </a:p>
          <a:p>
            <a:pPr algn="ctr"/>
            <a:r>
              <a:rPr lang="ar-TN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الإصلاح </a:t>
            </a:r>
            <a:endParaRPr lang="ar-TN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4200419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18186" y="321972"/>
            <a:ext cx="840990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TN" sz="2400" u="sng" dirty="0" smtClean="0">
                <a:solidFill>
                  <a:srgbClr val="006600"/>
                </a:solidFill>
                <a:latin typeface="Georgia" panose="02040502050405020303" pitchFamily="18" charset="0"/>
              </a:rPr>
              <a:t>2</a:t>
            </a:r>
            <a:r>
              <a:rPr lang="ar-SA" sz="2400" b="1" u="sng" dirty="0" smtClean="0">
                <a:solidFill>
                  <a:srgbClr val="006600"/>
                </a:solidFill>
                <a:latin typeface="Georgia" panose="02040502050405020303" pitchFamily="18" charset="0"/>
              </a:rPr>
              <a:t>أ</a:t>
            </a:r>
            <a:r>
              <a:rPr lang="ar-SA" sz="2400" b="1" u="sng" dirty="0">
                <a:solidFill>
                  <a:srgbClr val="006600"/>
                </a:solidFill>
                <a:latin typeface="Georgia" panose="02040502050405020303" pitchFamily="18" charset="0"/>
              </a:rPr>
              <a:t>/ أقرأُ النّصّ وأسطّر الأسماء </a:t>
            </a:r>
            <a:r>
              <a:rPr lang="ar-SA" sz="2400" b="1" u="sng" dirty="0" smtClean="0">
                <a:solidFill>
                  <a:srgbClr val="006600"/>
                </a:solidFill>
                <a:latin typeface="Georgia" panose="02040502050405020303" pitchFamily="18" charset="0"/>
              </a:rPr>
              <a:t>المثنّاة</a:t>
            </a:r>
            <a:r>
              <a:rPr lang="ar-TN" sz="2400" b="1" u="sng" dirty="0" smtClean="0">
                <a:solidFill>
                  <a:srgbClr val="006600"/>
                </a:solidFill>
                <a:latin typeface="Georgia" panose="02040502050405020303" pitchFamily="18" charset="0"/>
              </a:rPr>
              <a:t>:</a:t>
            </a:r>
          </a:p>
          <a:p>
            <a:pPr algn="r"/>
            <a:endParaRPr lang="fr-FR" sz="2000" dirty="0">
              <a:latin typeface="Georgia" panose="02040502050405020303" pitchFamily="18" charset="0"/>
            </a:endParaRPr>
          </a:p>
          <a:p>
            <a:pPr algn="r"/>
            <a:r>
              <a:rPr lang="ar-SA" sz="2000" b="1" dirty="0">
                <a:latin typeface="Georgia" panose="02040502050405020303" pitchFamily="18" charset="0"/>
              </a:rPr>
              <a:t>-</a:t>
            </a:r>
            <a:r>
              <a:rPr lang="ar-SA" sz="2000" b="1" dirty="0" smtClean="0">
                <a:latin typeface="Georgia" panose="02040502050405020303" pitchFamily="18" charset="0"/>
              </a:rPr>
              <a:t>اس</a:t>
            </a:r>
            <a:r>
              <a:rPr lang="ar-TN" sz="2000" b="1" dirty="0" smtClean="0">
                <a:latin typeface="Georgia" panose="02040502050405020303" pitchFamily="18" charset="0"/>
              </a:rPr>
              <a:t>ْ</a:t>
            </a:r>
            <a:r>
              <a:rPr lang="ar-SA" sz="2000" b="1" dirty="0" smtClean="0">
                <a:latin typeface="Georgia" panose="02040502050405020303" pitchFamily="18" charset="0"/>
              </a:rPr>
              <a:t>ت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ق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ر</a:t>
            </a:r>
            <a:r>
              <a:rPr lang="ar-TN" sz="2000" b="1" dirty="0" smtClean="0">
                <a:latin typeface="Georgia" panose="02040502050405020303" pitchFamily="18" charset="0"/>
              </a:rPr>
              <a:t>َّ</a:t>
            </a:r>
            <a:r>
              <a:rPr lang="ar-SA" sz="2000" b="1" dirty="0" smtClean="0">
                <a:latin typeface="Georgia" panose="02040502050405020303" pitchFamily="18" charset="0"/>
              </a:rPr>
              <a:t> </a:t>
            </a:r>
            <a:r>
              <a:rPr lang="ar-SA" sz="2000" b="1" dirty="0" err="1" smtClean="0">
                <a:latin typeface="Georgia" panose="02040502050405020303" pitchFamily="18" charset="0"/>
              </a:rPr>
              <a:t>الرّائ</a:t>
            </a:r>
            <a:r>
              <a:rPr lang="ar-TN" sz="2000" b="1" dirty="0" smtClean="0">
                <a:latin typeface="Georgia" panose="02040502050405020303" pitchFamily="18" charset="0"/>
              </a:rPr>
              <a:t>ِ</a:t>
            </a:r>
            <a:r>
              <a:rPr lang="ar-SA" sz="2000" b="1" dirty="0" smtClean="0">
                <a:latin typeface="Georgia" panose="02040502050405020303" pitchFamily="18" charset="0"/>
              </a:rPr>
              <a:t>دانِ </a:t>
            </a:r>
            <a:r>
              <a:rPr lang="ar-SA" sz="2000" b="1" dirty="0">
                <a:latin typeface="Georgia" panose="02040502050405020303" pitchFamily="18" charset="0"/>
              </a:rPr>
              <a:t>في </a:t>
            </a:r>
            <a:r>
              <a:rPr lang="ar-SA" sz="2000" b="1" dirty="0" smtClean="0">
                <a:latin typeface="Georgia" panose="02040502050405020303" pitchFamily="18" charset="0"/>
              </a:rPr>
              <a:t>ج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وف</a:t>
            </a:r>
            <a:r>
              <a:rPr lang="ar-TN" sz="2000" b="1" dirty="0" smtClean="0">
                <a:latin typeface="Georgia" panose="02040502050405020303" pitchFamily="18" charset="0"/>
              </a:rPr>
              <a:t>ِ</a:t>
            </a:r>
            <a:r>
              <a:rPr lang="ar-SA" sz="2000" b="1" dirty="0" smtClean="0">
                <a:latin typeface="Georgia" panose="02040502050405020303" pitchFamily="18" charset="0"/>
              </a:rPr>
              <a:t> الم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ر</a:t>
            </a:r>
            <a:r>
              <a:rPr lang="ar-TN" sz="2000" b="1" dirty="0" smtClean="0">
                <a:latin typeface="Georgia" panose="02040502050405020303" pitchFamily="18" charset="0"/>
              </a:rPr>
              <a:t>ْ</a:t>
            </a:r>
            <a:r>
              <a:rPr lang="ar-SA" sz="2000" b="1" dirty="0" smtClean="0">
                <a:latin typeface="Georgia" panose="02040502050405020303" pitchFamily="18" charset="0"/>
              </a:rPr>
              <a:t>كبةِ وب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ق</a:t>
            </a:r>
            <a:r>
              <a:rPr lang="ar-TN" sz="2000" b="1" dirty="0" smtClean="0">
                <a:latin typeface="Georgia" panose="02040502050405020303" pitchFamily="18" charset="0"/>
              </a:rPr>
              <a:t>ِ</a:t>
            </a:r>
            <a:r>
              <a:rPr lang="ar-SA" sz="2000" b="1" dirty="0" smtClean="0">
                <a:latin typeface="Georgia" panose="02040502050405020303" pitchFamily="18" charset="0"/>
              </a:rPr>
              <a:t>يا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 م</a:t>
            </a:r>
            <a:r>
              <a:rPr lang="ar-TN" sz="2000" b="1" dirty="0" smtClean="0">
                <a:latin typeface="Georgia" panose="02040502050405020303" pitchFamily="18" charset="0"/>
              </a:rPr>
              <a:t>ُ</a:t>
            </a:r>
            <a:r>
              <a:rPr lang="ar-SA" sz="2000" b="1" dirty="0" err="1" smtClean="0">
                <a:latin typeface="Georgia" panose="02040502050405020303" pitchFamily="18" charset="0"/>
              </a:rPr>
              <a:t>نتظريْن</a:t>
            </a:r>
            <a:r>
              <a:rPr lang="ar-SA" sz="2000" b="1" dirty="0" smtClean="0">
                <a:latin typeface="Georgia" panose="02040502050405020303" pitchFamily="18" charset="0"/>
              </a:rPr>
              <a:t> </a:t>
            </a:r>
            <a:r>
              <a:rPr lang="ar-SA" sz="2000" b="1" dirty="0">
                <a:latin typeface="Georgia" panose="02040502050405020303" pitchFamily="18" charset="0"/>
              </a:rPr>
              <a:t>؛ </a:t>
            </a:r>
            <a:r>
              <a:rPr lang="ar-SA" sz="2000" b="1" dirty="0" smtClean="0">
                <a:latin typeface="Georgia" panose="02040502050405020303" pitchFamily="18" charset="0"/>
              </a:rPr>
              <a:t>م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ر</a:t>
            </a:r>
            <a:r>
              <a:rPr lang="ar-TN" sz="2000" b="1" dirty="0" smtClean="0">
                <a:latin typeface="Georgia" panose="02040502050405020303" pitchFamily="18" charset="0"/>
              </a:rPr>
              <a:t>َّ</a:t>
            </a:r>
            <a:r>
              <a:rPr lang="ar-SA" sz="2000" b="1" dirty="0" smtClean="0">
                <a:latin typeface="Georgia" panose="02040502050405020303" pitchFamily="18" charset="0"/>
              </a:rPr>
              <a:t>ت د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قيقت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انِ ظ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ن</a:t>
            </a:r>
            <a:r>
              <a:rPr lang="ar-TN" sz="2000" b="1" dirty="0" smtClean="0">
                <a:latin typeface="Georgia" panose="02040502050405020303" pitchFamily="18" charset="0"/>
              </a:rPr>
              <a:t>َّ</a:t>
            </a:r>
            <a:r>
              <a:rPr lang="ar-SA" sz="2000" b="1" dirty="0" smtClean="0">
                <a:latin typeface="Georgia" panose="02040502050405020303" pitchFamily="18" charset="0"/>
              </a:rPr>
              <a:t>ه</a:t>
            </a:r>
            <a:r>
              <a:rPr lang="ar-TN" sz="2000" b="1" dirty="0" smtClean="0">
                <a:latin typeface="Georgia" panose="02040502050405020303" pitchFamily="18" charset="0"/>
              </a:rPr>
              <a:t>ُ</a:t>
            </a:r>
            <a:r>
              <a:rPr lang="ar-SA" sz="2000" b="1" dirty="0" smtClean="0">
                <a:latin typeface="Georgia" panose="02040502050405020303" pitchFamily="18" charset="0"/>
              </a:rPr>
              <a:t>م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ا الم</a:t>
            </a:r>
            <a:r>
              <a:rPr lang="ar-TN" sz="2000" b="1" dirty="0" smtClean="0">
                <a:latin typeface="Georgia" panose="02040502050405020303" pitchFamily="18" charset="0"/>
              </a:rPr>
              <a:t>ُ</a:t>
            </a:r>
            <a:r>
              <a:rPr lang="ar-SA" sz="2000" b="1" dirty="0" smtClean="0">
                <a:latin typeface="Georgia" panose="02040502050405020303" pitchFamily="18" charset="0"/>
              </a:rPr>
              <a:t>تف</a:t>
            </a:r>
            <a:r>
              <a:rPr lang="ar-TN" sz="2000" b="1" dirty="0" smtClean="0">
                <a:latin typeface="Georgia" panose="02040502050405020303" pitchFamily="18" charset="0"/>
              </a:rPr>
              <a:t>َرِّ</a:t>
            </a:r>
            <a:r>
              <a:rPr lang="ar-SA" sz="2000" b="1" dirty="0" smtClean="0">
                <a:latin typeface="Georgia" panose="02040502050405020303" pitchFamily="18" charset="0"/>
              </a:rPr>
              <a:t>ج</a:t>
            </a:r>
            <a:r>
              <a:rPr lang="ar-TN" sz="2000" b="1" dirty="0" smtClean="0">
                <a:latin typeface="Georgia" panose="02040502050405020303" pitchFamily="18" charset="0"/>
              </a:rPr>
              <a:t>ُ</a:t>
            </a:r>
            <a:r>
              <a:rPr lang="ar-SA" sz="2000" b="1" dirty="0" err="1" smtClean="0">
                <a:latin typeface="Georgia" panose="02040502050405020303" pitchFamily="18" charset="0"/>
              </a:rPr>
              <a:t>ون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 </a:t>
            </a:r>
            <a:r>
              <a:rPr lang="ar-SA" sz="2000" b="1" dirty="0" err="1" smtClean="0">
                <a:latin typeface="Georgia" panose="02040502050405020303" pitchFamily="18" charset="0"/>
              </a:rPr>
              <a:t>سا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err="1" smtClean="0">
                <a:latin typeface="Georgia" panose="02040502050405020303" pitchFamily="18" charset="0"/>
              </a:rPr>
              <a:t>عا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تٍ </a:t>
            </a:r>
            <a:r>
              <a:rPr lang="ar-SA" sz="2000" b="1" dirty="0">
                <a:latin typeface="Georgia" panose="02040502050405020303" pitchFamily="18" charset="0"/>
              </a:rPr>
              <a:t>...</a:t>
            </a:r>
            <a:r>
              <a:rPr lang="ar-SA" sz="2000" b="1" dirty="0" smtClean="0">
                <a:latin typeface="Georgia" panose="02040502050405020303" pitchFamily="18" charset="0"/>
              </a:rPr>
              <a:t>ان</a:t>
            </a:r>
            <a:r>
              <a:rPr lang="ar-TN" sz="2000" b="1" dirty="0" smtClean="0">
                <a:latin typeface="Georgia" panose="02040502050405020303" pitchFamily="18" charset="0"/>
              </a:rPr>
              <a:t>ْ</a:t>
            </a:r>
            <a:r>
              <a:rPr lang="ar-SA" sz="2000" b="1" dirty="0" smtClean="0">
                <a:latin typeface="Georgia" panose="02040502050405020303" pitchFamily="18" charset="0"/>
              </a:rPr>
              <a:t>طل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ق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ت الم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ركب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ةُ ت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err="1" smtClean="0">
                <a:latin typeface="Georgia" panose="02040502050405020303" pitchFamily="18" charset="0"/>
              </a:rPr>
              <a:t>خترقُ</a:t>
            </a:r>
            <a:r>
              <a:rPr lang="ar-SA" sz="2000" b="1" dirty="0" smtClean="0">
                <a:latin typeface="Georgia" panose="02040502050405020303" pitchFamily="18" charset="0"/>
              </a:rPr>
              <a:t> الفض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err="1" smtClean="0">
                <a:latin typeface="Georgia" panose="02040502050405020303" pitchFamily="18" charset="0"/>
              </a:rPr>
              <a:t>اء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 و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لم</a:t>
            </a:r>
            <a:r>
              <a:rPr lang="ar-TN" sz="2000" b="1" dirty="0" smtClean="0">
                <a:latin typeface="Georgia" panose="02040502050405020303" pitchFamily="18" charset="0"/>
              </a:rPr>
              <a:t>َّ</a:t>
            </a:r>
            <a:r>
              <a:rPr lang="ar-SA" sz="2000" b="1" dirty="0" smtClean="0">
                <a:latin typeface="Georgia" panose="02040502050405020303" pitchFamily="18" charset="0"/>
              </a:rPr>
              <a:t>ا اع</a:t>
            </a:r>
            <a:r>
              <a:rPr lang="ar-TN" sz="2000" b="1" dirty="0" smtClean="0">
                <a:latin typeface="Georgia" panose="02040502050405020303" pitchFamily="18" charset="0"/>
              </a:rPr>
              <a:t>ْ</a:t>
            </a:r>
            <a:r>
              <a:rPr lang="ar-SA" sz="2000" b="1" dirty="0" smtClean="0">
                <a:latin typeface="Georgia" panose="02040502050405020303" pitchFamily="18" charset="0"/>
              </a:rPr>
              <a:t>ت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د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ل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ت ف</a:t>
            </a:r>
            <a:r>
              <a:rPr lang="ar-TN" sz="2000" b="1" dirty="0" smtClean="0">
                <a:latin typeface="Georgia" panose="02040502050405020303" pitchFamily="18" charset="0"/>
              </a:rPr>
              <a:t>ِ</a:t>
            </a:r>
            <a:r>
              <a:rPr lang="ar-SA" sz="2000" b="1" dirty="0" smtClean="0">
                <a:latin typeface="Georgia" panose="02040502050405020303" pitchFamily="18" charset="0"/>
              </a:rPr>
              <a:t>ي م</a:t>
            </a:r>
            <a:r>
              <a:rPr lang="ar-TN" sz="2000" b="1" dirty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د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ار</a:t>
            </a:r>
            <a:r>
              <a:rPr lang="ar-TN" sz="2000" b="1" dirty="0" smtClean="0">
                <a:latin typeface="Georgia" panose="02040502050405020303" pitchFamily="18" charset="0"/>
              </a:rPr>
              <a:t>ِ</a:t>
            </a:r>
            <a:r>
              <a:rPr lang="ar-SA" sz="2000" b="1" dirty="0" smtClean="0">
                <a:latin typeface="Georgia" panose="02040502050405020303" pitchFamily="18" charset="0"/>
              </a:rPr>
              <a:t>هَا ع</a:t>
            </a:r>
            <a:r>
              <a:rPr lang="ar-TN" sz="2000" b="1" dirty="0" smtClean="0">
                <a:latin typeface="Georgia" panose="02040502050405020303" pitchFamily="18" charset="0"/>
              </a:rPr>
              <a:t>ِ</a:t>
            </a:r>
            <a:r>
              <a:rPr lang="ar-SA" sz="2000" b="1" dirty="0" smtClean="0">
                <a:latin typeface="Georgia" panose="02040502050405020303" pitchFamily="18" charset="0"/>
              </a:rPr>
              <a:t>ن</a:t>
            </a:r>
            <a:r>
              <a:rPr lang="ar-TN" sz="2000" b="1" dirty="0" smtClean="0">
                <a:latin typeface="Georgia" panose="02040502050405020303" pitchFamily="18" charset="0"/>
              </a:rPr>
              <a:t>ْ</a:t>
            </a:r>
            <a:r>
              <a:rPr lang="ar-SA" sz="2000" b="1" dirty="0" err="1" smtClean="0">
                <a:latin typeface="Georgia" panose="02040502050405020303" pitchFamily="18" charset="0"/>
              </a:rPr>
              <a:t>دئ</a:t>
            </a:r>
            <a:r>
              <a:rPr lang="ar-TN" sz="2000" b="1" dirty="0" smtClean="0">
                <a:latin typeface="Georgia" panose="02040502050405020303" pitchFamily="18" charset="0"/>
              </a:rPr>
              <a:t>ِ</a:t>
            </a:r>
            <a:r>
              <a:rPr lang="ar-SA" sz="2000" b="1" dirty="0" smtClean="0">
                <a:latin typeface="Georgia" panose="02040502050405020303" pitchFamily="18" charset="0"/>
              </a:rPr>
              <a:t>ذ </a:t>
            </a:r>
            <a:r>
              <a:rPr lang="ar-TN" sz="2000" b="1" dirty="0" smtClean="0">
                <a:latin typeface="Georgia" panose="02040502050405020303" pitchFamily="18" charset="0"/>
              </a:rPr>
              <a:t>ٍ</a:t>
            </a:r>
            <a:r>
              <a:rPr lang="ar-SA" sz="2000" b="1" dirty="0" smtClean="0">
                <a:latin typeface="Georgia" panose="02040502050405020303" pitchFamily="18" charset="0"/>
              </a:rPr>
              <a:t>ع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م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د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 الر</a:t>
            </a:r>
            <a:r>
              <a:rPr lang="ar-TN" sz="2000" b="1" dirty="0" smtClean="0">
                <a:latin typeface="Georgia" panose="02040502050405020303" pitchFamily="18" charset="0"/>
              </a:rPr>
              <a:t>َّ</a:t>
            </a:r>
            <a:r>
              <a:rPr lang="ar-SA" sz="2000" b="1" dirty="0" err="1" smtClean="0">
                <a:latin typeface="Georgia" panose="02040502050405020303" pitchFamily="18" charset="0"/>
              </a:rPr>
              <a:t>ائ</a:t>
            </a:r>
            <a:r>
              <a:rPr lang="ar-TN" sz="2000" b="1" dirty="0" smtClean="0">
                <a:latin typeface="Georgia" panose="02040502050405020303" pitchFamily="18" charset="0"/>
              </a:rPr>
              <a:t>ِ</a:t>
            </a:r>
            <a:r>
              <a:rPr lang="ar-SA" sz="2000" b="1" dirty="0" err="1" smtClean="0">
                <a:latin typeface="Georgia" panose="02040502050405020303" pitchFamily="18" charset="0"/>
              </a:rPr>
              <a:t>دا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نِ إل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ى الم</a:t>
            </a:r>
            <a:r>
              <a:rPr lang="ar-TN" sz="2000" b="1" dirty="0" smtClean="0">
                <a:latin typeface="Georgia" panose="02040502050405020303" pitchFamily="18" charset="0"/>
              </a:rPr>
              <a:t>ُ</a:t>
            </a:r>
            <a:r>
              <a:rPr lang="ar-SA" sz="2000" b="1" dirty="0" smtClean="0">
                <a:latin typeface="Georgia" panose="02040502050405020303" pitchFamily="18" charset="0"/>
              </a:rPr>
              <a:t>ح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ركيْن الر</a:t>
            </a:r>
            <a:r>
              <a:rPr lang="ar-TN" sz="2000" b="1" dirty="0" smtClean="0">
                <a:latin typeface="Georgia" panose="02040502050405020303" pitchFamily="18" charset="0"/>
              </a:rPr>
              <a:t>َّ</a:t>
            </a:r>
            <a:r>
              <a:rPr lang="ar-SA" sz="2000" b="1" dirty="0" err="1" smtClean="0">
                <a:latin typeface="Georgia" panose="02040502050405020303" pitchFamily="18" charset="0"/>
              </a:rPr>
              <a:t>ئيسييْنِ</a:t>
            </a:r>
            <a:r>
              <a:rPr lang="ar-SA" sz="2000" b="1" dirty="0" smtClean="0">
                <a:latin typeface="Georgia" panose="02040502050405020303" pitchFamily="18" charset="0"/>
              </a:rPr>
              <a:t> فأو</a:t>
            </a:r>
            <a:r>
              <a:rPr lang="ar-TN" sz="2000" b="1" dirty="0" smtClean="0">
                <a:latin typeface="Georgia" panose="02040502050405020303" pitchFamily="18" charset="0"/>
              </a:rPr>
              <a:t>ْ</a:t>
            </a:r>
            <a:r>
              <a:rPr lang="ar-SA" sz="2000" b="1" dirty="0" smtClean="0">
                <a:latin typeface="Georgia" panose="02040502050405020303" pitchFamily="18" charset="0"/>
              </a:rPr>
              <a:t>قف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اه</a:t>
            </a:r>
            <a:r>
              <a:rPr lang="ar-TN" sz="2000" b="1" dirty="0" smtClean="0">
                <a:latin typeface="Georgia" panose="02040502050405020303" pitchFamily="18" charset="0"/>
              </a:rPr>
              <a:t>ُ</a:t>
            </a:r>
            <a:r>
              <a:rPr lang="ar-SA" sz="2000" b="1" dirty="0" smtClean="0">
                <a:latin typeface="Georgia" panose="02040502050405020303" pitchFamily="18" charset="0"/>
              </a:rPr>
              <a:t>م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ا </a:t>
            </a:r>
            <a:r>
              <a:rPr lang="ar-SA" sz="2000" b="1" dirty="0">
                <a:latin typeface="Georgia" panose="02040502050405020303" pitchFamily="18" charset="0"/>
              </a:rPr>
              <a:t>إلى </a:t>
            </a:r>
            <a:r>
              <a:rPr lang="ar-SA" sz="2000" b="1" dirty="0" smtClean="0">
                <a:latin typeface="Georgia" panose="02040502050405020303" pitchFamily="18" charset="0"/>
              </a:rPr>
              <a:t>ح</a:t>
            </a:r>
            <a:r>
              <a:rPr lang="ar-TN" sz="2000" b="1" dirty="0" smtClean="0">
                <a:latin typeface="Georgia" panose="02040502050405020303" pitchFamily="18" charset="0"/>
              </a:rPr>
              <a:t>ِ</a:t>
            </a:r>
            <a:r>
              <a:rPr lang="ar-SA" sz="2000" b="1" dirty="0" smtClean="0">
                <a:latin typeface="Georgia" panose="02040502050405020303" pitchFamily="18" charset="0"/>
              </a:rPr>
              <a:t>ينٍ إذ</a:t>
            </a:r>
            <a:r>
              <a:rPr lang="ar-TN" sz="2000" b="1" dirty="0" smtClean="0">
                <a:latin typeface="Georgia" panose="02040502050405020303" pitchFamily="18" charset="0"/>
              </a:rPr>
              <a:t>ْ</a:t>
            </a:r>
            <a:r>
              <a:rPr lang="ar-SA" sz="2000" b="1" dirty="0" smtClean="0">
                <a:latin typeface="Georgia" panose="02040502050405020303" pitchFamily="18" charset="0"/>
              </a:rPr>
              <a:t> ل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م</a:t>
            </a:r>
            <a:r>
              <a:rPr lang="ar-TN" sz="2000" b="1" dirty="0" smtClean="0">
                <a:latin typeface="Georgia" panose="02040502050405020303" pitchFamily="18" charset="0"/>
              </a:rPr>
              <a:t>ْ </a:t>
            </a:r>
            <a:r>
              <a:rPr lang="ar-SA" sz="2000" b="1" dirty="0" smtClean="0">
                <a:latin typeface="Georgia" panose="02040502050405020303" pitchFamily="18" charset="0"/>
              </a:rPr>
              <a:t>ت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ع</a:t>
            </a:r>
            <a:r>
              <a:rPr lang="ar-TN" sz="2000" b="1" dirty="0" smtClean="0">
                <a:latin typeface="Georgia" panose="02040502050405020303" pitchFamily="18" charset="0"/>
              </a:rPr>
              <a:t>ُ</a:t>
            </a:r>
            <a:r>
              <a:rPr lang="ar-SA" sz="2000" b="1" dirty="0" smtClean="0">
                <a:latin typeface="Georgia" panose="02040502050405020303" pitchFamily="18" charset="0"/>
              </a:rPr>
              <a:t>د السّ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فينةُ </a:t>
            </a:r>
            <a:r>
              <a:rPr lang="ar-SA" sz="2000" b="1" dirty="0">
                <a:latin typeface="Georgia" panose="02040502050405020303" pitchFamily="18" charset="0"/>
              </a:rPr>
              <a:t>في </a:t>
            </a:r>
            <a:r>
              <a:rPr lang="ar-SA" sz="2000" b="1" dirty="0" smtClean="0">
                <a:latin typeface="Georgia" panose="02040502050405020303" pitchFamily="18" charset="0"/>
              </a:rPr>
              <a:t>ح</a:t>
            </a:r>
            <a:r>
              <a:rPr lang="ar-TN" sz="2000" b="1" dirty="0" smtClean="0">
                <a:latin typeface="Georgia" panose="02040502050405020303" pitchFamily="18" charset="0"/>
              </a:rPr>
              <a:t>َا</a:t>
            </a:r>
            <a:r>
              <a:rPr lang="ar-SA" sz="2000" b="1" dirty="0" err="1" smtClean="0">
                <a:latin typeface="Georgia" panose="02040502050405020303" pitchFamily="18" charset="0"/>
              </a:rPr>
              <a:t>جةٍ</a:t>
            </a:r>
            <a:r>
              <a:rPr lang="ar-SA" sz="2000" b="1" dirty="0" smtClean="0">
                <a:latin typeface="Georgia" panose="02040502050405020303" pitchFamily="18" charset="0"/>
              </a:rPr>
              <a:t> </a:t>
            </a:r>
            <a:r>
              <a:rPr lang="ar-SA" sz="2000" b="1" dirty="0">
                <a:latin typeface="Georgia" panose="02040502050405020303" pitchFamily="18" charset="0"/>
              </a:rPr>
              <a:t>إلى </a:t>
            </a:r>
            <a:r>
              <a:rPr lang="ar-SA" sz="2000" b="1" dirty="0" smtClean="0">
                <a:latin typeface="Georgia" panose="02040502050405020303" pitchFamily="18" charset="0"/>
              </a:rPr>
              <a:t>د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فعٍ </a:t>
            </a:r>
            <a:r>
              <a:rPr lang="ar-SA" sz="2000" b="1" dirty="0">
                <a:latin typeface="Georgia" panose="02040502050405020303" pitchFamily="18" charset="0"/>
              </a:rPr>
              <a:t>أو </a:t>
            </a:r>
            <a:r>
              <a:rPr lang="ar-SA" sz="2000" b="1" dirty="0" smtClean="0">
                <a:latin typeface="Georgia" panose="02040502050405020303" pitchFamily="18" charset="0"/>
              </a:rPr>
              <a:t>ت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س</a:t>
            </a:r>
            <a:r>
              <a:rPr lang="ar-TN" sz="2000" b="1" dirty="0" smtClean="0">
                <a:latin typeface="Georgia" panose="02040502050405020303" pitchFamily="18" charset="0"/>
              </a:rPr>
              <a:t>ْ</a:t>
            </a:r>
            <a:r>
              <a:rPr lang="ar-SA" sz="2000" b="1" dirty="0" err="1" smtClean="0">
                <a:latin typeface="Georgia" panose="02040502050405020303" pitchFamily="18" charset="0"/>
              </a:rPr>
              <a:t>يير</a:t>
            </a:r>
            <a:r>
              <a:rPr lang="ar-SA" sz="2000" b="1" dirty="0" smtClean="0">
                <a:latin typeface="Georgia" panose="02040502050405020303" pitchFamily="18" charset="0"/>
              </a:rPr>
              <a:t> ب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ش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ريٍ</a:t>
            </a:r>
            <a:r>
              <a:rPr lang="ar-TN" sz="2000" b="1" dirty="0" smtClean="0">
                <a:latin typeface="Georgia" panose="02040502050405020303" pitchFamily="18" charset="0"/>
              </a:rPr>
              <a:t>ّ</a:t>
            </a:r>
            <a:r>
              <a:rPr lang="ar-SA" sz="2000" b="1" dirty="0" smtClean="0">
                <a:latin typeface="Georgia" panose="02040502050405020303" pitchFamily="18" charset="0"/>
              </a:rPr>
              <a:t>.</a:t>
            </a:r>
            <a:endParaRPr lang="ar-TN" sz="2000" b="1" dirty="0" smtClean="0">
              <a:latin typeface="Georgia" panose="02040502050405020303" pitchFamily="18" charset="0"/>
            </a:endParaRPr>
          </a:p>
          <a:p>
            <a:pPr algn="r"/>
            <a:endParaRPr lang="ar-TN" sz="2000" b="1" dirty="0" smtClean="0">
              <a:latin typeface="Georgia" panose="02040502050405020303" pitchFamily="18" charset="0"/>
            </a:endParaRPr>
          </a:p>
          <a:p>
            <a:pPr algn="r"/>
            <a:endParaRPr lang="ar-TN" sz="2000" b="1" dirty="0">
              <a:latin typeface="Georgia" panose="02040502050405020303" pitchFamily="18" charset="0"/>
            </a:endParaRPr>
          </a:p>
          <a:p>
            <a:pPr algn="r"/>
            <a:endParaRPr lang="ar-TN" sz="2000" b="1" dirty="0" smtClean="0">
              <a:latin typeface="Georgia" panose="02040502050405020303" pitchFamily="18" charset="0"/>
            </a:endParaRPr>
          </a:p>
          <a:p>
            <a:pPr algn="r"/>
            <a:r>
              <a:rPr lang="ar-TN" sz="2400" b="1" u="sng" dirty="0" smtClean="0">
                <a:solidFill>
                  <a:srgbClr val="006600"/>
                </a:solidFill>
                <a:latin typeface="Georgia" panose="02040502050405020303" pitchFamily="18" charset="0"/>
              </a:rPr>
              <a:t>2ب/أعمّر الجدول: 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260373"/>
              </p:ext>
            </p:extLst>
          </p:nvPr>
        </p:nvGraphicFramePr>
        <p:xfrm>
          <a:off x="721215" y="3477294"/>
          <a:ext cx="7443990" cy="3228467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3721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1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29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الاسم </a:t>
                      </a:r>
                      <a:r>
                        <a:rPr lang="ar-SA" sz="1800" dirty="0" smtClean="0">
                          <a:effectLst/>
                        </a:rPr>
                        <a:t>الم</a:t>
                      </a:r>
                      <a:r>
                        <a:rPr lang="ar-TN" sz="1800" dirty="0" smtClean="0">
                          <a:effectLst/>
                        </a:rPr>
                        <a:t>فرد</a:t>
                      </a:r>
                      <a:endParaRPr lang="fr-FR" sz="1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الاسم </a:t>
                      </a:r>
                      <a:r>
                        <a:rPr lang="ar-SA" sz="1800" dirty="0" smtClean="0">
                          <a:effectLst/>
                        </a:rPr>
                        <a:t>ال</a:t>
                      </a:r>
                      <a:r>
                        <a:rPr lang="ar-TN" sz="1800" dirty="0" smtClean="0">
                          <a:effectLst/>
                        </a:rPr>
                        <a:t>مثنّى</a:t>
                      </a:r>
                      <a:endParaRPr lang="fr-FR" sz="1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119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...............................</a:t>
                      </a:r>
                      <a:endParaRPr lang="fr-FR" sz="1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............................</a:t>
                      </a:r>
                      <a:endParaRPr lang="fr-FR" sz="1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119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...............................</a:t>
                      </a:r>
                      <a:endParaRPr lang="fr-FR" sz="1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...........................</a:t>
                      </a:r>
                      <a:endParaRPr lang="fr-FR" sz="1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119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...............................</a:t>
                      </a:r>
                      <a:endParaRPr lang="fr-FR" sz="18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...........................</a:t>
                      </a:r>
                      <a:endParaRPr lang="fr-FR" sz="1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119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.............................</a:t>
                      </a:r>
                      <a:endParaRPr lang="fr-FR" sz="18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............................</a:t>
                      </a:r>
                      <a:endParaRPr lang="fr-FR" sz="1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6420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...............................</a:t>
                      </a:r>
                      <a:endParaRPr lang="fr-FR" sz="1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.............................</a:t>
                      </a:r>
                      <a:endParaRPr lang="fr-FR" sz="1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Vague 3"/>
          <p:cNvSpPr/>
          <p:nvPr/>
        </p:nvSpPr>
        <p:spPr>
          <a:xfrm>
            <a:off x="9465973" y="1983346"/>
            <a:ext cx="2597239" cy="1764406"/>
          </a:xfrm>
          <a:prstGeom prst="wave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TN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2-أسْتَكْشِفُ:</a:t>
            </a:r>
          </a:p>
        </p:txBody>
      </p:sp>
    </p:spTree>
    <p:extLst>
      <p:ext uri="{BB962C8B-B14F-4D97-AF65-F5344CB8AC3E}">
        <p14:creationId xmlns:p14="http://schemas.microsoft.com/office/powerpoint/2010/main" val="3651363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28034" y="566670"/>
            <a:ext cx="855157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TN" sz="2000" dirty="0" smtClean="0">
                <a:solidFill>
                  <a:srgbClr val="006600"/>
                </a:solidFill>
                <a:latin typeface="Georgia" panose="02040502050405020303" pitchFamily="18" charset="0"/>
              </a:rPr>
              <a:t>2أ: </a:t>
            </a:r>
            <a:r>
              <a:rPr lang="ar-SA" sz="2000" b="1" dirty="0">
                <a:latin typeface="Georgia" panose="02040502050405020303" pitchFamily="18" charset="0"/>
              </a:rPr>
              <a:t>-استقر </a:t>
            </a:r>
            <a:r>
              <a:rPr lang="ar-SA" sz="2000" b="1" u="sng" dirty="0">
                <a:latin typeface="Georgia" panose="02040502050405020303" pitchFamily="18" charset="0"/>
              </a:rPr>
              <a:t>الرّائدانِ </a:t>
            </a:r>
            <a:r>
              <a:rPr lang="ar-SA" sz="2000" b="1" dirty="0">
                <a:latin typeface="Georgia" panose="02040502050405020303" pitchFamily="18" charset="0"/>
              </a:rPr>
              <a:t>في </a:t>
            </a:r>
            <a:r>
              <a:rPr lang="ar-SA" sz="2000" b="1" dirty="0" smtClean="0">
                <a:latin typeface="Georgia" panose="02040502050405020303" pitchFamily="18" charset="0"/>
              </a:rPr>
              <a:t>ج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وف</a:t>
            </a:r>
            <a:r>
              <a:rPr lang="ar-TN" sz="2000" b="1" dirty="0" smtClean="0">
                <a:latin typeface="Georgia" panose="02040502050405020303" pitchFamily="18" charset="0"/>
              </a:rPr>
              <a:t>ِ</a:t>
            </a:r>
            <a:r>
              <a:rPr lang="ar-SA" sz="2000" b="1" dirty="0" smtClean="0">
                <a:latin typeface="Georgia" panose="02040502050405020303" pitchFamily="18" charset="0"/>
              </a:rPr>
              <a:t> الم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ر</a:t>
            </a:r>
            <a:r>
              <a:rPr lang="ar-TN" sz="2000" b="1" dirty="0" smtClean="0">
                <a:latin typeface="Georgia" panose="02040502050405020303" pitchFamily="18" charset="0"/>
              </a:rPr>
              <a:t>ْ</a:t>
            </a:r>
            <a:r>
              <a:rPr lang="ar-SA" sz="2000" b="1" dirty="0" smtClean="0">
                <a:latin typeface="Georgia" panose="02040502050405020303" pitchFamily="18" charset="0"/>
              </a:rPr>
              <a:t>ك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err="1" smtClean="0">
                <a:latin typeface="Georgia" panose="02040502050405020303" pitchFamily="18" charset="0"/>
              </a:rPr>
              <a:t>بةِ</a:t>
            </a:r>
            <a:r>
              <a:rPr lang="ar-SA" sz="2000" b="1" dirty="0" smtClean="0">
                <a:latin typeface="Georgia" panose="02040502050405020303" pitchFamily="18" charset="0"/>
              </a:rPr>
              <a:t> وب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err="1" smtClean="0">
                <a:latin typeface="Georgia" panose="02040502050405020303" pitchFamily="18" charset="0"/>
              </a:rPr>
              <a:t>قي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ا </a:t>
            </a:r>
            <a:r>
              <a:rPr lang="ar-SA" sz="2000" b="1" u="sng" dirty="0" smtClean="0">
                <a:latin typeface="Georgia" panose="02040502050405020303" pitchFamily="18" charset="0"/>
              </a:rPr>
              <a:t>م</a:t>
            </a:r>
            <a:r>
              <a:rPr lang="ar-TN" sz="2000" b="1" u="sng" dirty="0" smtClean="0">
                <a:latin typeface="Georgia" panose="02040502050405020303" pitchFamily="18" charset="0"/>
              </a:rPr>
              <a:t>ُ</a:t>
            </a:r>
            <a:r>
              <a:rPr lang="ar-SA" sz="2000" b="1" u="sng" dirty="0" err="1" smtClean="0">
                <a:latin typeface="Georgia" panose="02040502050405020303" pitchFamily="18" charset="0"/>
              </a:rPr>
              <a:t>نتظريْن</a:t>
            </a:r>
            <a:r>
              <a:rPr lang="ar-SA" sz="2000" b="1" dirty="0" smtClean="0">
                <a:latin typeface="Georgia" panose="02040502050405020303" pitchFamily="18" charset="0"/>
              </a:rPr>
              <a:t> </a:t>
            </a:r>
            <a:r>
              <a:rPr lang="ar-SA" sz="2000" b="1" dirty="0">
                <a:latin typeface="Georgia" panose="02040502050405020303" pitchFamily="18" charset="0"/>
              </a:rPr>
              <a:t>؛ </a:t>
            </a:r>
            <a:r>
              <a:rPr lang="ar-SA" sz="2000" b="1" dirty="0" smtClean="0">
                <a:latin typeface="Georgia" panose="02040502050405020303" pitchFamily="18" charset="0"/>
              </a:rPr>
              <a:t>م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ر</a:t>
            </a:r>
            <a:r>
              <a:rPr lang="ar-TN" sz="2000" b="1" dirty="0" smtClean="0">
                <a:latin typeface="Georgia" panose="02040502050405020303" pitchFamily="18" charset="0"/>
              </a:rPr>
              <a:t>َّ</a:t>
            </a:r>
            <a:r>
              <a:rPr lang="ar-SA" sz="2000" b="1" dirty="0" smtClean="0">
                <a:latin typeface="Georgia" panose="02040502050405020303" pitchFamily="18" charset="0"/>
              </a:rPr>
              <a:t>ت </a:t>
            </a:r>
            <a:r>
              <a:rPr lang="ar-SA" sz="2000" b="1" u="sng" dirty="0" smtClean="0">
                <a:latin typeface="Georgia" panose="02040502050405020303" pitchFamily="18" charset="0"/>
              </a:rPr>
              <a:t>د</a:t>
            </a:r>
            <a:r>
              <a:rPr lang="ar-TN" sz="2000" b="1" u="sng" dirty="0" smtClean="0">
                <a:latin typeface="Georgia" panose="02040502050405020303" pitchFamily="18" charset="0"/>
              </a:rPr>
              <a:t>َ</a:t>
            </a:r>
            <a:r>
              <a:rPr lang="ar-SA" sz="2000" b="1" u="sng" dirty="0" smtClean="0">
                <a:latin typeface="Georgia" panose="02040502050405020303" pitchFamily="18" charset="0"/>
              </a:rPr>
              <a:t>ق</a:t>
            </a:r>
            <a:r>
              <a:rPr lang="ar-TN" sz="2000" b="1" u="sng" dirty="0" smtClean="0">
                <a:latin typeface="Georgia" panose="02040502050405020303" pitchFamily="18" charset="0"/>
              </a:rPr>
              <a:t>ِ</a:t>
            </a:r>
            <a:r>
              <a:rPr lang="ar-SA" sz="2000" b="1" u="sng" dirty="0" smtClean="0">
                <a:latin typeface="Georgia" panose="02040502050405020303" pitchFamily="18" charset="0"/>
              </a:rPr>
              <a:t>يقت</a:t>
            </a:r>
            <a:r>
              <a:rPr lang="ar-TN" sz="2000" b="1" u="sng" dirty="0" smtClean="0">
                <a:latin typeface="Georgia" panose="02040502050405020303" pitchFamily="18" charset="0"/>
              </a:rPr>
              <a:t>َ</a:t>
            </a:r>
            <a:r>
              <a:rPr lang="ar-SA" sz="2000" b="1" u="sng" dirty="0" smtClean="0">
                <a:latin typeface="Georgia" panose="02040502050405020303" pitchFamily="18" charset="0"/>
              </a:rPr>
              <a:t>انِ</a:t>
            </a:r>
            <a:r>
              <a:rPr lang="ar-SA" sz="2000" b="1" dirty="0" smtClean="0">
                <a:latin typeface="Georgia" panose="02040502050405020303" pitchFamily="18" charset="0"/>
              </a:rPr>
              <a:t> ظ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ن</a:t>
            </a:r>
            <a:r>
              <a:rPr lang="ar-TN" sz="2000" b="1" dirty="0" smtClean="0">
                <a:latin typeface="Georgia" panose="02040502050405020303" pitchFamily="18" charset="0"/>
              </a:rPr>
              <a:t>َّ</a:t>
            </a:r>
            <a:r>
              <a:rPr lang="ar-SA" sz="2000" b="1" dirty="0" smtClean="0">
                <a:latin typeface="Georgia" panose="02040502050405020303" pitchFamily="18" charset="0"/>
              </a:rPr>
              <a:t>ه</a:t>
            </a:r>
            <a:r>
              <a:rPr lang="ar-TN" sz="2000" b="1" dirty="0" smtClean="0">
                <a:latin typeface="Georgia" panose="02040502050405020303" pitchFamily="18" charset="0"/>
              </a:rPr>
              <a:t>ُ</a:t>
            </a:r>
            <a:r>
              <a:rPr lang="ar-SA" sz="2000" b="1" dirty="0" smtClean="0">
                <a:latin typeface="Georgia" panose="02040502050405020303" pitchFamily="18" charset="0"/>
              </a:rPr>
              <a:t>م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ا الم</a:t>
            </a:r>
            <a:r>
              <a:rPr lang="ar-TN" sz="2000" b="1" dirty="0" smtClean="0">
                <a:latin typeface="Georgia" panose="02040502050405020303" pitchFamily="18" charset="0"/>
              </a:rPr>
              <a:t>ُ</a:t>
            </a:r>
            <a:r>
              <a:rPr lang="ar-SA" sz="2000" b="1" dirty="0" smtClean="0">
                <a:latin typeface="Georgia" panose="02040502050405020303" pitchFamily="18" charset="0"/>
              </a:rPr>
              <a:t>تف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ر</a:t>
            </a:r>
            <a:r>
              <a:rPr lang="ar-TN" sz="2000" b="1" dirty="0" smtClean="0">
                <a:latin typeface="Georgia" panose="02040502050405020303" pitchFamily="18" charset="0"/>
              </a:rPr>
              <a:t>ِّ</a:t>
            </a:r>
            <a:r>
              <a:rPr lang="ar-SA" sz="2000" b="1" dirty="0" smtClean="0">
                <a:latin typeface="Georgia" panose="02040502050405020303" pitchFamily="18" charset="0"/>
              </a:rPr>
              <a:t>ج</a:t>
            </a:r>
            <a:r>
              <a:rPr lang="ar-TN" sz="2000" b="1" dirty="0" smtClean="0">
                <a:latin typeface="Georgia" panose="02040502050405020303" pitchFamily="18" charset="0"/>
              </a:rPr>
              <a:t>ُ</a:t>
            </a:r>
            <a:r>
              <a:rPr lang="ar-SA" sz="2000" b="1" dirty="0" err="1" smtClean="0">
                <a:latin typeface="Georgia" panose="02040502050405020303" pitchFamily="18" charset="0"/>
              </a:rPr>
              <a:t>ون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 س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err="1" smtClean="0">
                <a:latin typeface="Georgia" panose="02040502050405020303" pitchFamily="18" charset="0"/>
              </a:rPr>
              <a:t>اعاتٍ</a:t>
            </a:r>
            <a:r>
              <a:rPr lang="ar-SA" sz="2000" b="1" dirty="0" smtClean="0">
                <a:latin typeface="Georgia" panose="02040502050405020303" pitchFamily="18" charset="0"/>
              </a:rPr>
              <a:t> </a:t>
            </a:r>
            <a:r>
              <a:rPr lang="ar-SA" sz="2000" b="1" dirty="0">
                <a:latin typeface="Georgia" panose="02040502050405020303" pitchFamily="18" charset="0"/>
              </a:rPr>
              <a:t>...</a:t>
            </a:r>
            <a:r>
              <a:rPr lang="ar-SA" sz="2000" b="1" dirty="0" smtClean="0">
                <a:latin typeface="Georgia" panose="02040502050405020303" pitchFamily="18" charset="0"/>
              </a:rPr>
              <a:t>ان</a:t>
            </a:r>
            <a:r>
              <a:rPr lang="ar-TN" sz="2000" b="1" dirty="0" smtClean="0">
                <a:latin typeface="Georgia" panose="02040502050405020303" pitchFamily="18" charset="0"/>
              </a:rPr>
              <a:t>ْ</a:t>
            </a:r>
            <a:r>
              <a:rPr lang="ar-SA" sz="2000" b="1" dirty="0" smtClean="0">
                <a:latin typeface="Georgia" panose="02040502050405020303" pitchFamily="18" charset="0"/>
              </a:rPr>
              <a:t>طل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ق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ت الم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ر</a:t>
            </a:r>
            <a:r>
              <a:rPr lang="ar-TN" sz="2000" b="1" dirty="0" smtClean="0">
                <a:latin typeface="Georgia" panose="02040502050405020303" pitchFamily="18" charset="0"/>
              </a:rPr>
              <a:t>ْ</a:t>
            </a:r>
            <a:r>
              <a:rPr lang="ar-SA" sz="2000" b="1" dirty="0" smtClean="0">
                <a:latin typeface="Georgia" panose="02040502050405020303" pitchFamily="18" charset="0"/>
              </a:rPr>
              <a:t>ك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err="1" smtClean="0">
                <a:latin typeface="Georgia" panose="02040502050405020303" pitchFamily="18" charset="0"/>
              </a:rPr>
              <a:t>بةُ</a:t>
            </a:r>
            <a:r>
              <a:rPr lang="ar-SA" sz="2000" b="1" dirty="0" smtClean="0">
                <a:latin typeface="Georgia" panose="02040502050405020303" pitchFamily="18" charset="0"/>
              </a:rPr>
              <a:t> ت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خ</a:t>
            </a:r>
            <a:r>
              <a:rPr lang="ar-TN" sz="2000" b="1" dirty="0" smtClean="0">
                <a:latin typeface="Georgia" panose="02040502050405020303" pitchFamily="18" charset="0"/>
              </a:rPr>
              <a:t>ْ</a:t>
            </a:r>
            <a:r>
              <a:rPr lang="ar-SA" sz="2000" b="1" dirty="0" smtClean="0">
                <a:latin typeface="Georgia" panose="02040502050405020303" pitchFamily="18" charset="0"/>
              </a:rPr>
              <a:t>ت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رقُ الف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ض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ا</a:t>
            </a:r>
            <a:r>
              <a:rPr lang="ar-TN" sz="2000" b="1" dirty="0" smtClean="0">
                <a:latin typeface="Georgia" panose="02040502050405020303" pitchFamily="18" charset="0"/>
              </a:rPr>
              <a:t>ءَ</a:t>
            </a:r>
            <a:r>
              <a:rPr lang="ar-SA" sz="2000" b="1" dirty="0" smtClean="0">
                <a:latin typeface="Georgia" panose="02040502050405020303" pitchFamily="18" charset="0"/>
              </a:rPr>
              <a:t> اع</a:t>
            </a:r>
            <a:r>
              <a:rPr lang="ar-TN" sz="2000" b="1" dirty="0" smtClean="0">
                <a:latin typeface="Georgia" panose="02040502050405020303" pitchFamily="18" charset="0"/>
              </a:rPr>
              <a:t>ْ</a:t>
            </a:r>
            <a:r>
              <a:rPr lang="ar-SA" sz="2000" b="1" dirty="0" smtClean="0">
                <a:latin typeface="Georgia" panose="02040502050405020303" pitchFamily="18" charset="0"/>
              </a:rPr>
              <a:t>تدل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ت ف</a:t>
            </a:r>
            <a:r>
              <a:rPr lang="ar-TN" sz="2000" b="1" dirty="0" smtClean="0">
                <a:latin typeface="Georgia" panose="02040502050405020303" pitchFamily="18" charset="0"/>
              </a:rPr>
              <a:t>ِ</a:t>
            </a:r>
            <a:r>
              <a:rPr lang="ar-SA" sz="2000" b="1" dirty="0" smtClean="0">
                <a:latin typeface="Georgia" panose="02040502050405020303" pitchFamily="18" charset="0"/>
              </a:rPr>
              <a:t>ي م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د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ار</a:t>
            </a:r>
            <a:r>
              <a:rPr lang="ar-TN" sz="2000" b="1" dirty="0" smtClean="0">
                <a:latin typeface="Georgia" panose="02040502050405020303" pitchFamily="18" charset="0"/>
              </a:rPr>
              <a:t>ِ</a:t>
            </a:r>
            <a:r>
              <a:rPr lang="ar-SA" sz="2000" b="1" dirty="0" smtClean="0">
                <a:latin typeface="Georgia" panose="02040502050405020303" pitchFamily="18" charset="0"/>
              </a:rPr>
              <a:t>هَا ع</a:t>
            </a:r>
            <a:r>
              <a:rPr lang="ar-TN" sz="2000" b="1" dirty="0" smtClean="0">
                <a:latin typeface="Georgia" panose="02040502050405020303" pitchFamily="18" charset="0"/>
              </a:rPr>
              <a:t>ِ</a:t>
            </a:r>
            <a:r>
              <a:rPr lang="ar-SA" sz="2000" b="1" dirty="0" smtClean="0">
                <a:latin typeface="Georgia" panose="02040502050405020303" pitchFamily="18" charset="0"/>
              </a:rPr>
              <a:t>ند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ئ</a:t>
            </a:r>
            <a:r>
              <a:rPr lang="ar-TN" sz="2000" b="1" dirty="0" smtClean="0">
                <a:latin typeface="Georgia" panose="02040502050405020303" pitchFamily="18" charset="0"/>
              </a:rPr>
              <a:t>ِ</a:t>
            </a:r>
            <a:r>
              <a:rPr lang="ar-SA" sz="2000" b="1" dirty="0" smtClean="0">
                <a:latin typeface="Georgia" panose="02040502050405020303" pitchFamily="18" charset="0"/>
              </a:rPr>
              <a:t>ذ</a:t>
            </a:r>
            <a:r>
              <a:rPr lang="ar-TN" sz="2000" b="1" dirty="0" smtClean="0">
                <a:latin typeface="Georgia" panose="02040502050405020303" pitchFamily="18" charset="0"/>
              </a:rPr>
              <a:t>ٍ </a:t>
            </a:r>
            <a:r>
              <a:rPr lang="ar-SA" sz="2000" b="1" dirty="0" smtClean="0">
                <a:latin typeface="Georgia" panose="02040502050405020303" pitchFamily="18" charset="0"/>
              </a:rPr>
              <a:t>ع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م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د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 </a:t>
            </a:r>
            <a:r>
              <a:rPr lang="ar-SA" sz="2000" b="1" u="sng" dirty="0" smtClean="0">
                <a:latin typeface="Georgia" panose="02040502050405020303" pitchFamily="18" charset="0"/>
              </a:rPr>
              <a:t>الر</a:t>
            </a:r>
            <a:r>
              <a:rPr lang="ar-TN" sz="2000" b="1" u="sng" dirty="0" smtClean="0">
                <a:latin typeface="Georgia" panose="02040502050405020303" pitchFamily="18" charset="0"/>
              </a:rPr>
              <a:t>َّ</a:t>
            </a:r>
            <a:r>
              <a:rPr lang="ar-SA" sz="2000" b="1" u="sng" dirty="0" err="1" smtClean="0">
                <a:latin typeface="Georgia" panose="02040502050405020303" pitchFamily="18" charset="0"/>
              </a:rPr>
              <a:t>ائ</a:t>
            </a:r>
            <a:r>
              <a:rPr lang="ar-TN" sz="2000" b="1" u="sng" dirty="0" smtClean="0">
                <a:latin typeface="Georgia" panose="02040502050405020303" pitchFamily="18" charset="0"/>
              </a:rPr>
              <a:t>ِ</a:t>
            </a:r>
            <a:r>
              <a:rPr lang="ar-SA" sz="2000" b="1" u="sng" dirty="0" err="1" smtClean="0">
                <a:latin typeface="Georgia" panose="02040502050405020303" pitchFamily="18" charset="0"/>
              </a:rPr>
              <a:t>دا</a:t>
            </a:r>
            <a:r>
              <a:rPr lang="ar-TN" sz="2000" b="1" u="sng" dirty="0" smtClean="0">
                <a:latin typeface="Georgia" panose="02040502050405020303" pitchFamily="18" charset="0"/>
              </a:rPr>
              <a:t>َ</a:t>
            </a:r>
            <a:r>
              <a:rPr lang="ar-SA" sz="2000" b="1" u="sng" dirty="0" smtClean="0">
                <a:latin typeface="Georgia" panose="02040502050405020303" pitchFamily="18" charset="0"/>
              </a:rPr>
              <a:t>نِ</a:t>
            </a:r>
            <a:r>
              <a:rPr lang="ar-SA" sz="2000" b="1" dirty="0" smtClean="0">
                <a:latin typeface="Georgia" panose="02040502050405020303" pitchFamily="18" charset="0"/>
              </a:rPr>
              <a:t> إل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ى </a:t>
            </a:r>
            <a:r>
              <a:rPr lang="ar-SA" sz="2000" b="1" u="sng" dirty="0" smtClean="0">
                <a:latin typeface="Georgia" panose="02040502050405020303" pitchFamily="18" charset="0"/>
              </a:rPr>
              <a:t>الم</a:t>
            </a:r>
            <a:r>
              <a:rPr lang="ar-TN" sz="2000" b="1" u="sng" dirty="0" smtClean="0">
                <a:latin typeface="Georgia" panose="02040502050405020303" pitchFamily="18" charset="0"/>
              </a:rPr>
              <a:t>ُ</a:t>
            </a:r>
            <a:r>
              <a:rPr lang="ar-SA" sz="2000" b="1" u="sng" dirty="0" smtClean="0">
                <a:latin typeface="Georgia" panose="02040502050405020303" pitchFamily="18" charset="0"/>
              </a:rPr>
              <a:t>ح</a:t>
            </a:r>
            <a:r>
              <a:rPr lang="ar-TN" sz="2000" b="1" u="sng" dirty="0" smtClean="0">
                <a:latin typeface="Georgia" panose="02040502050405020303" pitchFamily="18" charset="0"/>
              </a:rPr>
              <a:t>َ</a:t>
            </a:r>
            <a:r>
              <a:rPr lang="ar-SA" sz="2000" b="1" u="sng" dirty="0" smtClean="0">
                <a:latin typeface="Georgia" panose="02040502050405020303" pitchFamily="18" charset="0"/>
              </a:rPr>
              <a:t>ركيْن</a:t>
            </a:r>
            <a:r>
              <a:rPr lang="ar-SA" sz="2000" b="1" dirty="0" smtClean="0">
                <a:latin typeface="Georgia" panose="02040502050405020303" pitchFamily="18" charset="0"/>
              </a:rPr>
              <a:t> </a:t>
            </a:r>
            <a:r>
              <a:rPr lang="ar-SA" sz="2000" b="1" u="sng" dirty="0" smtClean="0">
                <a:latin typeface="Georgia" panose="02040502050405020303" pitchFamily="18" charset="0"/>
              </a:rPr>
              <a:t>الر</a:t>
            </a:r>
            <a:r>
              <a:rPr lang="ar-TN" sz="2000" b="1" u="sng" dirty="0" smtClean="0">
                <a:latin typeface="Georgia" panose="02040502050405020303" pitchFamily="18" charset="0"/>
              </a:rPr>
              <a:t>َّ</a:t>
            </a:r>
            <a:r>
              <a:rPr lang="ar-SA" sz="2000" b="1" u="sng" dirty="0" err="1" smtClean="0">
                <a:latin typeface="Georgia" panose="02040502050405020303" pitchFamily="18" charset="0"/>
              </a:rPr>
              <a:t>ئيسييْنِ</a:t>
            </a:r>
            <a:r>
              <a:rPr lang="ar-SA" sz="2000" b="1" dirty="0" smtClean="0">
                <a:latin typeface="Georgia" panose="02040502050405020303" pitchFamily="18" charset="0"/>
              </a:rPr>
              <a:t> فأو</a:t>
            </a:r>
            <a:r>
              <a:rPr lang="ar-TN" sz="2000" b="1" dirty="0" smtClean="0">
                <a:latin typeface="Georgia" panose="02040502050405020303" pitchFamily="18" charset="0"/>
              </a:rPr>
              <a:t>ْ</a:t>
            </a:r>
            <a:r>
              <a:rPr lang="ar-SA" sz="2000" b="1" dirty="0" smtClean="0">
                <a:latin typeface="Georgia" panose="02040502050405020303" pitchFamily="18" charset="0"/>
              </a:rPr>
              <a:t>قف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اه</a:t>
            </a:r>
            <a:r>
              <a:rPr lang="ar-TN" sz="2000" b="1" dirty="0" smtClean="0">
                <a:latin typeface="Georgia" panose="02040502050405020303" pitchFamily="18" charset="0"/>
              </a:rPr>
              <a:t>ُ</a:t>
            </a:r>
            <a:r>
              <a:rPr lang="ar-SA" sz="2000" b="1" dirty="0" smtClean="0">
                <a:latin typeface="Georgia" panose="02040502050405020303" pitchFamily="18" charset="0"/>
              </a:rPr>
              <a:t>م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ا </a:t>
            </a:r>
            <a:r>
              <a:rPr lang="ar-SA" sz="2000" b="1" dirty="0">
                <a:latin typeface="Georgia" panose="02040502050405020303" pitchFamily="18" charset="0"/>
              </a:rPr>
              <a:t>إلى </a:t>
            </a:r>
            <a:r>
              <a:rPr lang="ar-SA" sz="2000" b="1" dirty="0" smtClean="0">
                <a:latin typeface="Georgia" panose="02040502050405020303" pitchFamily="18" charset="0"/>
              </a:rPr>
              <a:t>ح</a:t>
            </a:r>
            <a:r>
              <a:rPr lang="ar-TN" sz="2000" b="1" dirty="0" smtClean="0">
                <a:latin typeface="Georgia" panose="02040502050405020303" pitchFamily="18" charset="0"/>
              </a:rPr>
              <a:t>ِ</a:t>
            </a:r>
            <a:r>
              <a:rPr lang="ar-SA" sz="2000" b="1" dirty="0" smtClean="0">
                <a:latin typeface="Georgia" panose="02040502050405020303" pitchFamily="18" charset="0"/>
              </a:rPr>
              <a:t>ينٍ </a:t>
            </a:r>
            <a:r>
              <a:rPr lang="ar-SA" sz="2000" b="1" dirty="0">
                <a:latin typeface="Georgia" panose="02040502050405020303" pitchFamily="18" charset="0"/>
              </a:rPr>
              <a:t>إذ </a:t>
            </a:r>
            <a:r>
              <a:rPr lang="ar-SA" sz="2000" b="1" dirty="0" smtClean="0">
                <a:latin typeface="Georgia" panose="02040502050405020303" pitchFamily="18" charset="0"/>
              </a:rPr>
              <a:t>ل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م ت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ع</a:t>
            </a:r>
            <a:r>
              <a:rPr lang="ar-TN" sz="2000" b="1" dirty="0" smtClean="0">
                <a:latin typeface="Georgia" panose="02040502050405020303" pitchFamily="18" charset="0"/>
              </a:rPr>
              <a:t>ُ</a:t>
            </a:r>
            <a:r>
              <a:rPr lang="ar-SA" sz="2000" b="1" dirty="0" smtClean="0">
                <a:latin typeface="Georgia" panose="02040502050405020303" pitchFamily="18" charset="0"/>
              </a:rPr>
              <a:t>د </a:t>
            </a:r>
            <a:r>
              <a:rPr lang="ar-SA" sz="2000" b="1" dirty="0">
                <a:latin typeface="Georgia" panose="02040502050405020303" pitchFamily="18" charset="0"/>
              </a:rPr>
              <a:t>السّفينةُ في </a:t>
            </a:r>
            <a:r>
              <a:rPr lang="ar-SA" sz="2000" b="1" dirty="0" smtClean="0">
                <a:latin typeface="Georgia" panose="02040502050405020303" pitchFamily="18" charset="0"/>
              </a:rPr>
              <a:t>ح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اجةٍ </a:t>
            </a:r>
            <a:r>
              <a:rPr lang="ar-SA" sz="2000" b="1" dirty="0">
                <a:latin typeface="Georgia" panose="02040502050405020303" pitchFamily="18" charset="0"/>
              </a:rPr>
              <a:t>إلى </a:t>
            </a:r>
            <a:r>
              <a:rPr lang="ar-SA" sz="2000" b="1" dirty="0" smtClean="0">
                <a:latin typeface="Georgia" panose="02040502050405020303" pitchFamily="18" charset="0"/>
              </a:rPr>
              <a:t>د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فعٍ </a:t>
            </a:r>
            <a:r>
              <a:rPr lang="ar-SA" sz="2000" b="1" dirty="0">
                <a:latin typeface="Georgia" panose="02040502050405020303" pitchFamily="18" charset="0"/>
              </a:rPr>
              <a:t>أو </a:t>
            </a:r>
            <a:r>
              <a:rPr lang="ar-SA" sz="2000" b="1" dirty="0" smtClean="0">
                <a:latin typeface="Georgia" panose="02040502050405020303" pitchFamily="18" charset="0"/>
              </a:rPr>
              <a:t>ت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س</a:t>
            </a:r>
            <a:r>
              <a:rPr lang="ar-TN" sz="2000" b="1" dirty="0" smtClean="0">
                <a:latin typeface="Georgia" panose="02040502050405020303" pitchFamily="18" charset="0"/>
              </a:rPr>
              <a:t>ْ</a:t>
            </a:r>
            <a:r>
              <a:rPr lang="ar-SA" sz="2000" b="1" dirty="0" err="1" smtClean="0">
                <a:latin typeface="Georgia" panose="02040502050405020303" pitchFamily="18" charset="0"/>
              </a:rPr>
              <a:t>يير</a:t>
            </a:r>
            <a:r>
              <a:rPr lang="ar-SA" sz="2000" b="1" dirty="0" smtClean="0">
                <a:latin typeface="Georgia" panose="02040502050405020303" pitchFamily="18" charset="0"/>
              </a:rPr>
              <a:t> ب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ش</a:t>
            </a:r>
            <a:r>
              <a:rPr lang="ar-TN" sz="2000" b="1" dirty="0" smtClean="0">
                <a:latin typeface="Georgia" panose="02040502050405020303" pitchFamily="18" charset="0"/>
              </a:rPr>
              <a:t>ِ</a:t>
            </a:r>
            <a:r>
              <a:rPr lang="ar-SA" sz="2000" b="1" dirty="0" smtClean="0">
                <a:latin typeface="Georgia" panose="02040502050405020303" pitchFamily="18" charset="0"/>
              </a:rPr>
              <a:t>ريٍ.</a:t>
            </a:r>
            <a:endParaRPr lang="ar-TN" sz="2000" b="1" dirty="0" smtClean="0">
              <a:latin typeface="Georgia" panose="02040502050405020303" pitchFamily="18" charset="0"/>
            </a:endParaRPr>
          </a:p>
          <a:p>
            <a:pPr algn="r"/>
            <a:endParaRPr lang="ar-TN" b="1" dirty="0"/>
          </a:p>
          <a:p>
            <a:pPr algn="r"/>
            <a:endParaRPr lang="ar-TN" b="1" dirty="0" smtClean="0"/>
          </a:p>
          <a:p>
            <a:pPr algn="r"/>
            <a:r>
              <a:rPr lang="ar-TN" sz="2000" dirty="0" smtClean="0">
                <a:solidFill>
                  <a:srgbClr val="006600"/>
                </a:solidFill>
                <a:latin typeface="Georgia" panose="02040502050405020303" pitchFamily="18" charset="0"/>
              </a:rPr>
              <a:t>2ب:</a:t>
            </a:r>
            <a:endParaRPr lang="fr-FR" sz="2000" dirty="0">
              <a:solidFill>
                <a:srgbClr val="006600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640562"/>
              </p:ext>
            </p:extLst>
          </p:nvPr>
        </p:nvGraphicFramePr>
        <p:xfrm>
          <a:off x="1558343" y="2444106"/>
          <a:ext cx="6761408" cy="3557448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33807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07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52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</a:rPr>
                        <a:t>الاسم </a:t>
                      </a:r>
                      <a:r>
                        <a:rPr lang="ar-SA" sz="2000" dirty="0" smtClean="0">
                          <a:effectLst/>
                        </a:rPr>
                        <a:t>الم</a:t>
                      </a:r>
                      <a:r>
                        <a:rPr lang="ar-TN" sz="2000" dirty="0" smtClean="0">
                          <a:effectLst/>
                        </a:rPr>
                        <a:t>فرد</a:t>
                      </a:r>
                      <a:endParaRPr lang="fr-FR" sz="20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</a:rPr>
                        <a:t>الاسم </a:t>
                      </a:r>
                      <a:r>
                        <a:rPr lang="ar-SA" sz="2000" dirty="0" smtClean="0">
                          <a:effectLst/>
                        </a:rPr>
                        <a:t>ال</a:t>
                      </a:r>
                      <a:r>
                        <a:rPr lang="ar-TN" sz="2000" dirty="0" smtClean="0">
                          <a:effectLst/>
                        </a:rPr>
                        <a:t>مثنّى</a:t>
                      </a:r>
                      <a:endParaRPr lang="fr-FR" sz="20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0544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TN" sz="2000" dirty="0" smtClean="0">
                          <a:effectLst/>
                        </a:rPr>
                        <a:t>الرّائِدُ</a:t>
                      </a:r>
                      <a:endParaRPr lang="fr-FR" sz="20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TN" sz="2000" dirty="0" smtClean="0">
                          <a:effectLst/>
                        </a:rPr>
                        <a:t>الرّائِدَانِ</a:t>
                      </a:r>
                      <a:endParaRPr lang="fr-FR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0544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TN" sz="2000" dirty="0" smtClean="0">
                          <a:effectLst/>
                        </a:rPr>
                        <a:t>مُنْتَظِرًا</a:t>
                      </a:r>
                      <a:endParaRPr lang="fr-FR" sz="20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TN" sz="2000" dirty="0" smtClean="0">
                          <a:effectLst/>
                        </a:rPr>
                        <a:t>مُنْتَظِرَيْنِ</a:t>
                      </a:r>
                      <a:endParaRPr lang="fr-FR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72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TN" sz="2000" dirty="0" smtClean="0">
                          <a:effectLst/>
                        </a:rPr>
                        <a:t>دَقِيقَةٌ</a:t>
                      </a:r>
                      <a:endParaRPr lang="fr-FR" sz="20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TN" sz="2000" dirty="0" smtClean="0">
                          <a:effectLst/>
                        </a:rPr>
                        <a:t>دَقِيقَتَانِ</a:t>
                      </a:r>
                      <a:r>
                        <a:rPr lang="fr-FR" sz="20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272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TN" sz="2000" dirty="0" smtClean="0">
                          <a:effectLst/>
                        </a:rPr>
                        <a:t>المُحَرِّكِ</a:t>
                      </a:r>
                      <a:endParaRPr lang="fr-FR" sz="20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TN" sz="2000" dirty="0" smtClean="0">
                          <a:effectLst/>
                        </a:rPr>
                        <a:t>المُحَرّكَيْن</a:t>
                      </a:r>
                      <a:r>
                        <a:rPr lang="fr-FR" sz="20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0544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TN" sz="2000" dirty="0" smtClean="0">
                          <a:effectLst/>
                        </a:rPr>
                        <a:t>الرّئِيسيِّ</a:t>
                      </a:r>
                      <a:endParaRPr lang="fr-FR" sz="20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TN" sz="2000" dirty="0" smtClean="0">
                          <a:effectLst/>
                        </a:rPr>
                        <a:t>الرّئِيسييْن</a:t>
                      </a:r>
                      <a:endParaRPr lang="fr-FR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Vague 3"/>
          <p:cNvSpPr/>
          <p:nvPr/>
        </p:nvSpPr>
        <p:spPr>
          <a:xfrm>
            <a:off x="9337185" y="2562896"/>
            <a:ext cx="2597239" cy="1764406"/>
          </a:xfrm>
          <a:prstGeom prst="wave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TN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2-أسْتَكْشِفُ:</a:t>
            </a:r>
          </a:p>
          <a:p>
            <a:pPr algn="ctr"/>
            <a:r>
              <a:rPr lang="ar-TN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الإصلاح</a:t>
            </a:r>
          </a:p>
        </p:txBody>
      </p:sp>
    </p:spTree>
    <p:extLst>
      <p:ext uri="{BB962C8B-B14F-4D97-AF65-F5344CB8AC3E}">
        <p14:creationId xmlns:p14="http://schemas.microsoft.com/office/powerpoint/2010/main" val="25930099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76518" y="1564783"/>
            <a:ext cx="875763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800" b="1" dirty="0" smtClean="0">
                <a:solidFill>
                  <a:srgbClr val="006600"/>
                </a:solidFill>
                <a:latin typeface="Georgia" panose="02040502050405020303" pitchFamily="18" charset="0"/>
              </a:rPr>
              <a:t>2</a:t>
            </a:r>
            <a:r>
              <a:rPr lang="ar-TN" sz="2800" b="1" dirty="0" smtClean="0">
                <a:solidFill>
                  <a:srgbClr val="006600"/>
                </a:solidFill>
                <a:latin typeface="Georgia" panose="02040502050405020303" pitchFamily="18" charset="0"/>
              </a:rPr>
              <a:t>ج</a:t>
            </a:r>
            <a:r>
              <a:rPr lang="ar-SA" sz="2800" b="1" dirty="0" smtClean="0">
                <a:solidFill>
                  <a:srgbClr val="006600"/>
                </a:solidFill>
                <a:latin typeface="Georgia" panose="02040502050405020303" pitchFamily="18" charset="0"/>
              </a:rPr>
              <a:t>/ 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أك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ْ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ت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ُ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ب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ُ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 و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َ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ظ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ِ</a:t>
            </a:r>
            <a:r>
              <a:rPr lang="ar-SA" sz="2800" b="1" u="dbl" dirty="0" err="1" smtClean="0">
                <a:solidFill>
                  <a:srgbClr val="006600"/>
                </a:solidFill>
                <a:latin typeface="Georgia" panose="02040502050405020303" pitchFamily="18" charset="0"/>
              </a:rPr>
              <a:t>يف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َ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ة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َ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 الع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َ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ناص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ِ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ر الم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ُ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س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َ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ط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َّ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ر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َ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ة ف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ِ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ي الج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ُ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م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َ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ل الآتي</a:t>
            </a:r>
            <a:r>
              <a:rPr lang="ar-TN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َ</a:t>
            </a:r>
            <a:r>
              <a:rPr lang="ar-SA" sz="2800" b="1" u="dbl" dirty="0" smtClean="0">
                <a:solidFill>
                  <a:srgbClr val="006600"/>
                </a:solidFill>
                <a:latin typeface="Georgia" panose="02040502050405020303" pitchFamily="18" charset="0"/>
              </a:rPr>
              <a:t>ةِ :</a:t>
            </a:r>
            <a:endParaRPr lang="ar-TN" sz="2800" b="1" u="dbl" dirty="0" smtClean="0">
              <a:solidFill>
                <a:srgbClr val="006600"/>
              </a:solidFill>
              <a:latin typeface="Georgia" panose="02040502050405020303" pitchFamily="18" charset="0"/>
            </a:endParaRPr>
          </a:p>
          <a:p>
            <a:pPr algn="r" rtl="1"/>
            <a:endParaRPr lang="fr-FR" sz="2000" dirty="0">
              <a:latin typeface="Georgia" panose="02040502050405020303" pitchFamily="18" charset="0"/>
            </a:endParaRPr>
          </a:p>
          <a:p>
            <a:pPr algn="r"/>
            <a:r>
              <a:rPr lang="ar-SA" sz="2000" b="1" dirty="0">
                <a:latin typeface="Georgia" panose="02040502050405020303" pitchFamily="18" charset="0"/>
              </a:rPr>
              <a:t>-</a:t>
            </a:r>
            <a:r>
              <a:rPr lang="ar-SA" sz="2000" b="1" dirty="0" smtClean="0">
                <a:latin typeface="Georgia" panose="02040502050405020303" pitchFamily="18" charset="0"/>
              </a:rPr>
              <a:t>اس</a:t>
            </a:r>
            <a:r>
              <a:rPr lang="ar-TN" sz="2000" b="1" dirty="0" smtClean="0">
                <a:latin typeface="Georgia" panose="02040502050405020303" pitchFamily="18" charset="0"/>
              </a:rPr>
              <a:t>ْ</a:t>
            </a:r>
            <a:r>
              <a:rPr lang="ar-SA" sz="2000" b="1" dirty="0" smtClean="0">
                <a:latin typeface="Georgia" panose="02040502050405020303" pitchFamily="18" charset="0"/>
              </a:rPr>
              <a:t>ت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ق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ر</a:t>
            </a:r>
            <a:r>
              <a:rPr lang="ar-TN" sz="2000" b="1" dirty="0" smtClean="0">
                <a:latin typeface="Georgia" panose="02040502050405020303" pitchFamily="18" charset="0"/>
              </a:rPr>
              <a:t>َّ</a:t>
            </a:r>
            <a:r>
              <a:rPr lang="ar-SA" sz="2000" b="1" dirty="0" smtClean="0">
                <a:latin typeface="Georgia" panose="02040502050405020303" pitchFamily="18" charset="0"/>
              </a:rPr>
              <a:t> </a:t>
            </a:r>
            <a:r>
              <a:rPr lang="ar-SA" sz="2000" b="1" u="sng" dirty="0" smtClean="0">
                <a:latin typeface="Georgia" panose="02040502050405020303" pitchFamily="18" charset="0"/>
              </a:rPr>
              <a:t>الرّ</a:t>
            </a:r>
            <a:r>
              <a:rPr lang="ar-TN" sz="2000" b="1" u="sng" dirty="0" smtClean="0">
                <a:latin typeface="Georgia" panose="02040502050405020303" pitchFamily="18" charset="0"/>
              </a:rPr>
              <a:t>َ</a:t>
            </a:r>
            <a:r>
              <a:rPr lang="ar-SA" sz="2000" b="1" u="sng" dirty="0" err="1" smtClean="0">
                <a:latin typeface="Georgia" panose="02040502050405020303" pitchFamily="18" charset="0"/>
              </a:rPr>
              <a:t>ائ</a:t>
            </a:r>
            <a:r>
              <a:rPr lang="ar-TN" sz="2000" b="1" u="sng" dirty="0" smtClean="0">
                <a:latin typeface="Georgia" panose="02040502050405020303" pitchFamily="18" charset="0"/>
              </a:rPr>
              <a:t>ِ</a:t>
            </a:r>
            <a:r>
              <a:rPr lang="ar-SA" sz="2000" b="1" u="sng" dirty="0" smtClean="0">
                <a:latin typeface="Georgia" panose="02040502050405020303" pitchFamily="18" charset="0"/>
              </a:rPr>
              <a:t>د</a:t>
            </a:r>
            <a:r>
              <a:rPr lang="ar-TN" sz="2000" b="1" u="sng" dirty="0" smtClean="0">
                <a:latin typeface="Georgia" panose="02040502050405020303" pitchFamily="18" charset="0"/>
              </a:rPr>
              <a:t>َ</a:t>
            </a:r>
            <a:r>
              <a:rPr lang="ar-SA" sz="2000" b="1" u="sng" dirty="0" smtClean="0">
                <a:latin typeface="Georgia" panose="02040502050405020303" pitchFamily="18" charset="0"/>
              </a:rPr>
              <a:t>ان </a:t>
            </a:r>
            <a:r>
              <a:rPr lang="ar-SA" sz="2000" b="1" dirty="0" smtClean="0">
                <a:latin typeface="Georgia" panose="02040502050405020303" pitchFamily="18" charset="0"/>
              </a:rPr>
              <a:t>ف</a:t>
            </a:r>
            <a:r>
              <a:rPr lang="ar-TN" sz="2000" b="1" dirty="0" smtClean="0">
                <a:latin typeface="Georgia" panose="02040502050405020303" pitchFamily="18" charset="0"/>
              </a:rPr>
              <a:t>ِ</a:t>
            </a:r>
            <a:r>
              <a:rPr lang="ar-SA" sz="2000" b="1" dirty="0" smtClean="0">
                <a:latin typeface="Georgia" panose="02040502050405020303" pitchFamily="18" charset="0"/>
              </a:rPr>
              <a:t>ي ج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و</a:t>
            </a:r>
            <a:r>
              <a:rPr lang="ar-TN" sz="2000" b="1" dirty="0" smtClean="0">
                <a:latin typeface="Georgia" panose="02040502050405020303" pitchFamily="18" charset="0"/>
              </a:rPr>
              <a:t>ْ</a:t>
            </a:r>
            <a:r>
              <a:rPr lang="ar-SA" sz="2000" b="1" dirty="0" smtClean="0">
                <a:latin typeface="Georgia" panose="02040502050405020303" pitchFamily="18" charset="0"/>
              </a:rPr>
              <a:t>ف</a:t>
            </a:r>
            <a:r>
              <a:rPr lang="ar-TN" sz="2000" b="1" dirty="0" smtClean="0">
                <a:latin typeface="Georgia" panose="02040502050405020303" pitchFamily="18" charset="0"/>
              </a:rPr>
              <a:t>ِ</a:t>
            </a:r>
            <a:r>
              <a:rPr lang="ar-SA" sz="2000" b="1" dirty="0" smtClean="0">
                <a:latin typeface="Georgia" panose="02040502050405020303" pitchFamily="18" charset="0"/>
              </a:rPr>
              <a:t> الم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ر</a:t>
            </a:r>
            <a:r>
              <a:rPr lang="ar-TN" sz="2000" b="1" dirty="0" smtClean="0">
                <a:latin typeface="Georgia" panose="02040502050405020303" pitchFamily="18" charset="0"/>
              </a:rPr>
              <a:t>ْ</a:t>
            </a:r>
            <a:r>
              <a:rPr lang="ar-SA" sz="2000" b="1" dirty="0" smtClean="0">
                <a:latin typeface="Georgia" panose="02040502050405020303" pitchFamily="18" charset="0"/>
              </a:rPr>
              <a:t>ك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ب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ةِ</a:t>
            </a:r>
            <a:r>
              <a:rPr lang="ar-SA" sz="2000" b="1" dirty="0">
                <a:latin typeface="Georgia" panose="02040502050405020303" pitchFamily="18" charset="0"/>
              </a:rPr>
              <a:t>:           </a:t>
            </a:r>
            <a:r>
              <a:rPr lang="ar-SA" sz="2000" b="1" dirty="0" smtClean="0">
                <a:latin typeface="Georgia" panose="02040502050405020303" pitchFamily="18" charset="0"/>
              </a:rPr>
              <a:t>.....................................</a:t>
            </a:r>
            <a:r>
              <a:rPr lang="ar-TN" sz="2000" b="1" dirty="0">
                <a:latin typeface="Georgia" panose="02040502050405020303" pitchFamily="18" charset="0"/>
              </a:rPr>
              <a:t>.</a:t>
            </a:r>
            <a:r>
              <a:rPr lang="ar-SA" sz="2000" b="1" dirty="0" smtClean="0">
                <a:latin typeface="Georgia" panose="02040502050405020303" pitchFamily="18" charset="0"/>
              </a:rPr>
              <a:t>..</a:t>
            </a:r>
            <a:endParaRPr lang="ar-TN" sz="2000" b="1" dirty="0" smtClean="0">
              <a:latin typeface="Georgia" panose="02040502050405020303" pitchFamily="18" charset="0"/>
            </a:endParaRPr>
          </a:p>
          <a:p>
            <a:pPr algn="r"/>
            <a:endParaRPr lang="fr-FR" sz="2000" dirty="0">
              <a:latin typeface="Georgia" panose="02040502050405020303" pitchFamily="18" charset="0"/>
            </a:endParaRPr>
          </a:p>
          <a:p>
            <a:pPr algn="r"/>
            <a:r>
              <a:rPr lang="ar-SA" sz="2000" b="1" dirty="0">
                <a:latin typeface="Georgia" panose="02040502050405020303" pitchFamily="18" charset="0"/>
              </a:rPr>
              <a:t>-</a:t>
            </a:r>
            <a:r>
              <a:rPr lang="ar-SA" sz="2000" b="1" dirty="0" smtClean="0">
                <a:latin typeface="Georgia" panose="02040502050405020303" pitchFamily="18" charset="0"/>
              </a:rPr>
              <a:t>ب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ق</a:t>
            </a:r>
            <a:r>
              <a:rPr lang="ar-TN" sz="2000" b="1" dirty="0" smtClean="0">
                <a:latin typeface="Georgia" panose="02040502050405020303" pitchFamily="18" charset="0"/>
              </a:rPr>
              <a:t>ِ</a:t>
            </a:r>
            <a:r>
              <a:rPr lang="ar-SA" sz="2000" b="1" dirty="0" smtClean="0">
                <a:latin typeface="Georgia" panose="02040502050405020303" pitchFamily="18" charset="0"/>
              </a:rPr>
              <a:t>ي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ا </a:t>
            </a:r>
            <a:r>
              <a:rPr lang="ar-SA" sz="2000" b="1" u="sng" dirty="0" smtClean="0">
                <a:latin typeface="Georgia" panose="02040502050405020303" pitchFamily="18" charset="0"/>
              </a:rPr>
              <a:t>م</a:t>
            </a:r>
            <a:r>
              <a:rPr lang="ar-TN" sz="2000" b="1" u="sng" dirty="0" smtClean="0">
                <a:latin typeface="Georgia" panose="02040502050405020303" pitchFamily="18" charset="0"/>
              </a:rPr>
              <a:t>ُ</a:t>
            </a:r>
            <a:r>
              <a:rPr lang="ar-SA" sz="2000" b="1" u="sng" dirty="0" smtClean="0">
                <a:latin typeface="Georgia" panose="02040502050405020303" pitchFamily="18" charset="0"/>
              </a:rPr>
              <a:t>ن</a:t>
            </a:r>
            <a:r>
              <a:rPr lang="ar-TN" sz="2000" b="1" u="sng" dirty="0" smtClean="0">
                <a:latin typeface="Georgia" panose="02040502050405020303" pitchFamily="18" charset="0"/>
              </a:rPr>
              <a:t>ْ</a:t>
            </a:r>
            <a:r>
              <a:rPr lang="ar-SA" sz="2000" b="1" u="sng" dirty="0" err="1" smtClean="0">
                <a:latin typeface="Georgia" panose="02040502050405020303" pitchFamily="18" charset="0"/>
              </a:rPr>
              <a:t>تظِرَيْنِ</a:t>
            </a:r>
            <a:r>
              <a:rPr lang="ar-SA" sz="2000" b="1" dirty="0" smtClean="0">
                <a:latin typeface="Georgia" panose="02040502050405020303" pitchFamily="18" charset="0"/>
              </a:rPr>
              <a:t> :            </a:t>
            </a:r>
            <a:r>
              <a:rPr lang="ar-TN" sz="2000" b="1" dirty="0" smtClean="0">
                <a:latin typeface="Georgia" panose="02040502050405020303" pitchFamily="18" charset="0"/>
              </a:rPr>
              <a:t>                    </a:t>
            </a:r>
            <a:r>
              <a:rPr lang="ar-SA" sz="2000" b="1" dirty="0" smtClean="0">
                <a:latin typeface="Georgia" panose="02040502050405020303" pitchFamily="18" charset="0"/>
              </a:rPr>
              <a:t>........................................</a:t>
            </a:r>
            <a:endParaRPr lang="ar-TN" sz="2000" b="1" dirty="0" smtClean="0">
              <a:latin typeface="Georgia" panose="02040502050405020303" pitchFamily="18" charset="0"/>
            </a:endParaRPr>
          </a:p>
          <a:p>
            <a:pPr algn="r"/>
            <a:endParaRPr lang="fr-FR" sz="2000" dirty="0">
              <a:latin typeface="Georgia" panose="02040502050405020303" pitchFamily="18" charset="0"/>
            </a:endParaRPr>
          </a:p>
          <a:p>
            <a:pPr algn="r"/>
            <a:r>
              <a:rPr lang="ar-SA" sz="2000" b="1" dirty="0">
                <a:latin typeface="Georgia" panose="02040502050405020303" pitchFamily="18" charset="0"/>
              </a:rPr>
              <a:t>-</a:t>
            </a:r>
            <a:r>
              <a:rPr lang="ar-SA" sz="2000" b="1" dirty="0" smtClean="0">
                <a:latin typeface="Georgia" panose="02040502050405020303" pitchFamily="18" charset="0"/>
              </a:rPr>
              <a:t>ع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مد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 الر</a:t>
            </a:r>
            <a:r>
              <a:rPr lang="ar-TN" sz="2000" b="1" dirty="0" smtClean="0">
                <a:latin typeface="Georgia" panose="02040502050405020303" pitchFamily="18" charset="0"/>
              </a:rPr>
              <a:t>ّ</a:t>
            </a:r>
            <a:r>
              <a:rPr lang="ar-SA" sz="2000" b="1" dirty="0" err="1" smtClean="0">
                <a:latin typeface="Georgia" panose="02040502050405020303" pitchFamily="18" charset="0"/>
              </a:rPr>
              <a:t>ائ</a:t>
            </a:r>
            <a:r>
              <a:rPr lang="ar-TN" sz="2000" b="1" dirty="0" smtClean="0">
                <a:latin typeface="Georgia" panose="02040502050405020303" pitchFamily="18" charset="0"/>
              </a:rPr>
              <a:t>ِ</a:t>
            </a:r>
            <a:r>
              <a:rPr lang="ar-SA" sz="2000" b="1" dirty="0" smtClean="0">
                <a:latin typeface="Georgia" panose="02040502050405020303" pitchFamily="18" charset="0"/>
              </a:rPr>
              <a:t>د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ان </a:t>
            </a:r>
            <a:r>
              <a:rPr lang="ar-SA" sz="2000" b="1" dirty="0">
                <a:latin typeface="Georgia" panose="02040502050405020303" pitchFamily="18" charset="0"/>
              </a:rPr>
              <a:t>إلى </a:t>
            </a:r>
            <a:r>
              <a:rPr lang="ar-SA" sz="2000" b="1" u="sng" dirty="0" smtClean="0">
                <a:latin typeface="Georgia" panose="02040502050405020303" pitchFamily="18" charset="0"/>
              </a:rPr>
              <a:t>المُح</a:t>
            </a:r>
            <a:r>
              <a:rPr lang="ar-TN" sz="2000" b="1" u="sng" dirty="0" smtClean="0">
                <a:latin typeface="Georgia" panose="02040502050405020303" pitchFamily="18" charset="0"/>
              </a:rPr>
              <a:t>َ</a:t>
            </a:r>
            <a:r>
              <a:rPr lang="ar-SA" sz="2000" b="1" u="sng" dirty="0" smtClean="0">
                <a:latin typeface="Georgia" panose="02040502050405020303" pitchFamily="18" charset="0"/>
              </a:rPr>
              <a:t>ر</a:t>
            </a:r>
            <a:r>
              <a:rPr lang="ar-TN" sz="2000" b="1" u="sng" dirty="0" smtClean="0">
                <a:latin typeface="Georgia" panose="02040502050405020303" pitchFamily="18" charset="0"/>
              </a:rPr>
              <a:t>ّ</a:t>
            </a:r>
            <a:r>
              <a:rPr lang="ar-SA" sz="2000" b="1" u="sng" dirty="0" smtClean="0">
                <a:latin typeface="Georgia" panose="02040502050405020303" pitchFamily="18" charset="0"/>
              </a:rPr>
              <a:t>كيْنِ الر</a:t>
            </a:r>
            <a:r>
              <a:rPr lang="ar-TN" sz="2000" b="1" u="sng" dirty="0" smtClean="0">
                <a:latin typeface="Georgia" panose="02040502050405020303" pitchFamily="18" charset="0"/>
              </a:rPr>
              <a:t>َّ</a:t>
            </a:r>
            <a:r>
              <a:rPr lang="ar-SA" sz="2000" b="1" u="sng" dirty="0" smtClean="0">
                <a:latin typeface="Georgia" panose="02040502050405020303" pitchFamily="18" charset="0"/>
              </a:rPr>
              <a:t>ئ</a:t>
            </a:r>
            <a:r>
              <a:rPr lang="ar-TN" sz="2000" b="1" u="sng" dirty="0" smtClean="0">
                <a:latin typeface="Georgia" panose="02040502050405020303" pitchFamily="18" charset="0"/>
              </a:rPr>
              <a:t>ِ</a:t>
            </a:r>
            <a:r>
              <a:rPr lang="ar-SA" sz="2000" b="1" u="sng" dirty="0" err="1" smtClean="0">
                <a:latin typeface="Georgia" panose="02040502050405020303" pitchFamily="18" charset="0"/>
              </a:rPr>
              <a:t>يسيَيْنِ</a:t>
            </a:r>
            <a:r>
              <a:rPr lang="ar-SA" sz="2000" b="1" u="sng" dirty="0" smtClean="0">
                <a:latin typeface="Georgia" panose="02040502050405020303" pitchFamily="18" charset="0"/>
              </a:rPr>
              <a:t> </a:t>
            </a:r>
            <a:r>
              <a:rPr lang="ar-SA" sz="2000" b="1" dirty="0" smtClean="0">
                <a:latin typeface="Georgia" panose="02040502050405020303" pitchFamily="18" charset="0"/>
              </a:rPr>
              <a:t>:</a:t>
            </a:r>
            <a:r>
              <a:rPr lang="ar-TN" sz="2000" b="1" dirty="0" smtClean="0">
                <a:latin typeface="Georgia" panose="02040502050405020303" pitchFamily="18" charset="0"/>
              </a:rPr>
              <a:t>  </a:t>
            </a:r>
            <a:r>
              <a:rPr lang="ar-SA" sz="2000" b="1" dirty="0" smtClean="0">
                <a:latin typeface="Georgia" panose="02040502050405020303" pitchFamily="18" charset="0"/>
              </a:rPr>
              <a:t> .........................................</a:t>
            </a:r>
            <a:endParaRPr lang="fr-FR" dirty="0"/>
          </a:p>
        </p:txBody>
      </p:sp>
      <p:sp>
        <p:nvSpPr>
          <p:cNvPr id="3" name="Vague 2"/>
          <p:cNvSpPr/>
          <p:nvPr/>
        </p:nvSpPr>
        <p:spPr>
          <a:xfrm>
            <a:off x="9427337" y="2105862"/>
            <a:ext cx="2597239" cy="1764406"/>
          </a:xfrm>
          <a:prstGeom prst="wave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TN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2-أسْتَكْشِفُ:</a:t>
            </a:r>
          </a:p>
        </p:txBody>
      </p:sp>
    </p:spTree>
    <p:extLst>
      <p:ext uri="{BB962C8B-B14F-4D97-AF65-F5344CB8AC3E}">
        <p14:creationId xmlns:p14="http://schemas.microsoft.com/office/powerpoint/2010/main" val="3526404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1690648"/>
            <a:ext cx="897657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TN" sz="2800" b="1" dirty="0" smtClean="0">
                <a:solidFill>
                  <a:srgbClr val="006600"/>
                </a:solidFill>
                <a:latin typeface="Georgia" panose="02040502050405020303" pitchFamily="18" charset="0"/>
              </a:rPr>
              <a:t>2ج:</a:t>
            </a:r>
          </a:p>
          <a:p>
            <a:pPr algn="r" rtl="1"/>
            <a:endParaRPr lang="ar-TN" sz="2000" b="1" dirty="0" smtClean="0">
              <a:solidFill>
                <a:srgbClr val="006600"/>
              </a:solidFill>
              <a:latin typeface="Georgia" panose="02040502050405020303" pitchFamily="18" charset="0"/>
            </a:endParaRPr>
          </a:p>
          <a:p>
            <a:pPr algn="r" rtl="1"/>
            <a:r>
              <a:rPr lang="ar-SA" sz="2000" b="1" dirty="0" smtClean="0">
                <a:latin typeface="Georgia" panose="02040502050405020303" pitchFamily="18" charset="0"/>
              </a:rPr>
              <a:t>-اس</a:t>
            </a:r>
            <a:r>
              <a:rPr lang="ar-TN" sz="2000" b="1" dirty="0" smtClean="0">
                <a:latin typeface="Georgia" panose="02040502050405020303" pitchFamily="18" charset="0"/>
              </a:rPr>
              <a:t>ْ</a:t>
            </a:r>
            <a:r>
              <a:rPr lang="ar-SA" sz="2000" b="1" dirty="0" smtClean="0">
                <a:latin typeface="Georgia" panose="02040502050405020303" pitchFamily="18" charset="0"/>
              </a:rPr>
              <a:t>ت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ق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ر</a:t>
            </a:r>
            <a:r>
              <a:rPr lang="ar-TN" sz="2000" b="1" dirty="0" smtClean="0">
                <a:latin typeface="Georgia" panose="02040502050405020303" pitchFamily="18" charset="0"/>
              </a:rPr>
              <a:t>َّ</a:t>
            </a:r>
            <a:r>
              <a:rPr lang="ar-SA" sz="2000" b="1" dirty="0" smtClean="0">
                <a:latin typeface="Georgia" panose="02040502050405020303" pitchFamily="18" charset="0"/>
              </a:rPr>
              <a:t> </a:t>
            </a:r>
            <a:r>
              <a:rPr lang="ar-SA" sz="2000" b="1" u="sng" dirty="0" smtClean="0">
                <a:latin typeface="Georgia" panose="02040502050405020303" pitchFamily="18" charset="0"/>
              </a:rPr>
              <a:t>الرّ</a:t>
            </a:r>
            <a:r>
              <a:rPr lang="ar-TN" sz="2000" b="1" u="sng" dirty="0" smtClean="0">
                <a:latin typeface="Georgia" panose="02040502050405020303" pitchFamily="18" charset="0"/>
              </a:rPr>
              <a:t>َ</a:t>
            </a:r>
            <a:r>
              <a:rPr lang="ar-SA" sz="2000" b="1" u="sng" dirty="0" smtClean="0">
                <a:latin typeface="Georgia" panose="02040502050405020303" pitchFamily="18" charset="0"/>
              </a:rPr>
              <a:t>ائد</a:t>
            </a:r>
            <a:r>
              <a:rPr lang="ar-TN" sz="2000" b="1" u="sng" dirty="0" smtClean="0">
                <a:latin typeface="Georgia" panose="02040502050405020303" pitchFamily="18" charset="0"/>
              </a:rPr>
              <a:t>َ</a:t>
            </a:r>
            <a:r>
              <a:rPr lang="ar-SA" sz="2000" b="1" u="sng" dirty="0" smtClean="0">
                <a:latin typeface="Georgia" panose="02040502050405020303" pitchFamily="18" charset="0"/>
              </a:rPr>
              <a:t>ان </a:t>
            </a:r>
            <a:r>
              <a:rPr lang="ar-SA" sz="2000" b="1" dirty="0" smtClean="0">
                <a:latin typeface="Georgia" panose="02040502050405020303" pitchFamily="18" charset="0"/>
              </a:rPr>
              <a:t>ف</a:t>
            </a:r>
            <a:r>
              <a:rPr lang="ar-TN" sz="2000" b="1" dirty="0" smtClean="0">
                <a:latin typeface="Georgia" panose="02040502050405020303" pitchFamily="18" charset="0"/>
              </a:rPr>
              <a:t>ِ</a:t>
            </a:r>
            <a:r>
              <a:rPr lang="ar-SA" sz="2000" b="1" dirty="0" smtClean="0">
                <a:latin typeface="Georgia" panose="02040502050405020303" pitchFamily="18" charset="0"/>
              </a:rPr>
              <a:t>ي ج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و</a:t>
            </a:r>
            <a:r>
              <a:rPr lang="ar-TN" sz="2000" b="1" dirty="0" smtClean="0">
                <a:latin typeface="Georgia" panose="02040502050405020303" pitchFamily="18" charset="0"/>
              </a:rPr>
              <a:t>ْ</a:t>
            </a:r>
            <a:r>
              <a:rPr lang="ar-SA" sz="2000" b="1" dirty="0" smtClean="0">
                <a:latin typeface="Georgia" panose="02040502050405020303" pitchFamily="18" charset="0"/>
              </a:rPr>
              <a:t>ف</a:t>
            </a:r>
            <a:r>
              <a:rPr lang="ar-TN" sz="2000" b="1" dirty="0" smtClean="0">
                <a:latin typeface="Georgia" panose="02040502050405020303" pitchFamily="18" charset="0"/>
              </a:rPr>
              <a:t>ِ</a:t>
            </a:r>
            <a:r>
              <a:rPr lang="ar-SA" sz="2000" b="1" dirty="0" smtClean="0">
                <a:latin typeface="Georgia" panose="02040502050405020303" pitchFamily="18" charset="0"/>
              </a:rPr>
              <a:t> الم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ر</a:t>
            </a:r>
            <a:r>
              <a:rPr lang="ar-TN" sz="2000" b="1" dirty="0" smtClean="0">
                <a:latin typeface="Georgia" panose="02040502050405020303" pitchFamily="18" charset="0"/>
              </a:rPr>
              <a:t>ْ</a:t>
            </a:r>
            <a:r>
              <a:rPr lang="ar-SA" sz="2000" b="1" dirty="0" smtClean="0">
                <a:latin typeface="Georgia" panose="02040502050405020303" pitchFamily="18" charset="0"/>
              </a:rPr>
              <a:t>ك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err="1" smtClean="0">
                <a:latin typeface="Georgia" panose="02040502050405020303" pitchFamily="18" charset="0"/>
              </a:rPr>
              <a:t>بةِ</a:t>
            </a:r>
            <a:r>
              <a:rPr lang="ar-SA" sz="2000" b="1" dirty="0">
                <a:latin typeface="Georgia" panose="02040502050405020303" pitchFamily="18" charset="0"/>
              </a:rPr>
              <a:t>:       </a:t>
            </a:r>
            <a:r>
              <a:rPr lang="ar-TN" sz="2000" b="1" dirty="0" smtClean="0">
                <a:latin typeface="Georgia" panose="02040502050405020303" pitchFamily="18" charset="0"/>
              </a:rPr>
              <a:t>        </a:t>
            </a:r>
            <a:r>
              <a:rPr lang="ar-SA" sz="2000" b="1" dirty="0" smtClean="0">
                <a:latin typeface="Georgia" panose="02040502050405020303" pitchFamily="18" charset="0"/>
              </a:rPr>
              <a:t>    </a:t>
            </a:r>
            <a:r>
              <a:rPr lang="ar-TN" sz="2000" b="1" dirty="0" smtClean="0">
                <a:latin typeface="Georgia" panose="02040502050405020303" pitchFamily="18" charset="0"/>
              </a:rPr>
              <a:t>فاعِلٌ</a:t>
            </a:r>
          </a:p>
          <a:p>
            <a:pPr algn="r" rtl="1"/>
            <a:endParaRPr lang="fr-FR" sz="2000" dirty="0" smtClean="0">
              <a:latin typeface="Georgia" panose="02040502050405020303" pitchFamily="18" charset="0"/>
            </a:endParaRPr>
          </a:p>
          <a:p>
            <a:pPr algn="r"/>
            <a:r>
              <a:rPr lang="ar-SA" sz="2000" b="1" dirty="0" smtClean="0">
                <a:latin typeface="Georgia" panose="02040502050405020303" pitchFamily="18" charset="0"/>
              </a:rPr>
              <a:t>-ب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ق</a:t>
            </a:r>
            <a:r>
              <a:rPr lang="ar-TN" sz="2000" b="1" dirty="0" smtClean="0">
                <a:latin typeface="Georgia" panose="02040502050405020303" pitchFamily="18" charset="0"/>
              </a:rPr>
              <a:t>ِ</a:t>
            </a:r>
            <a:r>
              <a:rPr lang="ar-SA" sz="2000" b="1" dirty="0" smtClean="0">
                <a:latin typeface="Georgia" panose="02040502050405020303" pitchFamily="18" charset="0"/>
              </a:rPr>
              <a:t>ي</a:t>
            </a:r>
            <a:r>
              <a:rPr lang="ar-TN" sz="2000" b="1" dirty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ا </a:t>
            </a:r>
            <a:r>
              <a:rPr lang="ar-SA" sz="2000" b="1" u="sng" dirty="0" smtClean="0">
                <a:latin typeface="Georgia" panose="02040502050405020303" pitchFamily="18" charset="0"/>
              </a:rPr>
              <a:t>م</a:t>
            </a:r>
            <a:r>
              <a:rPr lang="ar-TN" sz="2000" b="1" u="sng" dirty="0" smtClean="0">
                <a:latin typeface="Georgia" panose="02040502050405020303" pitchFamily="18" charset="0"/>
              </a:rPr>
              <a:t>ُ</a:t>
            </a:r>
            <a:r>
              <a:rPr lang="ar-SA" sz="2000" b="1" u="sng" dirty="0" err="1" smtClean="0">
                <a:latin typeface="Georgia" panose="02040502050405020303" pitchFamily="18" charset="0"/>
              </a:rPr>
              <a:t>نتظِرَيْنِ</a:t>
            </a:r>
            <a:r>
              <a:rPr lang="ar-SA" sz="2000" b="1" u="sng" dirty="0" smtClean="0">
                <a:latin typeface="Georgia" panose="02040502050405020303" pitchFamily="18" charset="0"/>
              </a:rPr>
              <a:t>  </a:t>
            </a:r>
            <a:r>
              <a:rPr lang="ar-SA" sz="2000" b="1" dirty="0" smtClean="0">
                <a:latin typeface="Georgia" panose="02040502050405020303" pitchFamily="18" charset="0"/>
              </a:rPr>
              <a:t> :            </a:t>
            </a:r>
            <a:r>
              <a:rPr lang="ar-TN" sz="2000" b="1" dirty="0" smtClean="0">
                <a:latin typeface="Georgia" panose="02040502050405020303" pitchFamily="18" charset="0"/>
              </a:rPr>
              <a:t>                           حَال</a:t>
            </a:r>
          </a:p>
          <a:p>
            <a:pPr algn="r"/>
            <a:endParaRPr lang="fr-FR" sz="2000" dirty="0" smtClean="0">
              <a:latin typeface="Georgia" panose="02040502050405020303" pitchFamily="18" charset="0"/>
            </a:endParaRPr>
          </a:p>
          <a:p>
            <a:pPr algn="r"/>
            <a:r>
              <a:rPr lang="ar-SA" sz="2000" b="1" dirty="0" smtClean="0">
                <a:latin typeface="Georgia" panose="02040502050405020303" pitchFamily="18" charset="0"/>
              </a:rPr>
              <a:t>-ع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مد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 الر</a:t>
            </a:r>
            <a:r>
              <a:rPr lang="ar-TN" sz="2000" b="1" dirty="0" smtClean="0">
                <a:latin typeface="Georgia" panose="02040502050405020303" pitchFamily="18" charset="0"/>
              </a:rPr>
              <a:t>َّ</a:t>
            </a:r>
            <a:r>
              <a:rPr lang="ar-SA" sz="2000" b="1" dirty="0" err="1" smtClean="0">
                <a:latin typeface="Georgia" panose="02040502050405020303" pitchFamily="18" charset="0"/>
              </a:rPr>
              <a:t>ائ</a:t>
            </a:r>
            <a:r>
              <a:rPr lang="ar-TN" sz="2000" b="1" dirty="0" smtClean="0">
                <a:latin typeface="Georgia" panose="02040502050405020303" pitchFamily="18" charset="0"/>
              </a:rPr>
              <a:t>ِ</a:t>
            </a:r>
            <a:r>
              <a:rPr lang="ar-SA" sz="2000" b="1" dirty="0" smtClean="0">
                <a:latin typeface="Georgia" panose="02040502050405020303" pitchFamily="18" charset="0"/>
              </a:rPr>
              <a:t>د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ان </a:t>
            </a:r>
            <a:r>
              <a:rPr lang="ar-SA" sz="2000" b="1" dirty="0">
                <a:latin typeface="Georgia" panose="02040502050405020303" pitchFamily="18" charset="0"/>
              </a:rPr>
              <a:t>إلى </a:t>
            </a:r>
            <a:r>
              <a:rPr lang="ar-SA" sz="2000" b="1" dirty="0" smtClean="0">
                <a:latin typeface="Georgia" panose="02040502050405020303" pitchFamily="18" charset="0"/>
              </a:rPr>
              <a:t>المُح</a:t>
            </a:r>
            <a:r>
              <a:rPr lang="ar-TN" sz="2000" b="1" dirty="0" smtClean="0">
                <a:latin typeface="Georgia" panose="02040502050405020303" pitchFamily="18" charset="0"/>
              </a:rPr>
              <a:t>َ</a:t>
            </a:r>
            <a:r>
              <a:rPr lang="ar-SA" sz="2000" b="1" dirty="0" smtClean="0">
                <a:latin typeface="Georgia" panose="02040502050405020303" pitchFamily="18" charset="0"/>
              </a:rPr>
              <a:t>ر</a:t>
            </a:r>
            <a:r>
              <a:rPr lang="ar-TN" sz="2000" b="1" dirty="0" smtClean="0">
                <a:latin typeface="Georgia" panose="02040502050405020303" pitchFamily="18" charset="0"/>
              </a:rPr>
              <a:t>ّ</a:t>
            </a:r>
            <a:r>
              <a:rPr lang="ar-SA" sz="2000" b="1" dirty="0" smtClean="0">
                <a:latin typeface="Georgia" panose="02040502050405020303" pitchFamily="18" charset="0"/>
              </a:rPr>
              <a:t>كيْنِ </a:t>
            </a:r>
            <a:r>
              <a:rPr lang="ar-SA" sz="2000" b="1" u="sng" dirty="0" smtClean="0">
                <a:latin typeface="Georgia" panose="02040502050405020303" pitchFamily="18" charset="0"/>
              </a:rPr>
              <a:t>الر</a:t>
            </a:r>
            <a:r>
              <a:rPr lang="ar-TN" sz="2000" b="1" u="sng" dirty="0" smtClean="0">
                <a:latin typeface="Georgia" panose="02040502050405020303" pitchFamily="18" charset="0"/>
              </a:rPr>
              <a:t>َّ</a:t>
            </a:r>
            <a:r>
              <a:rPr lang="ar-SA" sz="2000" b="1" u="sng" dirty="0" err="1" smtClean="0">
                <a:latin typeface="Georgia" panose="02040502050405020303" pitchFamily="18" charset="0"/>
              </a:rPr>
              <a:t>ئيس</a:t>
            </a:r>
            <a:r>
              <a:rPr lang="ar-TN" sz="2000" b="1" u="sng" dirty="0">
                <a:latin typeface="Georgia" panose="02040502050405020303" pitchFamily="18" charset="0"/>
              </a:rPr>
              <a:t>ِ</a:t>
            </a:r>
            <a:r>
              <a:rPr lang="ar-SA" sz="2000" b="1" u="sng" dirty="0" err="1" smtClean="0">
                <a:latin typeface="Georgia" panose="02040502050405020303" pitchFamily="18" charset="0"/>
              </a:rPr>
              <a:t>يَيْنِ</a:t>
            </a:r>
            <a:r>
              <a:rPr lang="ar-SA" sz="2000" b="1" u="sng" dirty="0" smtClean="0">
                <a:latin typeface="Georgia" panose="02040502050405020303" pitchFamily="18" charset="0"/>
              </a:rPr>
              <a:t> </a:t>
            </a:r>
            <a:r>
              <a:rPr lang="ar-SA" sz="2000" b="1" dirty="0">
                <a:latin typeface="Georgia" panose="02040502050405020303" pitchFamily="18" charset="0"/>
              </a:rPr>
              <a:t>: </a:t>
            </a:r>
            <a:r>
              <a:rPr lang="ar-TN" sz="2000" b="1" dirty="0" smtClean="0">
                <a:latin typeface="Georgia" panose="02040502050405020303" pitchFamily="18" charset="0"/>
              </a:rPr>
              <a:t>         </a:t>
            </a:r>
            <a:r>
              <a:rPr lang="ar-SA" sz="2000" b="1" dirty="0" smtClean="0">
                <a:latin typeface="Georgia" panose="02040502050405020303" pitchFamily="18" charset="0"/>
              </a:rPr>
              <a:t> </a:t>
            </a:r>
            <a:r>
              <a:rPr lang="ar-TN" sz="2000" b="1" dirty="0" smtClean="0">
                <a:latin typeface="Georgia" panose="02040502050405020303" pitchFamily="18" charset="0"/>
              </a:rPr>
              <a:t>نعْت</a:t>
            </a:r>
            <a:endParaRPr lang="fr-FR" sz="2000" dirty="0">
              <a:latin typeface="Georgia" panose="02040502050405020303" pitchFamily="18" charset="0"/>
            </a:endParaRPr>
          </a:p>
        </p:txBody>
      </p:sp>
      <p:sp>
        <p:nvSpPr>
          <p:cNvPr id="3" name="Vague 2"/>
          <p:cNvSpPr/>
          <p:nvPr/>
        </p:nvSpPr>
        <p:spPr>
          <a:xfrm>
            <a:off x="9465973" y="1931830"/>
            <a:ext cx="2597239" cy="1764406"/>
          </a:xfrm>
          <a:prstGeom prst="wave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TN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2-أسْتَكْشِفُ:</a:t>
            </a:r>
          </a:p>
          <a:p>
            <a:pPr algn="ctr"/>
            <a:r>
              <a:rPr lang="ar-TN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الإصلاح</a:t>
            </a:r>
          </a:p>
        </p:txBody>
      </p:sp>
    </p:spTree>
    <p:extLst>
      <p:ext uri="{BB962C8B-B14F-4D97-AF65-F5344CB8AC3E}">
        <p14:creationId xmlns:p14="http://schemas.microsoft.com/office/powerpoint/2010/main" val="3119150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onds dans l’eau">
  <a:themeElements>
    <a:clrScheme name="Ronds dans l’eau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Ronds dans l’eau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onds dans l’eau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TM04033925[[fn=Ronds dans l’eau]]</Template>
  <TotalTime>342</TotalTime>
  <Words>1860</Words>
  <Application>Microsoft Office PowerPoint</Application>
  <PresentationFormat>Grand écran</PresentationFormat>
  <Paragraphs>233</Paragraphs>
  <Slides>22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30" baseType="lpstr">
      <vt:lpstr>Arial</vt:lpstr>
      <vt:lpstr>Arial Black</vt:lpstr>
      <vt:lpstr>Arial Narrow</vt:lpstr>
      <vt:lpstr>Calibri</vt:lpstr>
      <vt:lpstr>Georgia</vt:lpstr>
      <vt:lpstr>Times New Roman</vt:lpstr>
      <vt:lpstr>Tw Cen MT</vt:lpstr>
      <vt:lpstr>Ronds dans l’eau</vt:lpstr>
      <vt:lpstr> المندوبيّة الجهويّة للتّربية ببنزرت     دائرة بنزرت 2 عربيّة المدرسة الابتدائيّة شارع الجمهوريّة                                                                                  إعداد : علي الشّمانقي أستاذ مدارس ابتدائيّة         منزل جميل                                                                                                         تأطير : طارق عبد الملك متفقّد عام للمدارس الابتدائيّة </vt:lpstr>
      <vt:lpstr>المادّة :     قواعد اللّغة الوحدة:     الخامسة  المستوى: السّنة السّادسة التّوقيت:    50 دقيقة    هدف الحصّة: يُعيِّنُ المُتَعَلِّمُ وَظِيفَةَ كُلِّ اسم مُثَنّى وَرَدَ فِي الفِقْرَةِ المُقْتَرَحَةِ مُحَدِّدا عَلاَمَةَ إعْرَابِهِ ويوظّفه في إنتاج نصّ.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دائرة بنزرت 2 عربيّة المدرسة الابتدائيّة شارع الجمهوريّة منزل جميل السّنة السّادسة   السّيّد : عليّ الشّمانقي أستاذ مدارس ابتدائيّة</dc:title>
  <dc:creator>Utilisateur Windows</dc:creator>
  <cp:lastModifiedBy>Tarek</cp:lastModifiedBy>
  <cp:revision>49</cp:revision>
  <dcterms:created xsi:type="dcterms:W3CDTF">2020-04-13T14:42:30Z</dcterms:created>
  <dcterms:modified xsi:type="dcterms:W3CDTF">2020-04-20T09:05:18Z</dcterms:modified>
</cp:coreProperties>
</file>