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8"/>
  </p:notesMasterIdLst>
  <p:sldIdLst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148F1-D86D-4386-9BBE-D4FEBD7C5880}" type="datetimeFigureOut">
              <a:rPr lang="fr-FR" smtClean="0"/>
              <a:t>12/04/2020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9AD48-252F-428A-A703-7DEC5FF7D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88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B4079-9DE4-410B-BB45-B6A3BEEAB58C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0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9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5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8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وان فرعي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fr-FR"/>
          </a:p>
        </p:txBody>
      </p:sp>
      <p:sp>
        <p:nvSpPr>
          <p:cNvPr id="4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4C908-3CF6-4C2A-9364-1CE793D0E57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FF6EE-9930-4052-836C-56A0F4587B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259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محتوى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4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74EF5-1CAE-4A63-804B-4D3358A0D47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293D5-DC34-4B92-A70E-A3D258718C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461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نص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FBBB-3763-4494-8A3A-0D67D0F53F1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54CF1-54CA-41B6-B235-AA94B20ED4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12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محتوى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4" name="عنصر نائب للمحتوى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5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91CBA-B630-443D-9D32-47341C465C5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355F-3415-4C88-8786-A168FA3ABD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2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نص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5" name="عنصر نائب للنص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7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EFDA-185D-475E-8807-3398A0D0A58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644D4-560B-415C-9B9E-EE56B61816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517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0888E-793B-4E55-9149-A6898DC8FDA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F2CF-86E3-444C-A252-3D82ACEFE2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185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442D-BBC8-4F72-B6BC-4E8CFDA4E49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C27D5-50D2-4CBE-8F2C-8C99F8F4CE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1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محتوى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4" name="عنصر نائب للنص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1507-67B5-4ADE-BFB5-97BB74F4D6F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11AB9-3417-48DA-A9ED-CEDE217C7F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62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1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صورة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عنصر نائب للنص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F2410-7CB4-4299-BAC0-57E1FAC03C0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C8107-8849-4282-9D07-C5C7C447E4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79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عنوان العمودي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4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94BEC-127C-4FEC-9675-711E77BE748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59E10-D3C5-4A2C-97ED-C0B95180FA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276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fr-FR"/>
          </a:p>
        </p:txBody>
      </p:sp>
      <p:sp>
        <p:nvSpPr>
          <p:cNvPr id="3" name="عنصر نائب للعنوان العمودي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fr-FR"/>
          </a:p>
        </p:txBody>
      </p:sp>
      <p:sp>
        <p:nvSpPr>
          <p:cNvPr id="4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9F1BF-71D1-4F3E-8FDC-11BA3EA20AA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1FB1-36BE-4C6F-BFB1-CEAFE164D4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0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8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4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4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9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2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9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8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579E-A623-4AC1-85A9-230D0FCB4B3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C57C-80AF-46AC-A6EE-7768F927F36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4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fr-FR" smtClean="0"/>
              <a:t>انقر لتحرير نمط عنوان الشكل الرئيسي</a:t>
            </a:r>
          </a:p>
        </p:txBody>
      </p:sp>
      <p:sp>
        <p:nvSpPr>
          <p:cNvPr id="1027" name="عنصر نائب للنص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fr-FR" smtClean="0"/>
              <a:t>حرر أنماط نص الشكل الرئيسي</a:t>
            </a:r>
          </a:p>
          <a:p>
            <a:pPr lvl="1"/>
            <a:r>
              <a:rPr lang="ar-SA" altLang="fr-FR" smtClean="0"/>
              <a:t>المستوى الثاني</a:t>
            </a:r>
          </a:p>
          <a:p>
            <a:pPr lvl="2"/>
            <a:r>
              <a:rPr lang="ar-SA" altLang="fr-FR" smtClean="0"/>
              <a:t>المستوى الثالث</a:t>
            </a:r>
          </a:p>
          <a:p>
            <a:pPr lvl="3"/>
            <a:r>
              <a:rPr lang="ar-SA" altLang="fr-FR" smtClean="0"/>
              <a:t>المستوى الرابع</a:t>
            </a:r>
          </a:p>
          <a:p>
            <a:pPr lvl="4"/>
            <a:r>
              <a:rPr lang="ar-SA" altLang="fr-FR" smtClean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2F5054-EB4C-42CB-8E5F-6E611FA592B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7E5A9-B818-48B3-99F4-C863A65117A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13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  <a:lvl2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2pPr>
      <a:lvl3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3pPr>
      <a:lvl4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4pPr>
      <a:lvl5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TN" sz="4400" b="1" dirty="0">
                <a:ln w="1905"/>
                <a:gradFill>
                  <a:gsLst>
                    <a:gs pos="0">
                      <a:srgbClr val="C64847">
                        <a:shade val="20000"/>
                        <a:satMod val="200000"/>
                      </a:srgbClr>
                    </a:gs>
                    <a:gs pos="78000">
                      <a:srgbClr val="C648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648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درس في مجال اللّغة  العربيّة في مادة </a:t>
            </a:r>
            <a:r>
              <a:rPr lang="ar-TN" sz="4400" b="1" dirty="0" smtClean="0">
                <a:ln w="1905"/>
                <a:gradFill>
                  <a:gsLst>
                    <a:gs pos="0">
                      <a:srgbClr val="C64847">
                        <a:shade val="20000"/>
                        <a:satMod val="200000"/>
                      </a:srgbClr>
                    </a:gs>
                    <a:gs pos="78000">
                      <a:srgbClr val="C648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648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TN" sz="4400" b="1" dirty="0">
                <a:ln w="1905"/>
                <a:gradFill>
                  <a:gsLst>
                    <a:gs pos="0">
                      <a:srgbClr val="C64847">
                        <a:shade val="20000"/>
                        <a:satMod val="200000"/>
                      </a:srgbClr>
                    </a:gs>
                    <a:gs pos="78000">
                      <a:srgbClr val="C648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648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قواعد </a:t>
            </a:r>
            <a:r>
              <a:rPr lang="ar-TN" sz="4400" b="1" dirty="0" smtClean="0">
                <a:ln w="1905"/>
                <a:gradFill>
                  <a:gsLst>
                    <a:gs pos="0">
                      <a:srgbClr val="C64847">
                        <a:shade val="20000"/>
                        <a:satMod val="200000"/>
                      </a:srgbClr>
                    </a:gs>
                    <a:gs pos="78000">
                      <a:srgbClr val="C648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648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اللّغة </a:t>
            </a:r>
            <a:r>
              <a:rPr lang="ar-TN" sz="4400" b="1" dirty="0">
                <a:ln w="1905"/>
                <a:gradFill>
                  <a:gsLst>
                    <a:gs pos="0">
                      <a:srgbClr val="C64847">
                        <a:shade val="20000"/>
                        <a:satMod val="200000"/>
                      </a:srgbClr>
                    </a:gs>
                    <a:gs pos="78000">
                      <a:srgbClr val="C648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648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للسّنة الرّابعة إبتدائي</a:t>
            </a:r>
            <a:endParaRPr lang="fr-FR" sz="4400" b="1" dirty="0">
              <a:ln w="1905"/>
              <a:gradFill>
                <a:gsLst>
                  <a:gs pos="0">
                    <a:srgbClr val="C64847">
                      <a:shade val="20000"/>
                      <a:satMod val="200000"/>
                    </a:srgbClr>
                  </a:gs>
                  <a:gs pos="78000">
                    <a:srgbClr val="C64847">
                      <a:tint val="90000"/>
                      <a:shade val="89000"/>
                      <a:satMod val="220000"/>
                    </a:srgbClr>
                  </a:gs>
                  <a:gs pos="100000">
                    <a:srgbClr val="C648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 rtl="1"/>
            <a:endParaRPr lang="fr-FR" sz="4400" b="1" dirty="0">
              <a:ln w="1905"/>
              <a:gradFill>
                <a:gsLst>
                  <a:gs pos="0">
                    <a:srgbClr val="C64847">
                      <a:shade val="20000"/>
                      <a:satMod val="200000"/>
                    </a:srgbClr>
                  </a:gs>
                  <a:gs pos="78000">
                    <a:srgbClr val="C64847">
                      <a:tint val="90000"/>
                      <a:shade val="89000"/>
                      <a:satMod val="220000"/>
                    </a:srgbClr>
                  </a:gs>
                  <a:gs pos="100000">
                    <a:srgbClr val="C648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r" rtl="1"/>
            <a:endParaRPr lang="fr-FR" sz="2800" b="1" dirty="0">
              <a:ln w="1905"/>
              <a:gradFill>
                <a:gsLst>
                  <a:gs pos="0">
                    <a:srgbClr val="C64847">
                      <a:shade val="20000"/>
                      <a:satMod val="200000"/>
                    </a:srgbClr>
                  </a:gs>
                  <a:gs pos="78000">
                    <a:srgbClr val="C64847">
                      <a:tint val="90000"/>
                      <a:shade val="89000"/>
                      <a:satMod val="220000"/>
                    </a:srgbClr>
                  </a:gs>
                  <a:gs pos="100000">
                    <a:srgbClr val="C648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2636912"/>
            <a:ext cx="47525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TN" sz="2800" b="1" dirty="0" smtClean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الدّائرة</a:t>
            </a:r>
            <a:r>
              <a:rPr lang="ar-TN" dirty="0">
                <a:solidFill>
                  <a:prstClr val="black"/>
                </a:solidFill>
                <a:latin typeface="Corbel"/>
                <a:cs typeface="Tahoma"/>
              </a:rPr>
              <a:t>: </a:t>
            </a:r>
            <a:r>
              <a:rPr lang="ar-T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سيدي حسين 2 / تونس 2 </a:t>
            </a:r>
          </a:p>
          <a:p>
            <a:pPr algn="r" rtl="1"/>
            <a:endParaRPr lang="ar-TN" dirty="0">
              <a:solidFill>
                <a:prstClr val="black"/>
              </a:solidFill>
              <a:latin typeface="Corbel"/>
              <a:cs typeface="Tahoma"/>
            </a:endParaRPr>
          </a:p>
          <a:p>
            <a:pPr algn="r" rtl="1"/>
            <a:r>
              <a:rPr lang="ar-TN" sz="28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تحت إشراف </a:t>
            </a:r>
            <a:r>
              <a:rPr lang="ar-TN" sz="2800" b="1" dirty="0" smtClean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المتفقّدة</a:t>
            </a:r>
            <a:r>
              <a:rPr lang="ar-TN" sz="28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</a:t>
            </a:r>
            <a:r>
              <a:rPr lang="ar-T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السيّدة دلندة عبد </a:t>
            </a:r>
            <a:r>
              <a:rPr lang="ar-T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الكريم</a:t>
            </a:r>
          </a:p>
          <a:p>
            <a:pPr algn="r" rtl="1"/>
            <a:endParaRPr lang="ar-T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rtl="1"/>
            <a:r>
              <a:rPr lang="ar-TN" sz="28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إنجاز</a:t>
            </a:r>
            <a:r>
              <a:rPr lang="ar-TN" sz="28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</a:t>
            </a:r>
            <a:r>
              <a:rPr lang="ar-T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المربّية شادية بوعكّاز</a:t>
            </a:r>
            <a:endParaRPr lang="ar-TN" dirty="0">
              <a:solidFill>
                <a:prstClr val="black"/>
              </a:solidFill>
              <a:latin typeface="Corbel"/>
              <a:cs typeface="Tahoma"/>
            </a:endParaRPr>
          </a:p>
          <a:p>
            <a:pPr algn="r" rtl="1"/>
            <a:endParaRPr lang="ar-T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TN" sz="20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السّنة </a:t>
            </a:r>
            <a:r>
              <a:rPr lang="ar-TN" sz="20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الدّراسية </a:t>
            </a:r>
            <a:r>
              <a:rPr lang="ar-TN" sz="20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</a:t>
            </a:r>
            <a:r>
              <a:rPr lang="ar-T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/ </a:t>
            </a:r>
            <a:r>
              <a:rPr lang="ar-T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lvl="0" algn="r" rtl="1"/>
            <a:r>
              <a:rPr lang="ar-TN" sz="28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المحتوى</a:t>
            </a:r>
            <a:r>
              <a:rPr lang="ar-TN" sz="2800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  <a:r>
              <a:rPr lang="fr-FR" sz="2000" b="1" dirty="0" smtClean="0">
                <a:solidFill>
                  <a:prstClr val="black"/>
                </a:solidFill>
                <a:latin typeface="Andalus" panose="02020603050405020304" pitchFamily="18" charset="-78"/>
                <a:cs typeface="+mj-cs"/>
              </a:rPr>
              <a:t> </a:t>
            </a:r>
            <a:r>
              <a:rPr lang="ar-TN" sz="2000" b="1" dirty="0" smtClean="0">
                <a:solidFill>
                  <a:prstClr val="black"/>
                </a:solidFill>
                <a:latin typeface="Andalus" panose="02020603050405020304" pitchFamily="18" charset="-78"/>
                <a:cs typeface="+mj-cs"/>
              </a:rPr>
              <a:t> </a:t>
            </a:r>
            <a:r>
              <a:rPr lang="ar-TN" sz="20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الفعل الثّلاثي المزيد على وزن </a:t>
            </a:r>
            <a:r>
              <a:rPr lang="ar-TN" sz="20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«فعّل».</a:t>
            </a:r>
            <a:endParaRPr lang="fr-FR" sz="28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0" algn="r" rtl="1"/>
            <a:r>
              <a:rPr lang="ar-TN" sz="28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هدف </a:t>
            </a:r>
            <a:r>
              <a:rPr lang="ar-TN" sz="2800" b="1" dirty="0" smtClean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الحصّة</a:t>
            </a:r>
            <a:r>
              <a:rPr lang="ar-TN" sz="20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ar-TN" sz="28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:</a:t>
            </a:r>
            <a:r>
              <a:rPr lang="ar-TN" sz="2000" b="1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ينتج المتعلّم فقرة  تتضمّن أفعالا على وزن  </a:t>
            </a:r>
            <a:r>
              <a:rPr lang="ar-TN" sz="2000" b="1" dirty="0" smtClean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«فعّل».</a:t>
            </a:r>
            <a:endParaRPr lang="fr-FR" sz="2800" dirty="0">
              <a:solidFill>
                <a:prstClr val="black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0" algn="r" rtl="1"/>
            <a:r>
              <a:rPr lang="ar-TN" sz="2800" b="1" dirty="0">
                <a:ln w="18000">
                  <a:solidFill>
                    <a:srgbClr val="60B5C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fr-FR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9"/>
    </mc:Choice>
    <mc:Fallback xmlns="">
      <p:transition spd="slow" advTm="2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TN" sz="3600" b="1" dirty="0">
                <a:solidFill>
                  <a:srgbClr val="FF0000"/>
                </a:solidFill>
              </a:rPr>
              <a:t>   تصريف المجرّد والمزيد</a:t>
            </a:r>
          </a:p>
          <a:p>
            <a:pPr algn="ctr" rtl="1"/>
            <a:r>
              <a:rPr lang="ar-TN" sz="3600" b="1" dirty="0">
                <a:solidFill>
                  <a:srgbClr val="FF0000"/>
                </a:solidFill>
              </a:rPr>
              <a:t>الفعل المزيد «فعّل»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مَنْ يُذَكِّرُنَا بِمَا فَعَلَ الْغُرَابُ مَعَ الأَصْدِقَاءِ مُسْتَعْمِلاً أَفْعَالاً عَلَى وَزْنِ أَفْعَلَ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أَغْضَبَ الْغُرَابُ الْعُصْفُورَ.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أَدْخَلَ الْغُرَابُ الْفِتْنَةَ وَالْبَغْضَاءَ بَيْنَ الأَصْدِقَاءِ.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*أَقْرَأُ النَّصَّ مِنْ كِتَابِ «أدوات التّواصل» صَفْحَة 63 وَأَسْتَخْرِجُ الأَفْعَالَ الَّتِي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 تَتَضَمَّنُ تَضْعِيفًا فِي الْحَرْفِ الثَّانِي. 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شَمَّرَتْ – سَرَّحَتْ – نَظَّفَتْ – نَشَّفَتْ  -  قَبَّلَتْ  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</a:t>
            </a:r>
            <a:r>
              <a:rPr lang="ar-TN" sz="2800" b="1" dirty="0">
                <a:solidFill>
                  <a:srgbClr val="0070C0"/>
                </a:solidFill>
              </a:rPr>
              <a:t>هَذِهِ أَفْعَالٌ مُضَاعَفَةٌ عَلَى وَزْنِ فَعَّلَ.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*أَضَعُ الأَفْعَالَ التَّالِيَةَ فِي الْمَكَانِ الْمنَاسِبِ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جَفَّ  جَفَّفَ / سَرَحَ   سَرَّحَ  / حَفِظَ  حَفَّظَ  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............ الْوَلَدُ الْمَحْفُوظَةَ  / ............ الْمُعَلِّمُ الْوَلَدَ الْمَحْفُوظَةَ 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........... الْعَرَقَ / ........... الْعَامِلُ عَرَقَهُ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*............. الْحِصَانُ فِي الْحَقْلِ  /  ...............الرَّاعِي الْحِصَانَ فِي الْحَقْلِ.</a:t>
            </a:r>
          </a:p>
          <a:p>
            <a:pPr algn="r" rtl="1"/>
            <a:endParaRPr lang="ar-TN" sz="2800" b="1" dirty="0">
              <a:solidFill>
                <a:prstClr val="black"/>
              </a:solidFill>
            </a:endParaRP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</a:t>
            </a:r>
          </a:p>
          <a:p>
            <a:pPr algn="r" rtl="1"/>
            <a:endParaRPr lang="fr-FR" sz="2800" b="1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6"/>
    </mc:Choice>
    <mc:Fallback xmlns="">
      <p:transition spd="slow" advTm="12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* حَفِظَ الْوَلَدُ الْمَحْفُوظَةَ  / حَفَّظَ الْمُعَلِّمُ الْوَلَدَ الْمَحْفُوظَةَ 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جَفَّ </a:t>
            </a:r>
            <a:r>
              <a:rPr lang="ar-TN" sz="2800" b="1" dirty="0" smtClean="0">
                <a:solidFill>
                  <a:prstClr val="black"/>
                </a:solidFill>
              </a:rPr>
              <a:t>الْعَرَقُ </a:t>
            </a:r>
            <a:r>
              <a:rPr lang="ar-TN" sz="2800" b="1" dirty="0">
                <a:solidFill>
                  <a:prstClr val="black"/>
                </a:solidFill>
              </a:rPr>
              <a:t>/ جَفَّفَ الْعَامِلُ عَرَقَهُ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سَرَحَ الْحِصَانُ فِي الْحَقْلِ  /  سَرَّحَ الرَّاعِي الْحِصَانَ فِي الْحَقْلِ.</a:t>
            </a:r>
          </a:p>
          <a:p>
            <a:pPr algn="r" rtl="1"/>
            <a:endParaRPr lang="ar-TN" sz="2800" b="1" dirty="0">
              <a:solidFill>
                <a:prstClr val="black"/>
              </a:solidFill>
            </a:endParaRP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*أَخْتَارُ مِنَ الْجُمَلِ التَّالِيَةِ كُلَّ فِعْلَيْنِ يَتَأَلَّفَانِ مِنْ نَفْسِ الْحُرُوفِ وَأُقَارِنُ بَيْنَهُمَا.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- قَدِمَتْ رُقَيَّةُ مِنْ مَدِينَةِ الْمَلاَهِي.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- حَمَّلَ الْفَلاَّحُ حِمَارَهُ أَدَوَاتَ الْعَمَلِ.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- فَهِمَ التِّلْمِيذُ عَمَلِيَّةَ الْقِسْمَةِ.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- حَمَلَ الْوَلَدُ أَدَوَاتَ الْعَمَلِ.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- فَهَّمَ الْمُعَلِّمُ التِّلْمِيذَ عَمَلِيَّةَ الْقِسْمَةِ.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- قَدَّمَتْ رُقَيَّةُ جَزَرَةً لِلأَرْنَبِ.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* الأَفْعَالُ الْمُتَشَابِهَةُ فِي الْحُرُوفِ: {فَهِمَ /فَهَّمَ } {حَمَلَ/حَمَّلَ} {قَدِمَتْ/قَدَّمَتْ}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  </a:t>
            </a:r>
          </a:p>
          <a:p>
            <a:pPr algn="r" rtl="1"/>
            <a:endParaRPr lang="fr-FR" sz="2800" b="1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2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46"/>
    </mc:Choice>
    <mc:Fallback xmlns="">
      <p:transition spd="slow" advTm="10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* </a:t>
            </a:r>
            <a:r>
              <a:rPr lang="ar-TN" sz="2800" b="1" dirty="0">
                <a:solidFill>
                  <a:srgbClr val="0070C0"/>
                </a:solidFill>
              </a:rPr>
              <a:t>نَسْتَنْتِجُ أَنَّ الْفِعْلَ الَّذِي يَتَضَمَّنُ تَضْعِيفًا يَخْتلِفُ عَنِ الأَفْعَالِ الأُخْرَى فِي المَبْنَى</a:t>
            </a:r>
          </a:p>
          <a:p>
            <a:pPr algn="r" rtl="1"/>
            <a:r>
              <a:rPr lang="ar-TN" sz="2800" b="1" dirty="0">
                <a:solidFill>
                  <a:srgbClr val="0070C0"/>
                </a:solidFill>
              </a:rPr>
              <a:t>   وَالْمَعْنَى.</a:t>
            </a:r>
          </a:p>
          <a:p>
            <a:pPr algn="r" rtl="1"/>
            <a:endParaRPr lang="ar-TN" sz="2800" b="1" dirty="0">
              <a:solidFill>
                <a:prstClr val="black"/>
              </a:solidFill>
            </a:endParaRP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* أَضَعُ عَنَاصِرَ الْجُمَلِ التَّالِيَة فِي الْمَحَلِّ الْمُنَاسِبِ لَهَا: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- ضَحِكَ الرَّضِيعُ.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- ضَحَّكَتِ الأُمُّ الرَّضِيعَ.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- خَافَتِ الشِّيَاهُ.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- سَكَنَ الأَلَمُ.</a:t>
            </a: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- سَكَّنَ الدَّوَاءُ الأَلَمَ.</a:t>
            </a:r>
          </a:p>
          <a:p>
            <a:pPr algn="r" rtl="1"/>
            <a:endParaRPr lang="ar-TN" sz="2800" b="1" dirty="0">
              <a:solidFill>
                <a:prstClr val="black"/>
              </a:solidFill>
            </a:endParaRPr>
          </a:p>
          <a:p>
            <a:pPr algn="r" rtl="1"/>
            <a:r>
              <a:rPr lang="ar-TN" sz="2800" b="1" dirty="0">
                <a:solidFill>
                  <a:prstClr val="black"/>
                </a:solidFill>
              </a:rPr>
              <a:t>  </a:t>
            </a:r>
            <a:endParaRPr lang="fr-FR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70316"/>
              </p:ext>
            </p:extLst>
          </p:nvPr>
        </p:nvGraphicFramePr>
        <p:xfrm>
          <a:off x="107504" y="1772816"/>
          <a:ext cx="60960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مفعول به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فاعل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فعل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.................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7107"/>
              </p:ext>
            </p:extLst>
          </p:nvPr>
        </p:nvGraphicFramePr>
        <p:xfrm>
          <a:off x="107504" y="3933056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مفعول به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فاعل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فعل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الرَّضِيعَ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.................</a:t>
                      </a:r>
                    </a:p>
                    <a:p>
                      <a:pPr algn="ctr" rtl="1"/>
                      <a:endParaRPr lang="ar-TN" sz="2800" b="1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الأَلَمَ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الرَّضِيعُ</a:t>
                      </a:r>
                    </a:p>
                    <a:p>
                      <a:pPr algn="ctr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الأُمُّ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الشِّيَاهُ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الأَلَمُ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الدَّوَاءُ</a:t>
                      </a:r>
                      <a:endParaRPr lang="fr-FR" sz="28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ضَحِكَ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ضَحَّكَتِ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خَافَتْ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سَكَنَ</a:t>
                      </a:r>
                    </a:p>
                    <a:p>
                      <a:pPr algn="ctr" rtl="1"/>
                      <a:r>
                        <a:rPr lang="ar-TN" sz="28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سَكَّنَ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1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89"/>
    </mc:Choice>
    <mc:Fallback xmlns="">
      <p:transition spd="slow" advTm="9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T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r-T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rtl="1"/>
            <a:endParaRPr lang="ar-TN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endParaRPr lang="ar-TN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endParaRPr lang="ar-TN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endParaRPr lang="ar-TN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r>
              <a:rPr lang="ar-TN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شكرا على المتابعة </a:t>
            </a:r>
          </a:p>
          <a:p>
            <a:pPr algn="ctr" rtl="1"/>
            <a:endParaRPr lang="ar-TN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endParaRPr lang="ar-TN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1"/>
            <a:endParaRPr lang="ar-TN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TN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7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"/>
    </mc:Choice>
    <mc:Fallback xmlns="">
      <p:transition spd="slow" advTm="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25.7|17.2|30.2|1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8.9|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4.7|24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393</Words>
  <Application>Microsoft Office PowerPoint</Application>
  <PresentationFormat>Affichage à l'écran (4:3)</PresentationFormat>
  <Paragraphs>90</Paragraphs>
  <Slides>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4" baseType="lpstr">
      <vt:lpstr>Andalus</vt:lpstr>
      <vt:lpstr>Arial</vt:lpstr>
      <vt:lpstr>Calibri</vt:lpstr>
      <vt:lpstr>Calibri Light</vt:lpstr>
      <vt:lpstr>Corbel</vt:lpstr>
      <vt:lpstr>Tahoma</vt:lpstr>
      <vt:lpstr>Times New Roman</vt:lpstr>
      <vt:lpstr>1_Office Theme</vt:lpstr>
      <vt:lpstr>2_نسق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Utilisateur Windows</cp:lastModifiedBy>
  <cp:revision>11</cp:revision>
  <dcterms:created xsi:type="dcterms:W3CDTF">2020-04-10T16:36:18Z</dcterms:created>
  <dcterms:modified xsi:type="dcterms:W3CDTF">2020-04-12T22:08:32Z</dcterms:modified>
</cp:coreProperties>
</file>