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50021"/>
    <a:srgbClr val="006600"/>
    <a:srgbClr val="9900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4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DF809E-7482-4942-806B-49BD1420B93C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688324-F877-4C24-B869-90541ECB560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712968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ar-TN" sz="6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الدّرس</a:t>
            </a:r>
            <a:r>
              <a:rPr lang="ar-TN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TN" sz="9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اُلنَّوَاسِخُ</a:t>
            </a:r>
            <a:r>
              <a:rPr lang="ar-TN" sz="9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اُلْـحَرْفِيَّة</a:t>
            </a:r>
            <a:br>
              <a:rPr lang="ar-TN" sz="9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TN" sz="4800" dirty="0" err="1" smtClean="0">
                <a:solidFill>
                  <a:srgbClr val="A50021"/>
                </a:solidFill>
              </a:rPr>
              <a:t>إِنَّ </a:t>
            </a:r>
            <a:r>
              <a:rPr lang="ar-TN" sz="4800" dirty="0" smtClean="0">
                <a:solidFill>
                  <a:srgbClr val="A50021"/>
                </a:solidFill>
              </a:rPr>
              <a:t>– </a:t>
            </a:r>
            <a:r>
              <a:rPr lang="ar-TN" sz="4800" dirty="0" err="1" smtClean="0">
                <a:solidFill>
                  <a:srgbClr val="A50021"/>
                </a:solidFill>
              </a:rPr>
              <a:t>كَــأَنَّ </a:t>
            </a:r>
            <a:r>
              <a:rPr lang="ar-TN" sz="4800" dirty="0" smtClean="0">
                <a:solidFill>
                  <a:srgbClr val="A50021"/>
                </a:solidFill>
              </a:rPr>
              <a:t>– </a:t>
            </a:r>
            <a:r>
              <a:rPr lang="ar-TN" sz="4800" dirty="0" err="1" smtClean="0">
                <a:solidFill>
                  <a:srgbClr val="A50021"/>
                </a:solidFill>
              </a:rPr>
              <a:t>لَـيْـتَ </a:t>
            </a:r>
            <a:r>
              <a:rPr lang="ar-TN" sz="4800" dirty="0" smtClean="0">
                <a:solidFill>
                  <a:srgbClr val="A50021"/>
                </a:solidFill>
              </a:rPr>
              <a:t>– </a:t>
            </a:r>
            <a:r>
              <a:rPr lang="ar-TN" sz="4800" dirty="0" err="1" smtClean="0">
                <a:solidFill>
                  <a:srgbClr val="A50021"/>
                </a:solidFill>
              </a:rPr>
              <a:t>لَعَــلَّ -</a:t>
            </a:r>
            <a:endParaRPr lang="fr-FR" sz="4800" dirty="0">
              <a:solidFill>
                <a:srgbClr val="A5002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8803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TN" sz="4800" b="1" dirty="0" smtClean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دائرة </a:t>
            </a:r>
            <a:r>
              <a:rPr lang="ar-TN" sz="4800" b="1" dirty="0" err="1" smtClean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البقالطة</a:t>
            </a:r>
            <a:r>
              <a:rPr lang="ar-TN" sz="4800" b="1" dirty="0" smtClean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 للّغة العربيّة</a:t>
            </a:r>
          </a:p>
          <a:p>
            <a:pPr algn="ctr">
              <a:buNone/>
            </a:pPr>
            <a:r>
              <a:rPr lang="ar-TN" sz="4300" b="1" dirty="0" smtClean="0">
                <a:solidFill>
                  <a:srgbClr val="FF0066"/>
                </a:solidFill>
                <a:latin typeface="Andalus" pitchFamily="18" charset="-78"/>
                <a:cs typeface="Andalus" pitchFamily="18" charset="-78"/>
              </a:rPr>
              <a:t>المدرسة الابتدائيّة الحي الجديد </a:t>
            </a:r>
            <a:r>
              <a:rPr lang="ar-TN" sz="4300" b="1" dirty="0" err="1" smtClean="0">
                <a:solidFill>
                  <a:srgbClr val="FF0066"/>
                </a:solidFill>
                <a:latin typeface="Andalus" pitchFamily="18" charset="-78"/>
                <a:cs typeface="Andalus" pitchFamily="18" charset="-78"/>
              </a:rPr>
              <a:t>البقالطة</a:t>
            </a:r>
            <a:endParaRPr lang="ar-TN" sz="4300" b="1" dirty="0" smtClean="0">
              <a:solidFill>
                <a:srgbClr val="FF0066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TN" sz="4300" b="1" u="sng" dirty="0" smtClean="0">
                <a:solidFill>
                  <a:srgbClr val="006600"/>
                </a:solidFill>
                <a:latin typeface="Andalus" pitchFamily="18" charset="-78"/>
                <a:cs typeface="Andalus" pitchFamily="18" charset="-78"/>
              </a:rPr>
              <a:t>تحت إشراف</a:t>
            </a:r>
          </a:p>
          <a:p>
            <a:pPr algn="ctr">
              <a:buNone/>
            </a:pPr>
            <a:r>
              <a:rPr lang="ar-TN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المتفقّدة السيّدة </a:t>
            </a:r>
            <a:r>
              <a:rPr lang="ar-TN" sz="4800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لمياء</a:t>
            </a:r>
            <a:r>
              <a:rPr lang="ar-TN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TN" sz="4800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الذّيب</a:t>
            </a:r>
            <a:endParaRPr lang="ar-TN" sz="4800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fr-FR" sz="4300" b="1" dirty="0">
              <a:solidFill>
                <a:srgbClr val="99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48264" y="764704"/>
            <a:ext cx="2016224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800" b="1" dirty="0" smtClean="0">
                <a:latin typeface="Andalus" pitchFamily="18" charset="-78"/>
                <a:cs typeface="Andalus" pitchFamily="18" charset="-78"/>
              </a:rPr>
              <a:t>الوحدة السّادسة</a:t>
            </a:r>
            <a:endParaRPr lang="fr-FR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0" y="980728"/>
            <a:ext cx="1584176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2800" b="1" dirty="0" smtClean="0">
                <a:solidFill>
                  <a:srgbClr val="A50021"/>
                </a:solidFill>
                <a:latin typeface="Andalus" pitchFamily="18" charset="-78"/>
                <a:cs typeface="Andalus" pitchFamily="18" charset="-78"/>
              </a:rPr>
              <a:t>السّنة الخامسة</a:t>
            </a:r>
            <a:endParaRPr lang="fr-FR" sz="2800" b="1" dirty="0">
              <a:solidFill>
                <a:srgbClr val="A5002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 animBg="1"/>
      <p:bldP spid="5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964488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 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TN" dirty="0" smtClean="0"/>
              <a:t/>
            </a:r>
            <a:br>
              <a:rPr lang="ar-TN" dirty="0" smtClean="0"/>
            </a:br>
            <a:r>
              <a:rPr lang="ar-TN" dirty="0" smtClean="0"/>
              <a:t/>
            </a:r>
            <a:br>
              <a:rPr lang="ar-TN" dirty="0" smtClean="0"/>
            </a:br>
            <a:r>
              <a:rPr lang="ar-SA" b="1" dirty="0" smtClean="0">
                <a:solidFill>
                  <a:srgbClr val="FF0000"/>
                </a:solidFill>
              </a:rPr>
              <a:t>* أُنْتِجُ نَصًّا أَجْعَلُ فِيهِ عُصْفُورًا حَبِيسًا فِي قَفَصٍ يَتَحَدَّثُ وَأُضَمِّنُهُ جُمَلاً اُسْمِيَّةً مَسْبُوقَةً </a:t>
            </a:r>
            <a:r>
              <a:rPr lang="ar-SA" b="1" dirty="0" err="1" smtClean="0">
                <a:solidFill>
                  <a:srgbClr val="FF0000"/>
                </a:solidFill>
              </a:rPr>
              <a:t>بِنَوَاسِخَ</a:t>
            </a:r>
            <a:r>
              <a:rPr lang="ar-SA" b="1" dirty="0" smtClean="0">
                <a:solidFill>
                  <a:srgbClr val="FF0000"/>
                </a:solidFill>
              </a:rPr>
              <a:t> حَرْفِيَّةٍ</a:t>
            </a:r>
            <a:r>
              <a:rPr lang="ar-TN" b="1" dirty="0" smtClean="0">
                <a:solidFill>
                  <a:srgbClr val="FF0000"/>
                </a:solidFill>
              </a:rPr>
              <a:t> وَفِعْلِيّةٍ</a:t>
            </a:r>
            <a:br>
              <a:rPr lang="ar-TN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 مُسْتَعِينًا بِمَا</a:t>
            </a:r>
            <a:r>
              <a:rPr lang="ar-TN" b="1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يَلِي:</a:t>
            </a:r>
            <a:r>
              <a:rPr lang="ar-TN" b="1" dirty="0" smtClean="0">
                <a:solidFill>
                  <a:srgbClr val="FF0000"/>
                </a:solidFill>
              </a:rPr>
              <a:t>(ظُرُوفُ حَبْسِهِ- شُعُورُهُ بِاُلْوِحْدَةِ- تَذَكُّرُهُ حُرِّيَتِهِ- تَحَوُّلُ </a:t>
            </a:r>
            <a:r>
              <a:rPr lang="ar-TN" b="1" dirty="0" err="1" smtClean="0">
                <a:solidFill>
                  <a:srgbClr val="FF0000"/>
                </a:solidFill>
              </a:rPr>
              <a:t>حَالِهِ </a:t>
            </a:r>
            <a:r>
              <a:rPr lang="ar-TN" b="1" dirty="0" smtClean="0">
                <a:solidFill>
                  <a:srgbClr val="FF0000"/>
                </a:solidFill>
              </a:rPr>
              <a:t>– </a:t>
            </a:r>
            <a:r>
              <a:rPr lang="ar-TN" b="1" dirty="0" err="1" smtClean="0">
                <a:solidFill>
                  <a:srgbClr val="FF0000"/>
                </a:solidFill>
              </a:rPr>
              <a:t>تَمَنِّيَاتِهِ ...)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30243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ar-TN" sz="2800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ar-TN" sz="3000" dirty="0" smtClean="0"/>
              <a:t>..................................................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86440"/>
          </a:xfrm>
        </p:spPr>
        <p:txBody>
          <a:bodyPr>
            <a:normAutofit fontScale="90000"/>
          </a:bodyPr>
          <a:lstStyle/>
          <a:p>
            <a:pPr algn="ctr"/>
            <a:r>
              <a:rPr lang="ar-TN" b="1" u="dbl" dirty="0" smtClean="0"/>
              <a:t/>
            </a:r>
            <a:br>
              <a:rPr lang="ar-TN" b="1" u="dbl" dirty="0" smtClean="0"/>
            </a:br>
            <a:r>
              <a:rPr lang="ar-TN" b="1" u="dbl" dirty="0" smtClean="0"/>
              <a:t/>
            </a:r>
            <a:br>
              <a:rPr lang="ar-TN" b="1" u="dbl" dirty="0" smtClean="0"/>
            </a:br>
            <a:r>
              <a:rPr lang="ar-TN" b="1" u="dbl" dirty="0" smtClean="0"/>
              <a:t/>
            </a:r>
            <a:br>
              <a:rPr lang="ar-TN" b="1" u="dbl" dirty="0" smtClean="0"/>
            </a:br>
            <a:r>
              <a:rPr lang="ar-TN" b="1" u="dbl" dirty="0" smtClean="0"/>
              <a:t/>
            </a:r>
            <a:br>
              <a:rPr lang="ar-TN" b="1" u="dbl" dirty="0" smtClean="0"/>
            </a:br>
            <a:r>
              <a:rPr lang="ar-TN" b="1" u="dbl" dirty="0" smtClean="0"/>
              <a:t/>
            </a:r>
            <a:br>
              <a:rPr lang="ar-TN" b="1" u="dbl" dirty="0" smtClean="0"/>
            </a:br>
            <a:r>
              <a:rPr lang="ar-TN" b="1" u="dbl" dirty="0" smtClean="0"/>
              <a:t/>
            </a:r>
            <a:br>
              <a:rPr lang="ar-TN" b="1" u="dbl" dirty="0" smtClean="0"/>
            </a:br>
            <a:r>
              <a:rPr lang="ar-TN" b="1" u="dbl" dirty="0" smtClean="0">
                <a:solidFill>
                  <a:srgbClr val="A50021"/>
                </a:solidFill>
              </a:rPr>
              <a:t>*</a:t>
            </a:r>
            <a:r>
              <a:rPr lang="ar-SA" b="1" u="dbl" dirty="0" smtClean="0">
                <a:solidFill>
                  <a:srgbClr val="A50021"/>
                </a:solidFill>
              </a:rPr>
              <a:t> تَذَكُّر اُلْمُكْتَسَبَاتِ اُلسَّابِقَةِ: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SA" sz="4600" b="1" u="heavy" dirty="0" smtClean="0">
                <a:solidFill>
                  <a:srgbClr val="006600"/>
                </a:solidFill>
              </a:rPr>
              <a:t>*أُنْتِجُ جُمَلاً حَسَبَ اُلْمَطْلُوبِ مَعَ اُلشَّكْلِ اُلتَّامّ:</a:t>
            </a:r>
            <a:endParaRPr lang="fr-FR" sz="4600" b="1" dirty="0" smtClean="0">
              <a:solidFill>
                <a:srgbClr val="006600"/>
              </a:solidFill>
            </a:endParaRPr>
          </a:p>
          <a:p>
            <a:pPr algn="r">
              <a:lnSpc>
                <a:spcPct val="170000"/>
              </a:lnSpc>
              <a:buNone/>
            </a:pPr>
            <a:r>
              <a:rPr lang="ar-SA" sz="3600" b="1" dirty="0" smtClean="0"/>
              <a:t>- اِزْدِحَامُ </a:t>
            </a:r>
            <a:r>
              <a:rPr lang="ar-SA" sz="3600" b="1" dirty="0" err="1" smtClean="0"/>
              <a:t>اُلشَّوَارِعِ.</a:t>
            </a:r>
            <a:r>
              <a:rPr lang="ar-SA" sz="3600" b="1" dirty="0" smtClean="0"/>
              <a:t> ---- </a:t>
            </a:r>
            <a:r>
              <a:rPr lang="ar-SA" sz="3600" b="1" dirty="0" err="1" smtClean="0"/>
              <a:t>كَانَتِ ........................................</a:t>
            </a:r>
            <a:endParaRPr lang="fr-FR" sz="3600" dirty="0" smtClean="0"/>
          </a:p>
          <a:p>
            <a:pPr algn="r">
              <a:lnSpc>
                <a:spcPct val="170000"/>
              </a:lnSpc>
              <a:buNone/>
            </a:pPr>
            <a:r>
              <a:rPr lang="ar-SA" sz="3600" b="1" dirty="0" smtClean="0"/>
              <a:t>- نَظَـافَةُ </a:t>
            </a:r>
            <a:r>
              <a:rPr lang="ar-SA" sz="3600" b="1" dirty="0" err="1" smtClean="0"/>
              <a:t>اُلدُّكَّانِ.</a:t>
            </a:r>
            <a:r>
              <a:rPr lang="ar-SA" sz="3600" b="1" dirty="0" smtClean="0"/>
              <a:t> ---- </a:t>
            </a:r>
            <a:r>
              <a:rPr lang="ar-SA" sz="3600" b="1" dirty="0" err="1" smtClean="0"/>
              <a:t>صَارَ ............................................</a:t>
            </a:r>
            <a:endParaRPr lang="fr-FR" sz="3600" dirty="0" smtClean="0"/>
          </a:p>
          <a:p>
            <a:pPr algn="r">
              <a:lnSpc>
                <a:spcPct val="170000"/>
              </a:lnSpc>
              <a:buNone/>
            </a:pPr>
            <a:r>
              <a:rPr lang="ar-SA" sz="3600" b="1" dirty="0" smtClean="0"/>
              <a:t>- اِسْتِمْرَارُ نَوْمِ </a:t>
            </a:r>
            <a:r>
              <a:rPr lang="ar-SA" sz="3600" b="1" dirty="0" err="1" smtClean="0"/>
              <a:t>اُلرَّضِيعِ.</a:t>
            </a:r>
            <a:r>
              <a:rPr lang="ar-SA" sz="3600" b="1" dirty="0" smtClean="0"/>
              <a:t> --- </a:t>
            </a:r>
            <a:r>
              <a:rPr lang="ar-SA" sz="3600" b="1" dirty="0" err="1" smtClean="0"/>
              <a:t>مَازَالَ ..................................</a:t>
            </a:r>
            <a:endParaRPr lang="fr-FR" sz="3600" dirty="0" smtClean="0"/>
          </a:p>
          <a:p>
            <a:pPr algn="r">
              <a:lnSpc>
                <a:spcPct val="170000"/>
              </a:lnSpc>
              <a:buNone/>
            </a:pPr>
            <a:r>
              <a:rPr lang="ar-SA" sz="3600" b="1" dirty="0" smtClean="0"/>
              <a:t>- صُعُوبَةُ </a:t>
            </a:r>
            <a:r>
              <a:rPr lang="ar-SA" sz="3600" b="1" dirty="0" err="1" smtClean="0"/>
              <a:t>اُلتَّمَارِينِ.</a:t>
            </a:r>
            <a:r>
              <a:rPr lang="ar-SA" sz="3600" b="1" dirty="0" smtClean="0"/>
              <a:t> --- </a:t>
            </a:r>
            <a:r>
              <a:rPr lang="ar-SA" sz="3600" b="1" dirty="0" err="1" smtClean="0"/>
              <a:t>لَيْسَتِ ........................................</a:t>
            </a:r>
            <a:endParaRPr lang="fr-FR" sz="3600" dirty="0" smtClean="0"/>
          </a:p>
          <a:p>
            <a:pPr algn="r">
              <a:lnSpc>
                <a:spcPct val="170000"/>
              </a:lnSpc>
              <a:buNone/>
            </a:pPr>
            <a:r>
              <a:rPr lang="ar-SA" sz="3600" b="1" dirty="0" smtClean="0"/>
              <a:t>- اِعْتِدَالُ </a:t>
            </a:r>
            <a:r>
              <a:rPr lang="ar-SA" sz="3600" b="1" dirty="0" err="1" smtClean="0"/>
              <a:t>اُلطَّقْسِ .</a:t>
            </a:r>
            <a:r>
              <a:rPr lang="ar-SA" sz="3600" b="1" dirty="0" smtClean="0"/>
              <a:t> ---- </a:t>
            </a:r>
            <a:r>
              <a:rPr lang="ar-SA" sz="3600" b="1" dirty="0" err="1" smtClean="0"/>
              <a:t>أَصْبَحَ ........................................</a:t>
            </a:r>
            <a:endParaRPr lang="fr-FR" sz="3600" dirty="0" smtClean="0"/>
          </a:p>
          <a:p>
            <a:pPr algn="r"/>
            <a:endParaRPr lang="fr-F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31683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b="1" u="heavy" dirty="0" smtClean="0"/>
              <a:t>*نَصُّ </a:t>
            </a:r>
            <a:r>
              <a:rPr lang="ar-SA" b="1" u="heavy" dirty="0" err="1" smtClean="0"/>
              <a:t>اُلْاِنْطِلاَقِ</a:t>
            </a:r>
            <a:r>
              <a:rPr lang="ar-SA" b="1" dirty="0" err="1" smtClean="0"/>
              <a:t>:</a:t>
            </a:r>
            <a:r>
              <a:rPr lang="ar-SA" b="1" dirty="0" smtClean="0"/>
              <a:t> </a:t>
            </a:r>
            <a:endParaRPr lang="ar-TN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SA" sz="3600" b="1" dirty="0" smtClean="0"/>
              <a:t>كَتَبَتْ سَلْمَى وَاصِفَةً اُلطَّبِيعَةَ </a:t>
            </a:r>
            <a:r>
              <a:rPr lang="ar-SA" sz="3600" b="1" dirty="0" err="1" smtClean="0"/>
              <a:t>قَائِلَةً </a:t>
            </a:r>
            <a:r>
              <a:rPr lang="ar-SA" sz="3600" b="1" dirty="0" smtClean="0"/>
              <a:t>:" إِنَّ اُلطَّقْسَ جَمِيلٌ </a:t>
            </a:r>
            <a:r>
              <a:rPr lang="ar-SA" sz="3600" b="1" dirty="0" err="1" smtClean="0"/>
              <a:t>وَمُمْتِعٌ </a:t>
            </a:r>
            <a:r>
              <a:rPr lang="ar-SA" sz="3600" b="1" dirty="0" smtClean="0"/>
              <a:t>، فَكَأَنَّ اُلسُّحُبَ قِطَعٌ مِنَ </a:t>
            </a:r>
            <a:r>
              <a:rPr lang="ar-SA" sz="3600" b="1" dirty="0" err="1" smtClean="0"/>
              <a:t>اُلْقُطْنِ </a:t>
            </a:r>
            <a:r>
              <a:rPr lang="ar-SA" sz="3600" b="1" dirty="0" smtClean="0"/>
              <a:t>" ثُمَّ أَضَافَتْ مُتَنَهِّدَةً:" لَعَلَّ سِحْرَ اُلطَّبِيعَةِ دَائِمٌ فَتَنْعَمُ فِيهِ كُلُّ اُلْكَائِنَاتِ بِاُلْعَيْشِ </a:t>
            </a:r>
            <a:r>
              <a:rPr lang="ar-SA" sz="3600" b="1" dirty="0" err="1" smtClean="0"/>
              <a:t>اُلرَّغِيدِ.</a:t>
            </a:r>
            <a:r>
              <a:rPr lang="ar-SA" sz="3600" b="1" dirty="0" smtClean="0"/>
              <a:t> لَيْتَ اُلْاُطْمِئْنَانَ </a:t>
            </a:r>
            <a:r>
              <a:rPr lang="ar-SA" sz="3600" b="1" dirty="0" err="1" smtClean="0"/>
              <a:t>يَدُومُ ."</a:t>
            </a:r>
            <a:endParaRPr lang="fr-FR" sz="3600" dirty="0" smtClean="0"/>
          </a:p>
          <a:p>
            <a:pPr algn="r" rtl="1">
              <a:lnSpc>
                <a:spcPct val="150000"/>
              </a:lnSpc>
              <a:buNone/>
            </a:pP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6804248" y="620688"/>
            <a:ext cx="2160240" cy="11521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76256" y="986400"/>
            <a:ext cx="19442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95850" algn="l"/>
              </a:tabLst>
            </a:pPr>
            <a:r>
              <a:rPr kumimoji="0" lang="ar-SA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* اُلْوَضْعِيَّةُ </a:t>
            </a:r>
            <a:r>
              <a:rPr kumimoji="0" lang="ar-SA" sz="1600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اُلْإِسْتِكْشَافِيَّةُ</a:t>
            </a:r>
            <a:r>
              <a:rPr lang="ar-TN" sz="1600" b="1" u="sng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2220856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u="dbl" dirty="0" smtClean="0">
                <a:solidFill>
                  <a:srgbClr val="A50021"/>
                </a:solidFill>
              </a:rPr>
              <a:t>*أَسْتَخْرِجُ مِنَ اُلنَّصِّ جُمَلاً اُسْمِيَّةً تُفِيدُ اُلْمَعَانِي اُلْآتِيَةِ: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ar-SA" sz="3500" b="1" dirty="0" smtClean="0"/>
              <a:t>- تَأْكِيدُ حَالَةِ </a:t>
            </a:r>
            <a:r>
              <a:rPr lang="ar-SA" sz="3500" b="1" dirty="0" err="1" smtClean="0"/>
              <a:t>اُلطَّقْسِ.</a:t>
            </a:r>
            <a:r>
              <a:rPr lang="ar-SA" sz="3500" b="1" dirty="0" smtClean="0"/>
              <a:t> </a:t>
            </a:r>
            <a:r>
              <a:rPr lang="ar-SA" sz="3500" b="1" dirty="0" err="1" smtClean="0"/>
              <a:t>---- .........................................................</a:t>
            </a:r>
            <a:endParaRPr lang="fr-FR" sz="3500" dirty="0" smtClean="0"/>
          </a:p>
          <a:p>
            <a:pPr algn="r">
              <a:lnSpc>
                <a:spcPct val="170000"/>
              </a:lnSpc>
            </a:pPr>
            <a:r>
              <a:rPr lang="ar-SA" sz="3500" b="1" dirty="0" smtClean="0"/>
              <a:t>- تَمَنِّي دَوَامِ </a:t>
            </a:r>
            <a:r>
              <a:rPr lang="ar-SA" sz="3500" b="1" dirty="0" err="1" smtClean="0"/>
              <a:t>اُلْاُطْمِئْنَانِ.</a:t>
            </a:r>
            <a:r>
              <a:rPr lang="ar-SA" sz="3500" b="1" dirty="0" smtClean="0"/>
              <a:t> </a:t>
            </a:r>
            <a:r>
              <a:rPr lang="ar-SA" sz="3500" b="1" dirty="0" err="1" smtClean="0"/>
              <a:t>---- .......................................................</a:t>
            </a:r>
            <a:endParaRPr lang="fr-FR" sz="3500" dirty="0" smtClean="0"/>
          </a:p>
          <a:p>
            <a:pPr algn="r">
              <a:lnSpc>
                <a:spcPct val="170000"/>
              </a:lnSpc>
            </a:pPr>
            <a:r>
              <a:rPr lang="ar-SA" sz="3500" b="1" dirty="0" smtClean="0"/>
              <a:t>- تَشْبِيهُ اُلسُّحُبِ </a:t>
            </a:r>
            <a:r>
              <a:rPr lang="ar-SA" sz="3500" b="1" dirty="0" err="1" smtClean="0"/>
              <a:t>بِاُلْقُطْنِ.--- .......................................................</a:t>
            </a:r>
            <a:endParaRPr lang="fr-FR" sz="3500" dirty="0" smtClean="0"/>
          </a:p>
          <a:p>
            <a:pPr algn="r">
              <a:lnSpc>
                <a:spcPct val="170000"/>
              </a:lnSpc>
            </a:pPr>
            <a:r>
              <a:rPr lang="ar-SA" sz="3500" b="1" dirty="0" smtClean="0"/>
              <a:t>- رَجَاءُ دَوَامِ سِحْرِ </a:t>
            </a:r>
            <a:r>
              <a:rPr lang="ar-SA" sz="3500" b="1" dirty="0" err="1" smtClean="0"/>
              <a:t>اُلطَّبِيعَةِ.--- ....................................................</a:t>
            </a:r>
            <a:endParaRPr lang="ar-TN" sz="3500" b="1" dirty="0" smtClean="0"/>
          </a:p>
          <a:p>
            <a:pPr algn="r">
              <a:buNone/>
            </a:pPr>
            <a:endParaRPr lang="ar-TN" b="1" dirty="0" smtClean="0"/>
          </a:p>
          <a:p>
            <a:pPr algn="r">
              <a:buNone/>
            </a:pPr>
            <a:r>
              <a:rPr lang="ar-SA" b="1" dirty="0" smtClean="0"/>
              <a:t> </a:t>
            </a:r>
            <a:endParaRPr lang="ar-TN" b="1" dirty="0" smtClean="0"/>
          </a:p>
          <a:p>
            <a:pPr algn="ctr">
              <a:buNone/>
            </a:pPr>
            <a:r>
              <a:rPr lang="ar-TN" dirty="0" err="1" smtClean="0"/>
              <a:t>********************</a:t>
            </a:r>
            <a:endParaRPr lang="fr-FR" dirty="0" smtClean="0"/>
          </a:p>
          <a:p>
            <a:r>
              <a:rPr lang="ar-TN" sz="3600" b="1" dirty="0" smtClean="0"/>
              <a:t>* مَا نَوْعُ اُلْجُمَلِ اُلَّتِي تَحَصَّلْنَا </a:t>
            </a:r>
            <a:r>
              <a:rPr lang="ar-TN" sz="3600" b="1" dirty="0" err="1" smtClean="0"/>
              <a:t>عَلَيْهَا؟</a:t>
            </a:r>
            <a:r>
              <a:rPr lang="ar-TN" sz="3600" b="1" dirty="0" smtClean="0"/>
              <a:t> </a:t>
            </a:r>
            <a:r>
              <a:rPr lang="ar-TN" sz="3600" b="1" dirty="0" err="1" smtClean="0"/>
              <a:t>.............................</a:t>
            </a:r>
            <a:endParaRPr lang="fr-FR" sz="3600" dirty="0" smtClean="0"/>
          </a:p>
          <a:p>
            <a:r>
              <a:rPr lang="ar-TN" sz="3600" b="1" dirty="0" smtClean="0"/>
              <a:t>* </a:t>
            </a:r>
            <a:r>
              <a:rPr lang="ar-TN" sz="3600" b="1" dirty="0" err="1" smtClean="0"/>
              <a:t>بِمَاذَا</a:t>
            </a:r>
            <a:r>
              <a:rPr lang="ar-TN" sz="3600" b="1" dirty="0" smtClean="0"/>
              <a:t> </a:t>
            </a:r>
            <a:r>
              <a:rPr lang="ar-TN" sz="3600" b="1" dirty="0" err="1" smtClean="0"/>
              <a:t>سُبِقَتْ؟</a:t>
            </a:r>
            <a:r>
              <a:rPr lang="ar-TN" sz="3600" b="1" dirty="0" smtClean="0"/>
              <a:t> </a:t>
            </a:r>
            <a:r>
              <a:rPr lang="ar-TN" sz="3600" b="1" dirty="0" err="1" smtClean="0"/>
              <a:t>...........................................</a:t>
            </a:r>
            <a:endParaRPr lang="fr-FR" sz="3600" dirty="0" smtClean="0"/>
          </a:p>
          <a:p>
            <a:r>
              <a:rPr lang="ar-TN" sz="3600" b="1" dirty="0" smtClean="0"/>
              <a:t>* مَاذَا تُسَمَّى هَذِهِ اُلْعِبَارَاتُ؟</a:t>
            </a:r>
            <a:r>
              <a:rPr lang="ar-SA" sz="3600" b="1" dirty="0" err="1" smtClean="0"/>
              <a:t>......</a:t>
            </a:r>
            <a:r>
              <a:rPr lang="ar-TN" sz="3600" b="1" dirty="0" err="1" smtClean="0"/>
              <a:t>...........</a:t>
            </a:r>
            <a:r>
              <a:rPr lang="ar-SA" sz="3600" b="1" dirty="0" err="1" smtClean="0"/>
              <a:t>.............</a:t>
            </a:r>
            <a:r>
              <a:rPr lang="fr-FR" sz="3600" dirty="0" smtClean="0"/>
              <a:t> </a:t>
            </a:r>
            <a:endParaRPr lang="fr-FR" sz="3600" dirty="0"/>
          </a:p>
        </p:txBody>
      </p:sp>
      <p:sp>
        <p:nvSpPr>
          <p:cNvPr id="4" name="Pensées 3"/>
          <p:cNvSpPr/>
          <p:nvPr/>
        </p:nvSpPr>
        <p:spPr>
          <a:xfrm>
            <a:off x="7164288" y="5229200"/>
            <a:ext cx="1979712" cy="1440160"/>
          </a:xfrm>
          <a:prstGeom prst="cloudCallout">
            <a:avLst>
              <a:gd name="adj1" fmla="val -76284"/>
              <a:gd name="adj2" fmla="val 848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36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أُلاَحِظُ وَأَسْتَنْتِجُ: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u="heavy" dirty="0" smtClean="0"/>
              <a:t>* أُعَمِّرُ اُلْجَدْوَلَ بِاُلْجُمَلِ اُلَّتِي اُسْتَخْرَجْنَاهَا: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6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95850" algn="l"/>
                        </a:tabLst>
                      </a:pPr>
                      <a:r>
                        <a:rPr lang="ar-SA" sz="3200" b="1" dirty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Arial"/>
                        </a:rPr>
                        <a:t>خَبَرُ اُلنَّاسِخِ</a:t>
                      </a:r>
                      <a:endParaRPr lang="fr-FR" sz="3200" dirty="0">
                        <a:solidFill>
                          <a:srgbClr val="A5002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95850" algn="l"/>
                        </a:tabLst>
                      </a:pPr>
                      <a:r>
                        <a:rPr lang="ar-SA" sz="3200" b="1" dirty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Arial"/>
                        </a:rPr>
                        <a:t>اِسْمُ اُلنَّاسِخِ</a:t>
                      </a:r>
                      <a:endParaRPr lang="fr-FR" sz="3200" dirty="0">
                        <a:solidFill>
                          <a:srgbClr val="A5002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95850" algn="l"/>
                        </a:tabLst>
                      </a:pPr>
                      <a:r>
                        <a:rPr lang="ar-SA" sz="3200" b="1" dirty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Arial"/>
                        </a:rPr>
                        <a:t>اُلنَّاسِخُ</a:t>
                      </a:r>
                      <a:endParaRPr lang="fr-FR" sz="3200" dirty="0">
                        <a:solidFill>
                          <a:srgbClr val="A5002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TN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TN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TN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TN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TN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TN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ar-SA" b="1" u="heavy" dirty="0" smtClean="0">
                <a:solidFill>
                  <a:srgbClr val="006600"/>
                </a:solidFill>
              </a:rPr>
              <a:t>* أُدْخِلُ </a:t>
            </a:r>
            <a:r>
              <a:rPr lang="ar-SA" b="1" u="heavy" dirty="0" err="1" smtClean="0">
                <a:solidFill>
                  <a:srgbClr val="006600"/>
                </a:solidFill>
              </a:rPr>
              <a:t>اُلنَّوَاسِخَ</a:t>
            </a:r>
            <a:r>
              <a:rPr lang="ar-SA" b="1" u="heavy" dirty="0" smtClean="0">
                <a:solidFill>
                  <a:srgbClr val="006600"/>
                </a:solidFill>
              </a:rPr>
              <a:t> عَلَى اُلْجُمَلِ اُلتَّالِيَةِ:</a:t>
            </a:r>
            <a:endParaRPr lang="fr-FR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5517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endParaRPr lang="ar-TN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SA" b="1" dirty="0" smtClean="0"/>
              <a:t>- تَأْكِيدُ مُتْعَةِ اُلسَّفَرِ.</a:t>
            </a:r>
            <a:endParaRPr lang="fr-FR" dirty="0" smtClean="0"/>
          </a:p>
          <a:p>
            <a:pPr algn="r">
              <a:lnSpc>
                <a:spcPct val="150000"/>
              </a:lnSpc>
              <a:buNone/>
            </a:pPr>
            <a:r>
              <a:rPr lang="ar-SA" b="1" dirty="0" smtClean="0"/>
              <a:t>- تَشْبِيهُ سَنَابِلِ اُلْقَمْحِ بِاُلْأَمْوَاجِ.</a:t>
            </a:r>
            <a:endParaRPr lang="fr-FR" dirty="0" smtClean="0"/>
          </a:p>
          <a:p>
            <a:pPr algn="r">
              <a:lnSpc>
                <a:spcPct val="150000"/>
              </a:lnSpc>
              <a:buNone/>
            </a:pPr>
            <a:r>
              <a:rPr lang="ar-SA" b="1" dirty="0" smtClean="0"/>
              <a:t>- تَمَنِّي زَوَالِ اُلْخَطَرِ.</a:t>
            </a:r>
            <a:endParaRPr lang="fr-FR" dirty="0" smtClean="0"/>
          </a:p>
          <a:p>
            <a:pPr algn="r">
              <a:lnSpc>
                <a:spcPct val="150000"/>
              </a:lnSpc>
              <a:buNone/>
            </a:pPr>
            <a:r>
              <a:rPr lang="ar-SA" b="1" dirty="0" smtClean="0"/>
              <a:t>- رَجَاءُ قُرْبِ اُلنُّجُومِ.</a:t>
            </a:r>
            <a:endParaRPr lang="ar-TN" b="1" dirty="0" smtClean="0"/>
          </a:p>
          <a:p>
            <a:pPr algn="r" rtl="1">
              <a:lnSpc>
                <a:spcPct val="150000"/>
              </a:lnSpc>
              <a:buNone/>
            </a:pPr>
            <a:endParaRPr lang="ar-TN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9512" y="1916832"/>
            <a:ext cx="5112568" cy="3600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19" y="1916832"/>
          <a:ext cx="4896545" cy="3420380"/>
        </p:xfrm>
        <a:graphic>
          <a:graphicData uri="http://schemas.openxmlformats.org/drawingml/2006/table">
            <a:tbl>
              <a:tblPr/>
              <a:tblGrid>
                <a:gridCol w="1725449"/>
                <a:gridCol w="1585548"/>
                <a:gridCol w="1585548"/>
              </a:tblGrid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خَبَرُ اُلنَّاسِخِ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اِسْمُ اُلنَّاسِخِ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اُلنَّاسِخُ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600" b="1" dirty="0" smtClean="0">
                          <a:latin typeface="Calibri"/>
                          <a:ea typeface="Calibri"/>
                          <a:cs typeface="Arial"/>
                        </a:rPr>
                        <a:t>إنَّ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600" b="1" dirty="0" smtClean="0">
                          <a:latin typeface="Calibri"/>
                          <a:ea typeface="Calibri"/>
                          <a:cs typeface="Arial"/>
                        </a:rPr>
                        <a:t>كَأَنَّ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600" b="1" dirty="0" smtClean="0">
                          <a:latin typeface="Calibri"/>
                          <a:ea typeface="Calibri"/>
                          <a:cs typeface="Arial"/>
                        </a:rPr>
                        <a:t>لَيْتَ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600" dirty="0" smtClean="0">
                          <a:latin typeface="Calibri"/>
                          <a:ea typeface="Calibri"/>
                          <a:cs typeface="Arial"/>
                        </a:rPr>
                        <a:t>لَعَلَّ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xplosion 2 3"/>
          <p:cNvSpPr/>
          <p:nvPr/>
        </p:nvSpPr>
        <p:spPr>
          <a:xfrm>
            <a:off x="4788024" y="692696"/>
            <a:ext cx="4032448" cy="1512168"/>
          </a:xfrm>
          <a:prstGeom prst="irregularSeal2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sz="4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اُلْاسْتِنْتَاجُ:</a:t>
            </a:r>
            <a:endParaRPr lang="fr-FR" sz="40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Organigramme : Bande perforée 4"/>
          <p:cNvSpPr/>
          <p:nvPr/>
        </p:nvSpPr>
        <p:spPr>
          <a:xfrm>
            <a:off x="323528" y="2204864"/>
            <a:ext cx="8352928" cy="3600400"/>
          </a:xfrm>
          <a:prstGeom prst="flowChartPunchedTap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3568" y="2768174"/>
            <a:ext cx="78488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--- </a:t>
            </a:r>
            <a:r>
              <a:rPr kumimoji="0" lang="ar-TN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تَدْخُلُ ...........................</a:t>
            </a: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عَلَى اُلْجُمْلَةِ اُلْاُسْمِيَّةِ </a:t>
            </a:r>
            <a:r>
              <a:rPr kumimoji="0" lang="ar-TN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فَـ.................</a:t>
            </a: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اُلْمُبْتَدَأَ </a:t>
            </a: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وَيُسَمِّى</a:t>
            </a:r>
            <a:r>
              <a:rPr kumimoji="0" lang="ar-TN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TN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..........................</a:t>
            </a:r>
            <a:r>
              <a:rPr lang="ar-TN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وَ ...................</a:t>
            </a: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 ُلْخَبَرَ </a:t>
            </a: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وَيُسَمَّى</a:t>
            </a:r>
            <a:r>
              <a:rPr kumimoji="0" lang="ar-TN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.........................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194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b="1" u="heavy" dirty="0" smtClean="0">
                <a:solidFill>
                  <a:srgbClr val="FF0000"/>
                </a:solidFill>
              </a:rPr>
              <a:t>*أُنْتِجُ جُمَلاً اُسْمِيَّةً مَسْبُوقَةً بِنَاسِخٍ </a:t>
            </a:r>
            <a:r>
              <a:rPr lang="ar-TN" b="1" u="heavy" dirty="0" smtClean="0">
                <a:solidFill>
                  <a:srgbClr val="FF0000"/>
                </a:solidFill>
              </a:rPr>
              <a:t>حَرْفِ</a:t>
            </a:r>
            <a:r>
              <a:rPr lang="ar-SA" b="1" u="heavy" dirty="0" err="1" smtClean="0">
                <a:solidFill>
                  <a:srgbClr val="FF0000"/>
                </a:solidFill>
              </a:rPr>
              <a:t>يٍّ</a:t>
            </a:r>
            <a:r>
              <a:rPr lang="ar-SA" b="1" u="heavy" dirty="0" smtClean="0">
                <a:solidFill>
                  <a:srgbClr val="FF0000"/>
                </a:solidFill>
              </a:rPr>
              <a:t> حَسَبَ اُلْمَطْلُوبِ: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29523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- تَأْكِيدُ </a:t>
            </a:r>
            <a:r>
              <a:rPr lang="ar-SA" b="1" dirty="0" smtClean="0"/>
              <a:t>فَائِدَةِ </a:t>
            </a:r>
            <a:r>
              <a:rPr lang="ar-SA" b="1" dirty="0" err="1" smtClean="0"/>
              <a:t>اُلْمُطَالَعَةِ.</a:t>
            </a:r>
            <a:r>
              <a:rPr lang="ar-SA" b="1" dirty="0" smtClean="0"/>
              <a:t>     </a:t>
            </a:r>
            <a:r>
              <a:rPr lang="ar-SA" b="1" dirty="0" err="1" smtClean="0"/>
              <a:t>---- ....................................................</a:t>
            </a:r>
            <a:endParaRPr lang="fr-FR" dirty="0" smtClean="0"/>
          </a:p>
          <a:p>
            <a:pPr algn="r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- تَشْبِيهُ </a:t>
            </a:r>
            <a:r>
              <a:rPr lang="ar-SA" b="1" dirty="0" smtClean="0"/>
              <a:t>اُلْقِطِّ </a:t>
            </a:r>
            <a:r>
              <a:rPr lang="ar-SA" b="1" dirty="0" err="1" smtClean="0"/>
              <a:t>بِاُلْأَسَدِ.</a:t>
            </a:r>
            <a:r>
              <a:rPr lang="ar-SA" b="1" dirty="0" smtClean="0"/>
              <a:t>      </a:t>
            </a:r>
            <a:r>
              <a:rPr lang="ar-SA" b="1" dirty="0" err="1" smtClean="0"/>
              <a:t>---- .....................................................</a:t>
            </a:r>
            <a:r>
              <a:rPr lang="ar-SA" b="1" dirty="0" smtClean="0"/>
              <a:t>   </a:t>
            </a:r>
            <a:endParaRPr lang="fr-FR" dirty="0" smtClean="0"/>
          </a:p>
          <a:p>
            <a:pPr algn="r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- تَمَنِّي</a:t>
            </a:r>
            <a:r>
              <a:rPr lang="ar-SA" b="1" dirty="0" smtClean="0"/>
              <a:t> عَوْدَةَ </a:t>
            </a:r>
            <a:r>
              <a:rPr lang="ar-SA" b="1" dirty="0" err="1" smtClean="0"/>
              <a:t>اُلشَّبَابِ.</a:t>
            </a:r>
            <a:r>
              <a:rPr lang="ar-SA" b="1" dirty="0" smtClean="0"/>
              <a:t>    </a:t>
            </a:r>
            <a:r>
              <a:rPr lang="ar-SA" b="1" dirty="0" err="1" smtClean="0"/>
              <a:t>---- .....................................................</a:t>
            </a:r>
            <a:endParaRPr lang="fr-FR" dirty="0" smtClean="0"/>
          </a:p>
          <a:p>
            <a:pPr algn="r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- رَجَاءُ </a:t>
            </a:r>
            <a:r>
              <a:rPr lang="ar-SA" b="1" dirty="0" smtClean="0"/>
              <a:t>وَفْرَةِ </a:t>
            </a:r>
            <a:r>
              <a:rPr lang="ar-SA" b="1" dirty="0" err="1" smtClean="0"/>
              <a:t>اُلصَّيْدِ.</a:t>
            </a:r>
            <a:r>
              <a:rPr lang="ar-SA" b="1" dirty="0" smtClean="0"/>
              <a:t>     </a:t>
            </a:r>
            <a:r>
              <a:rPr lang="ar-SA" b="1" dirty="0" err="1" smtClean="0"/>
              <a:t>---- .....................................................</a:t>
            </a:r>
            <a:endParaRPr lang="fr-FR" dirty="0" smtClean="0"/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u="heavy" dirty="0" smtClean="0">
                <a:solidFill>
                  <a:srgbClr val="FF0066"/>
                </a:solidFill>
              </a:rPr>
              <a:t>* أُعَمِّرُ اُلْفَرَاغَاتَ بِنَاسِخٍ </a:t>
            </a:r>
            <a:r>
              <a:rPr lang="ar-TN" b="1" u="heavy" dirty="0" smtClean="0">
                <a:solidFill>
                  <a:srgbClr val="FF0066"/>
                </a:solidFill>
              </a:rPr>
              <a:t>حَرْفِ</a:t>
            </a:r>
            <a:r>
              <a:rPr lang="ar-SA" b="1" u="heavy" dirty="0" err="1" smtClean="0">
                <a:solidFill>
                  <a:srgbClr val="FF0066"/>
                </a:solidFill>
              </a:rPr>
              <a:t>يٍّ</a:t>
            </a:r>
            <a:r>
              <a:rPr lang="ar-SA" b="1" u="heavy" dirty="0" smtClean="0">
                <a:solidFill>
                  <a:srgbClr val="FF0066"/>
                </a:solidFill>
              </a:rPr>
              <a:t> مُنَاسِبٍ</a:t>
            </a:r>
            <a:r>
              <a:rPr lang="ar-TN" b="1" u="heavy" dirty="0" smtClean="0">
                <a:solidFill>
                  <a:srgbClr val="FF0066"/>
                </a:solidFill>
              </a:rPr>
              <a:t/>
            </a:r>
            <a:br>
              <a:rPr lang="ar-TN" b="1" u="heavy" dirty="0" smtClean="0">
                <a:solidFill>
                  <a:srgbClr val="FF0066"/>
                </a:solidFill>
              </a:rPr>
            </a:br>
            <a:r>
              <a:rPr lang="ar-SA" b="1" u="heavy" dirty="0" smtClean="0">
                <a:solidFill>
                  <a:srgbClr val="FF0066"/>
                </a:solidFill>
              </a:rPr>
              <a:t> </a:t>
            </a:r>
            <a:r>
              <a:rPr lang="ar-SA" b="1" u="heavy" dirty="0" err="1" smtClean="0">
                <a:solidFill>
                  <a:srgbClr val="FF0066"/>
                </a:solidFill>
              </a:rPr>
              <a:t>(إِنّ </a:t>
            </a:r>
            <a:r>
              <a:rPr lang="ar-SA" b="1" u="heavy" dirty="0" smtClean="0">
                <a:solidFill>
                  <a:srgbClr val="FF0066"/>
                </a:solidFill>
              </a:rPr>
              <a:t>- </a:t>
            </a:r>
            <a:r>
              <a:rPr lang="ar-SA" b="1" u="heavy" dirty="0" err="1" smtClean="0">
                <a:solidFill>
                  <a:srgbClr val="FF0066"/>
                </a:solidFill>
              </a:rPr>
              <a:t>كَأَنَّ </a:t>
            </a:r>
            <a:r>
              <a:rPr lang="ar-SA" b="1" u="heavy" dirty="0" smtClean="0">
                <a:solidFill>
                  <a:srgbClr val="FF0066"/>
                </a:solidFill>
              </a:rPr>
              <a:t>- </a:t>
            </a:r>
            <a:r>
              <a:rPr lang="ar-SA" b="1" u="heavy" dirty="0" err="1" smtClean="0">
                <a:solidFill>
                  <a:srgbClr val="FF0066"/>
                </a:solidFill>
              </a:rPr>
              <a:t>لَيْتَ </a:t>
            </a:r>
            <a:r>
              <a:rPr lang="ar-SA" b="1" u="heavy" dirty="0" smtClean="0">
                <a:solidFill>
                  <a:srgbClr val="FF0066"/>
                </a:solidFill>
              </a:rPr>
              <a:t>- </a:t>
            </a:r>
            <a:r>
              <a:rPr lang="ar-SA" b="1" u="heavy" dirty="0" err="1" smtClean="0">
                <a:solidFill>
                  <a:srgbClr val="FF0066"/>
                </a:solidFill>
              </a:rPr>
              <a:t>لَعَلَّ )</a:t>
            </a:r>
            <a:r>
              <a:rPr lang="fr-FR" dirty="0" smtClean="0">
                <a:solidFill>
                  <a:srgbClr val="FF0066"/>
                </a:solidFill>
              </a:rPr>
              <a:t/>
            </a:r>
            <a:br>
              <a:rPr lang="fr-FR" dirty="0" smtClean="0">
                <a:solidFill>
                  <a:srgbClr val="FF0066"/>
                </a:solidFill>
              </a:rPr>
            </a:b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708920"/>
            <a:ext cx="8712968" cy="30963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>
              <a:lnSpc>
                <a:spcPct val="150000"/>
              </a:lnSpc>
              <a:buNone/>
            </a:pPr>
            <a:r>
              <a:rPr lang="ar-SA" sz="3300" b="1" dirty="0" smtClean="0"/>
              <a:t>-  مَاءَتْ اُلْقِطَّةُ </a:t>
            </a:r>
            <a:r>
              <a:rPr lang="ar-SA" sz="3300" b="1" dirty="0" err="1" smtClean="0"/>
              <a:t>فَقُلْتُ: " ..................</a:t>
            </a:r>
            <a:r>
              <a:rPr lang="ar-SA" sz="3300" b="1" dirty="0" smtClean="0"/>
              <a:t> اُلْمِسْكِينَةَ جَائِعَةٌ." أَتَيْتُ لَهَا </a:t>
            </a:r>
            <a:r>
              <a:rPr lang="ar-SA" sz="3300" b="1" dirty="0" err="1" smtClean="0"/>
              <a:t>بِحَلِيبٍ </a:t>
            </a:r>
            <a:r>
              <a:rPr lang="ar-SA" sz="3300" b="1" dirty="0" smtClean="0"/>
              <a:t>..........ـــهَـا تَتَوَقَّفُ عَنِ </a:t>
            </a:r>
            <a:r>
              <a:rPr lang="ar-SA" sz="3300" b="1" dirty="0" err="1" smtClean="0"/>
              <a:t>اُلْمُوَاءِ </a:t>
            </a:r>
            <a:r>
              <a:rPr lang="ar-SA" sz="3300" b="1" dirty="0" smtClean="0"/>
              <a:t>،فَلَمْ تَشْرَبْ وَتَحَوَّلَ صَوْتُهَا أَنِينًا</a:t>
            </a:r>
            <a:r>
              <a:rPr lang="ar-TN" sz="3300" b="1" dirty="0" err="1" smtClean="0"/>
              <a:t>.</a:t>
            </a:r>
            <a:r>
              <a:rPr lang="ar-TN" sz="3300" b="1" dirty="0" smtClean="0"/>
              <a:t> </a:t>
            </a:r>
            <a:r>
              <a:rPr lang="ar-SA" sz="3300" b="1" dirty="0" err="1" smtClean="0"/>
              <a:t>فَقُلْتُ:" ......</a:t>
            </a:r>
            <a:r>
              <a:rPr lang="ar-SA" sz="3300" b="1" dirty="0" smtClean="0"/>
              <a:t> اُلْإِنْسَانَ يَفْهَمُ لُغَةَ اُلْقِطَطِ." وَفَتَحْتُ لَهَا اُلْبَابَ </a:t>
            </a:r>
            <a:r>
              <a:rPr lang="ar-SA" sz="3300" b="1" dirty="0" err="1" smtClean="0"/>
              <a:t>فَاُنْطَلَقَتْ </a:t>
            </a:r>
            <a:r>
              <a:rPr lang="ar-SA" sz="3300" b="1" dirty="0" smtClean="0"/>
              <a:t>.......ـهَـا سَهْمٌ.</a:t>
            </a:r>
            <a:endParaRPr lang="fr-FR" sz="3300" dirty="0" smtClean="0"/>
          </a:p>
          <a:p>
            <a:pPr algn="r"/>
            <a:endParaRPr lang="fr-F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704</TotalTime>
  <Words>324</Words>
  <Application>Microsoft Office PowerPoint</Application>
  <PresentationFormat>Affichage à l'écran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Andalus</vt:lpstr>
      <vt:lpstr>Arabic Typesetting</vt:lpstr>
      <vt:lpstr>Arial</vt:lpstr>
      <vt:lpstr>Calibri</vt:lpstr>
      <vt:lpstr>Constantia</vt:lpstr>
      <vt:lpstr>Majalla UI</vt:lpstr>
      <vt:lpstr>Traditional Arabic</vt:lpstr>
      <vt:lpstr>Wingdings 2</vt:lpstr>
      <vt:lpstr>Débit</vt:lpstr>
      <vt:lpstr>الدّرس:اُلنَّوَاسِخُ اُلْـحَرْفِيَّة إِنَّ – كَــأَنَّ – لَـيْـتَ – لَعَــلَّ -</vt:lpstr>
      <vt:lpstr>      * تَذَكُّر اُلْمُكْتَسَبَاتِ اُلسَّابِقَةِ: </vt:lpstr>
      <vt:lpstr>Présentation PowerPoint</vt:lpstr>
      <vt:lpstr>*أَسْتَخْرِجُ مِنَ اُلنَّصِّ جُمَلاً اُسْمِيَّةً تُفِيدُ اُلْمَعَانِي اُلْآتِيَةِ:  </vt:lpstr>
      <vt:lpstr>* أُعَمِّرُ اُلْجَدْوَلَ بِاُلْجُمَلِ اُلَّتِي اُسْتَخْرَجْنَاهَا: </vt:lpstr>
      <vt:lpstr>   * أُدْخِلُ اُلنَّوَاسِخَ عَلَى اُلْجُمَلِ اُلتَّالِيَةِ:</vt:lpstr>
      <vt:lpstr>Présentation PowerPoint</vt:lpstr>
      <vt:lpstr>*أُنْتِجُ جُمَلاً اُسْمِيَّةً مَسْبُوقَةً بِنَاسِخٍ حَرْفِيٍّ حَسَبَ اُلْمَطْلُوبِ:</vt:lpstr>
      <vt:lpstr>* أُعَمِّرُ اُلْفَرَاغَاتَ بِنَاسِخٍ حَرْفِيٍّ مُنَاسِبٍ  (إِنّ - كَأَنَّ - لَيْتَ - لَعَلَّ ) </vt:lpstr>
      <vt:lpstr>     * أُنْتِجُ نَصًّا أَجْعَلُ فِيهِ عُصْفُورًا حَبِيسًا فِي قَفَصٍ يَتَحَدَّثُ وَأُضَمِّنُهُ جُمَلاً اُسْمِيَّةً مَسْبُوقَةً بِنَوَاسِخَ حَرْفِيَّةٍ وَفِعْلِيّةٍ  مُسْتَعِينًا بِمَا يَلِي:(ظُرُوفُ حَبْسِهِ- شُعُورُهُ بِاُلْوِحْدَةِ- تَذَكُّرُهُ حُرِّيَتِهِ- تَحَوُّلُ حَالِهِ – تَمَنِّيَاتِهِ ...)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لبنى فتاة جميلة لبنى ليست شريرة </dc:title>
  <dc:creator>ADMIN</dc:creator>
  <cp:lastModifiedBy>hp</cp:lastModifiedBy>
  <cp:revision>21</cp:revision>
  <dcterms:created xsi:type="dcterms:W3CDTF">2020-03-31T18:35:20Z</dcterms:created>
  <dcterms:modified xsi:type="dcterms:W3CDTF">2020-04-03T22:34:22Z</dcterms:modified>
</cp:coreProperties>
</file>