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48"/>
  </p:notesMasterIdLst>
  <p:sldIdLst>
    <p:sldId id="400" r:id="rId2"/>
    <p:sldId id="442" r:id="rId3"/>
    <p:sldId id="445" r:id="rId4"/>
    <p:sldId id="446" r:id="rId5"/>
    <p:sldId id="443" r:id="rId6"/>
    <p:sldId id="447" r:id="rId7"/>
    <p:sldId id="448" r:id="rId8"/>
    <p:sldId id="413" r:id="rId9"/>
    <p:sldId id="484" r:id="rId10"/>
    <p:sldId id="488" r:id="rId11"/>
    <p:sldId id="491" r:id="rId12"/>
    <p:sldId id="431" r:id="rId13"/>
    <p:sldId id="421" r:id="rId14"/>
    <p:sldId id="492" r:id="rId15"/>
    <p:sldId id="428" r:id="rId16"/>
    <p:sldId id="429" r:id="rId17"/>
    <p:sldId id="377" r:id="rId18"/>
    <p:sldId id="378" r:id="rId19"/>
    <p:sldId id="379" r:id="rId20"/>
    <p:sldId id="380" r:id="rId21"/>
    <p:sldId id="381" r:id="rId22"/>
    <p:sldId id="500" r:id="rId23"/>
    <p:sldId id="498" r:id="rId24"/>
    <p:sldId id="499" r:id="rId25"/>
    <p:sldId id="476" r:id="rId26"/>
    <p:sldId id="450" r:id="rId27"/>
    <p:sldId id="467" r:id="rId28"/>
    <p:sldId id="465" r:id="rId29"/>
    <p:sldId id="494" r:id="rId30"/>
    <p:sldId id="495" r:id="rId31"/>
    <p:sldId id="434" r:id="rId32"/>
    <p:sldId id="455" r:id="rId33"/>
    <p:sldId id="456" r:id="rId34"/>
    <p:sldId id="459" r:id="rId35"/>
    <p:sldId id="479" r:id="rId36"/>
    <p:sldId id="461" r:id="rId37"/>
    <p:sldId id="480" r:id="rId38"/>
    <p:sldId id="470" r:id="rId39"/>
    <p:sldId id="439" r:id="rId40"/>
    <p:sldId id="497" r:id="rId41"/>
    <p:sldId id="454" r:id="rId42"/>
    <p:sldId id="502" r:id="rId43"/>
    <p:sldId id="471" r:id="rId44"/>
    <p:sldId id="507" r:id="rId45"/>
    <p:sldId id="506" r:id="rId46"/>
    <p:sldId id="505" r:id="rId47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0BB5"/>
    <a:srgbClr val="006600"/>
    <a:srgbClr val="996633"/>
    <a:srgbClr val="C04CBA"/>
    <a:srgbClr val="E93F23"/>
    <a:srgbClr val="C05D4C"/>
    <a:srgbClr val="FFFF00"/>
    <a:srgbClr val="FF00FF"/>
    <a:srgbClr val="FFFFFF"/>
    <a:srgbClr val="17EAF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37" autoAdjust="0"/>
    <p:restoredTop sz="94660"/>
  </p:normalViewPr>
  <p:slideViewPr>
    <p:cSldViewPr>
      <p:cViewPr>
        <p:scale>
          <a:sx n="60" d="100"/>
          <a:sy n="60" d="100"/>
        </p:scale>
        <p:origin x="-1776" y="-19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9804E1-6F9D-48ED-96D6-9C45DC599FA1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759B438-968C-4724-91F9-A905F5E89AC7}">
      <dgm:prSet phldrT="[Texte]"/>
      <dgm:spPr>
        <a:solidFill>
          <a:srgbClr val="FF0066"/>
        </a:solidFill>
      </dgm:spPr>
      <dgm:t>
        <a:bodyPr/>
        <a:lstStyle/>
        <a:p>
          <a:r>
            <a:rPr lang="ar-TN" dirty="0" smtClean="0"/>
            <a:t> قَيْسُ مُحِيطُ المُسْتَطِيلِ</a:t>
          </a:r>
          <a:endParaRPr lang="fr-FR" dirty="0"/>
        </a:p>
      </dgm:t>
    </dgm:pt>
    <dgm:pt modelId="{7480D2C8-3EDD-42D1-A064-85A79737E3F1}" type="parTrans" cxnId="{DEA6F7AA-CFF5-4AD4-B1F3-0EE6DF16DB38}">
      <dgm:prSet/>
      <dgm:spPr/>
      <dgm:t>
        <a:bodyPr/>
        <a:lstStyle/>
        <a:p>
          <a:endParaRPr lang="fr-FR"/>
        </a:p>
      </dgm:t>
    </dgm:pt>
    <dgm:pt modelId="{E7794734-EAE6-492E-A10B-CD8B870251E6}" type="sibTrans" cxnId="{DEA6F7AA-CFF5-4AD4-B1F3-0EE6DF16DB38}">
      <dgm:prSet/>
      <dgm:spPr/>
      <dgm:t>
        <a:bodyPr/>
        <a:lstStyle/>
        <a:p>
          <a:endParaRPr lang="fr-FR"/>
        </a:p>
      </dgm:t>
    </dgm:pt>
    <dgm:pt modelId="{562FC15D-FA6D-41E2-8CB4-7B27445842B9}">
      <dgm:prSet phldrT="[Texte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ar-TN" sz="4000" dirty="0" smtClean="0"/>
            <a:t>مَجْمُوعُ قَيْسِ الأَضْلاَعِ</a:t>
          </a:r>
          <a:endParaRPr lang="fr-FR" sz="4000" dirty="0"/>
        </a:p>
      </dgm:t>
    </dgm:pt>
    <dgm:pt modelId="{BDD5FB66-4BF0-4421-9B13-7CAAFBDD3D6B}" type="parTrans" cxnId="{BF1923F5-9E4A-40D3-B0B3-B00D2E8FD012}">
      <dgm:prSet/>
      <dgm:spPr/>
      <dgm:t>
        <a:bodyPr/>
        <a:lstStyle/>
        <a:p>
          <a:endParaRPr lang="fr-FR"/>
        </a:p>
      </dgm:t>
    </dgm:pt>
    <dgm:pt modelId="{273ACC5B-53DB-4333-8641-6E8E9F9C87C9}" type="sibTrans" cxnId="{BF1923F5-9E4A-40D3-B0B3-B00D2E8FD012}">
      <dgm:prSet/>
      <dgm:spPr/>
      <dgm:t>
        <a:bodyPr/>
        <a:lstStyle/>
        <a:p>
          <a:endParaRPr lang="fr-FR"/>
        </a:p>
      </dgm:t>
    </dgm:pt>
    <dgm:pt modelId="{9EDA7CC6-BACD-4DDB-8449-8284B8E1B228}">
      <dgm:prSet phldrT="[Texte]" custT="1"/>
      <dgm:spPr/>
      <dgm:t>
        <a:bodyPr/>
        <a:lstStyle/>
        <a:p>
          <a:r>
            <a:rPr lang="ar-TN" sz="3600" dirty="0" smtClean="0"/>
            <a:t>( الطُّولٌ + العَرْضِ)   2</a:t>
          </a:r>
          <a:endParaRPr lang="fr-FR" sz="3600" dirty="0"/>
        </a:p>
      </dgm:t>
    </dgm:pt>
    <dgm:pt modelId="{EC4096C3-67A7-4CA4-864E-8C4499C50DB0}" type="parTrans" cxnId="{7AB345BC-17CD-48C1-A0AC-23B2E21D8728}">
      <dgm:prSet/>
      <dgm:spPr/>
      <dgm:t>
        <a:bodyPr/>
        <a:lstStyle/>
        <a:p>
          <a:endParaRPr lang="fr-FR"/>
        </a:p>
      </dgm:t>
    </dgm:pt>
    <dgm:pt modelId="{AF8600E8-853D-41E6-9A05-CD97D012647A}" type="sibTrans" cxnId="{7AB345BC-17CD-48C1-A0AC-23B2E21D8728}">
      <dgm:prSet/>
      <dgm:spPr/>
      <dgm:t>
        <a:bodyPr/>
        <a:lstStyle/>
        <a:p>
          <a:endParaRPr lang="fr-FR"/>
        </a:p>
      </dgm:t>
    </dgm:pt>
    <dgm:pt modelId="{992785DB-8DA5-4379-AF05-9835222B6148}">
      <dgm:prSet phldrT="[Texte]" custT="1"/>
      <dgm:spPr>
        <a:solidFill>
          <a:srgbClr val="C00000"/>
        </a:solidFill>
      </dgm:spPr>
      <dgm:t>
        <a:bodyPr/>
        <a:lstStyle/>
        <a:p>
          <a:r>
            <a:rPr lang="ar-TN" sz="3600" dirty="0" smtClean="0"/>
            <a:t>( الطُّولِ   2 ) + ( العَرْضِ    2 )</a:t>
          </a:r>
          <a:endParaRPr lang="fr-FR" sz="3600" dirty="0"/>
        </a:p>
      </dgm:t>
    </dgm:pt>
    <dgm:pt modelId="{E8B3E641-8721-4C71-A71D-454B428C2F6C}" type="parTrans" cxnId="{BC0F105A-F2C5-4FA9-B517-1A2741BC64B5}">
      <dgm:prSet/>
      <dgm:spPr/>
      <dgm:t>
        <a:bodyPr/>
        <a:lstStyle/>
        <a:p>
          <a:endParaRPr lang="fr-FR"/>
        </a:p>
      </dgm:t>
    </dgm:pt>
    <dgm:pt modelId="{4386BE3B-43E6-4981-B880-F84F15EFA79E}" type="sibTrans" cxnId="{BC0F105A-F2C5-4FA9-B517-1A2741BC64B5}">
      <dgm:prSet/>
      <dgm:spPr/>
      <dgm:t>
        <a:bodyPr/>
        <a:lstStyle/>
        <a:p>
          <a:endParaRPr lang="fr-FR"/>
        </a:p>
      </dgm:t>
    </dgm:pt>
    <dgm:pt modelId="{80FAF4C6-8A69-40DF-AB19-AF42755278CB}">
      <dgm:prSet phldrT="[Texte]"/>
      <dgm:spPr>
        <a:solidFill>
          <a:srgbClr val="C04CBA"/>
        </a:solidFill>
      </dgm:spPr>
      <dgm:t>
        <a:bodyPr/>
        <a:lstStyle/>
        <a:p>
          <a:r>
            <a:rPr lang="ar-TN" dirty="0" smtClean="0"/>
            <a:t>قَيْسُ نِصْفِ المُحيطِ   2</a:t>
          </a:r>
          <a:endParaRPr lang="fr-FR" dirty="0"/>
        </a:p>
      </dgm:t>
    </dgm:pt>
    <dgm:pt modelId="{E0815DFB-0785-43A0-B738-00363779223D}" type="parTrans" cxnId="{897A1248-E322-4CF1-8E1B-2018E113517E}">
      <dgm:prSet/>
      <dgm:spPr/>
      <dgm:t>
        <a:bodyPr/>
        <a:lstStyle/>
        <a:p>
          <a:endParaRPr lang="fr-FR"/>
        </a:p>
      </dgm:t>
    </dgm:pt>
    <dgm:pt modelId="{0F6534CF-6126-415C-AE26-8BCAF64BB8B0}" type="sibTrans" cxnId="{897A1248-E322-4CF1-8E1B-2018E113517E}">
      <dgm:prSet/>
      <dgm:spPr/>
      <dgm:t>
        <a:bodyPr/>
        <a:lstStyle/>
        <a:p>
          <a:endParaRPr lang="fr-FR"/>
        </a:p>
      </dgm:t>
    </dgm:pt>
    <dgm:pt modelId="{4B64D56B-F14F-474B-8046-8823315B87E9}">
      <dgm:prSet phldrT="[Texte]" custScaleX="171147"/>
      <dgm:spPr/>
      <dgm:t>
        <a:bodyPr/>
        <a:lstStyle/>
        <a:p>
          <a:endParaRPr lang="fr-FR"/>
        </a:p>
      </dgm:t>
    </dgm:pt>
    <dgm:pt modelId="{06EE246E-470D-4E3C-8CDC-0DCF788EF30A}" type="parTrans" cxnId="{15C6BAE2-D30F-4339-B095-604A93940103}">
      <dgm:prSet/>
      <dgm:spPr/>
      <dgm:t>
        <a:bodyPr/>
        <a:lstStyle/>
        <a:p>
          <a:endParaRPr lang="fr-FR"/>
        </a:p>
      </dgm:t>
    </dgm:pt>
    <dgm:pt modelId="{DC47F353-C140-47C9-97BF-1DAFFD00600C}" type="sibTrans" cxnId="{15C6BAE2-D30F-4339-B095-604A93940103}">
      <dgm:prSet/>
      <dgm:spPr/>
      <dgm:t>
        <a:bodyPr/>
        <a:lstStyle/>
        <a:p>
          <a:endParaRPr lang="fr-FR"/>
        </a:p>
      </dgm:t>
    </dgm:pt>
    <dgm:pt modelId="{CFA1700A-B6E1-4025-8436-7FFBFB3AA8E6}" type="pres">
      <dgm:prSet presAssocID="{D99804E1-6F9D-48ED-96D6-9C45DC599FA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670AB00-3B16-471F-960E-BD8254C26309}" type="pres">
      <dgm:prSet presAssocID="{D759B438-968C-4724-91F9-A905F5E89AC7}" presName="centerShape" presStyleLbl="node0" presStyleIdx="0" presStyleCnt="1" custScaleX="138488" custScaleY="136176" custLinFactNeighborX="78345" custLinFactNeighborY="10476"/>
      <dgm:spPr/>
      <dgm:t>
        <a:bodyPr/>
        <a:lstStyle/>
        <a:p>
          <a:endParaRPr lang="fr-FR"/>
        </a:p>
      </dgm:t>
    </dgm:pt>
    <dgm:pt modelId="{810EF448-7EA8-4E2B-AE8F-61BE7BE7E3C6}" type="pres">
      <dgm:prSet presAssocID="{BDD5FB66-4BF0-4421-9B13-7CAAFBDD3D6B}" presName="Name9" presStyleLbl="parChTrans1D2" presStyleIdx="0" presStyleCnt="4"/>
      <dgm:spPr/>
      <dgm:t>
        <a:bodyPr/>
        <a:lstStyle/>
        <a:p>
          <a:endParaRPr lang="fr-FR"/>
        </a:p>
      </dgm:t>
    </dgm:pt>
    <dgm:pt modelId="{CEB96682-098B-4F41-88F0-D979D0F12D02}" type="pres">
      <dgm:prSet presAssocID="{BDD5FB66-4BF0-4421-9B13-7CAAFBDD3D6B}" presName="connTx" presStyleLbl="parChTrans1D2" presStyleIdx="0" presStyleCnt="4"/>
      <dgm:spPr/>
      <dgm:t>
        <a:bodyPr/>
        <a:lstStyle/>
        <a:p>
          <a:endParaRPr lang="fr-FR"/>
        </a:p>
      </dgm:t>
    </dgm:pt>
    <dgm:pt modelId="{00B8873C-CD4B-4635-ACAF-B2E917FC7493}" type="pres">
      <dgm:prSet presAssocID="{562FC15D-FA6D-41E2-8CB4-7B27445842B9}" presName="node" presStyleLbl="node1" presStyleIdx="0" presStyleCnt="4" custScaleX="130765" custScaleY="120316" custRadScaleRad="157213" custRadScaleInc="1110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540035-6FE2-4796-90C0-1E96CA97260A}" type="pres">
      <dgm:prSet presAssocID="{EC4096C3-67A7-4CA4-864E-8C4499C50DB0}" presName="Name9" presStyleLbl="parChTrans1D2" presStyleIdx="1" presStyleCnt="4"/>
      <dgm:spPr/>
      <dgm:t>
        <a:bodyPr/>
        <a:lstStyle/>
        <a:p>
          <a:endParaRPr lang="fr-FR"/>
        </a:p>
      </dgm:t>
    </dgm:pt>
    <dgm:pt modelId="{A386D48E-EE40-4B75-A3CF-EEEA51E5B11A}" type="pres">
      <dgm:prSet presAssocID="{EC4096C3-67A7-4CA4-864E-8C4499C50DB0}" presName="connTx" presStyleLbl="parChTrans1D2" presStyleIdx="1" presStyleCnt="4"/>
      <dgm:spPr/>
      <dgm:t>
        <a:bodyPr/>
        <a:lstStyle/>
        <a:p>
          <a:endParaRPr lang="fr-FR"/>
        </a:p>
      </dgm:t>
    </dgm:pt>
    <dgm:pt modelId="{7596E48E-9E99-4CAD-B21E-3BCAA9289879}" type="pres">
      <dgm:prSet presAssocID="{9EDA7CC6-BACD-4DDB-8449-8284B8E1B228}" presName="node" presStyleLbl="node1" presStyleIdx="1" presStyleCnt="4" custScaleX="299964" custScaleY="86832" custRadScaleRad="59811" custRadScaleInc="38907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593712-F845-4AEA-81D4-C155400A3542}" type="pres">
      <dgm:prSet presAssocID="{E8B3E641-8721-4C71-A71D-454B428C2F6C}" presName="Name9" presStyleLbl="parChTrans1D2" presStyleIdx="2" presStyleCnt="4"/>
      <dgm:spPr/>
      <dgm:t>
        <a:bodyPr/>
        <a:lstStyle/>
        <a:p>
          <a:endParaRPr lang="fr-FR"/>
        </a:p>
      </dgm:t>
    </dgm:pt>
    <dgm:pt modelId="{53F01731-9B32-4E0D-8FD2-C47F125545B3}" type="pres">
      <dgm:prSet presAssocID="{E8B3E641-8721-4C71-A71D-454B428C2F6C}" presName="connTx" presStyleLbl="parChTrans1D2" presStyleIdx="2" presStyleCnt="4"/>
      <dgm:spPr/>
      <dgm:t>
        <a:bodyPr/>
        <a:lstStyle/>
        <a:p>
          <a:endParaRPr lang="fr-FR"/>
        </a:p>
      </dgm:t>
    </dgm:pt>
    <dgm:pt modelId="{C27937C0-FD34-48E5-A7A2-B754A4711E2D}" type="pres">
      <dgm:prSet presAssocID="{992785DB-8DA5-4379-AF05-9835222B6148}" presName="node" presStyleLbl="node1" presStyleIdx="2" presStyleCnt="4" custScaleX="432438" custScaleY="79419" custRadScaleRad="98805" custRadScaleInc="2851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50C122-AE43-455F-BBDB-0E907DF5D825}" type="pres">
      <dgm:prSet presAssocID="{E0815DFB-0785-43A0-B738-00363779223D}" presName="Name9" presStyleLbl="parChTrans1D2" presStyleIdx="3" presStyleCnt="4"/>
      <dgm:spPr/>
      <dgm:t>
        <a:bodyPr/>
        <a:lstStyle/>
        <a:p>
          <a:endParaRPr lang="fr-FR"/>
        </a:p>
      </dgm:t>
    </dgm:pt>
    <dgm:pt modelId="{F5F1AA65-1022-4100-A4E5-B17E99264181}" type="pres">
      <dgm:prSet presAssocID="{E0815DFB-0785-43A0-B738-00363779223D}" presName="connTx" presStyleLbl="parChTrans1D2" presStyleIdx="3" presStyleCnt="4"/>
      <dgm:spPr/>
      <dgm:t>
        <a:bodyPr/>
        <a:lstStyle/>
        <a:p>
          <a:endParaRPr lang="fr-FR"/>
        </a:p>
      </dgm:t>
    </dgm:pt>
    <dgm:pt modelId="{00ECE1DA-3DD0-445E-AE8B-296F017E5E0B}" type="pres">
      <dgm:prSet presAssocID="{80FAF4C6-8A69-40DF-AB19-AF42755278CB}" presName="node" presStyleLbl="node1" presStyleIdx="3" presStyleCnt="4" custScaleX="169334" custScaleY="129962" custRadScaleRad="99803" custRadScaleInc="17224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5C6BAE2-D30F-4339-B095-604A93940103}" srcId="{D99804E1-6F9D-48ED-96D6-9C45DC599FA1}" destId="{4B64D56B-F14F-474B-8046-8823315B87E9}" srcOrd="1" destOrd="0" parTransId="{06EE246E-470D-4E3C-8CDC-0DCF788EF30A}" sibTransId="{DC47F353-C140-47C9-97BF-1DAFFD00600C}"/>
    <dgm:cxn modelId="{BF1923F5-9E4A-40D3-B0B3-B00D2E8FD012}" srcId="{D759B438-968C-4724-91F9-A905F5E89AC7}" destId="{562FC15D-FA6D-41E2-8CB4-7B27445842B9}" srcOrd="0" destOrd="0" parTransId="{BDD5FB66-4BF0-4421-9B13-7CAAFBDD3D6B}" sibTransId="{273ACC5B-53DB-4333-8641-6E8E9F9C87C9}"/>
    <dgm:cxn modelId="{A88C3CDC-4BD0-4367-AB09-17FBE1EF0255}" type="presOf" srcId="{BDD5FB66-4BF0-4421-9B13-7CAAFBDD3D6B}" destId="{810EF448-7EA8-4E2B-AE8F-61BE7BE7E3C6}" srcOrd="0" destOrd="0" presId="urn:microsoft.com/office/officeart/2005/8/layout/radial1"/>
    <dgm:cxn modelId="{BC0F105A-F2C5-4FA9-B517-1A2741BC64B5}" srcId="{D759B438-968C-4724-91F9-A905F5E89AC7}" destId="{992785DB-8DA5-4379-AF05-9835222B6148}" srcOrd="2" destOrd="0" parTransId="{E8B3E641-8721-4C71-A71D-454B428C2F6C}" sibTransId="{4386BE3B-43E6-4981-B880-F84F15EFA79E}"/>
    <dgm:cxn modelId="{DAC21026-4022-4DBB-8EFC-600975231738}" type="presOf" srcId="{D759B438-968C-4724-91F9-A905F5E89AC7}" destId="{3670AB00-3B16-471F-960E-BD8254C26309}" srcOrd="0" destOrd="0" presId="urn:microsoft.com/office/officeart/2005/8/layout/radial1"/>
    <dgm:cxn modelId="{CCF2BF6D-1DCB-45CD-A49A-6EA49C21B95B}" type="presOf" srcId="{E0815DFB-0785-43A0-B738-00363779223D}" destId="{F5F1AA65-1022-4100-A4E5-B17E99264181}" srcOrd="1" destOrd="0" presId="urn:microsoft.com/office/officeart/2005/8/layout/radial1"/>
    <dgm:cxn modelId="{897A1248-E322-4CF1-8E1B-2018E113517E}" srcId="{D759B438-968C-4724-91F9-A905F5E89AC7}" destId="{80FAF4C6-8A69-40DF-AB19-AF42755278CB}" srcOrd="3" destOrd="0" parTransId="{E0815DFB-0785-43A0-B738-00363779223D}" sibTransId="{0F6534CF-6126-415C-AE26-8BCAF64BB8B0}"/>
    <dgm:cxn modelId="{96844FB7-DF07-4B0D-A92F-C61189007C93}" type="presOf" srcId="{EC4096C3-67A7-4CA4-864E-8C4499C50DB0}" destId="{A386D48E-EE40-4B75-A3CF-EEEA51E5B11A}" srcOrd="1" destOrd="0" presId="urn:microsoft.com/office/officeart/2005/8/layout/radial1"/>
    <dgm:cxn modelId="{7A07F99C-735B-4C89-82D4-192EDE470228}" type="presOf" srcId="{D99804E1-6F9D-48ED-96D6-9C45DC599FA1}" destId="{CFA1700A-B6E1-4025-8436-7FFBFB3AA8E6}" srcOrd="0" destOrd="0" presId="urn:microsoft.com/office/officeart/2005/8/layout/radial1"/>
    <dgm:cxn modelId="{D415DF26-5B85-4014-9EBF-83FB40D3087D}" type="presOf" srcId="{80FAF4C6-8A69-40DF-AB19-AF42755278CB}" destId="{00ECE1DA-3DD0-445E-AE8B-296F017E5E0B}" srcOrd="0" destOrd="0" presId="urn:microsoft.com/office/officeart/2005/8/layout/radial1"/>
    <dgm:cxn modelId="{9CC2DE5A-DC3C-4A59-86FE-5D28AD748DE7}" type="presOf" srcId="{992785DB-8DA5-4379-AF05-9835222B6148}" destId="{C27937C0-FD34-48E5-A7A2-B754A4711E2D}" srcOrd="0" destOrd="0" presId="urn:microsoft.com/office/officeart/2005/8/layout/radial1"/>
    <dgm:cxn modelId="{68483F25-5F57-4D73-BC74-EBEC5BC882AE}" type="presOf" srcId="{EC4096C3-67A7-4CA4-864E-8C4499C50DB0}" destId="{5B540035-6FE2-4796-90C0-1E96CA97260A}" srcOrd="0" destOrd="0" presId="urn:microsoft.com/office/officeart/2005/8/layout/radial1"/>
    <dgm:cxn modelId="{DBEEF5ED-4460-45ED-AAC9-07BF51A2736E}" type="presOf" srcId="{562FC15D-FA6D-41E2-8CB4-7B27445842B9}" destId="{00B8873C-CD4B-4635-ACAF-B2E917FC7493}" srcOrd="0" destOrd="0" presId="urn:microsoft.com/office/officeart/2005/8/layout/radial1"/>
    <dgm:cxn modelId="{E70C1366-1CE7-450B-BFF7-0211C3942641}" type="presOf" srcId="{E0815DFB-0785-43A0-B738-00363779223D}" destId="{2350C122-AE43-455F-BBDB-0E907DF5D825}" srcOrd="0" destOrd="0" presId="urn:microsoft.com/office/officeart/2005/8/layout/radial1"/>
    <dgm:cxn modelId="{7AB345BC-17CD-48C1-A0AC-23B2E21D8728}" srcId="{D759B438-968C-4724-91F9-A905F5E89AC7}" destId="{9EDA7CC6-BACD-4DDB-8449-8284B8E1B228}" srcOrd="1" destOrd="0" parTransId="{EC4096C3-67A7-4CA4-864E-8C4499C50DB0}" sibTransId="{AF8600E8-853D-41E6-9A05-CD97D012647A}"/>
    <dgm:cxn modelId="{AC48C8A8-E394-4E86-B0E5-62574B0F8BC8}" type="presOf" srcId="{E8B3E641-8721-4C71-A71D-454B428C2F6C}" destId="{53F01731-9B32-4E0D-8FD2-C47F125545B3}" srcOrd="1" destOrd="0" presId="urn:microsoft.com/office/officeart/2005/8/layout/radial1"/>
    <dgm:cxn modelId="{1460536A-CB3F-4844-B9D3-F9C1158259D5}" type="presOf" srcId="{E8B3E641-8721-4C71-A71D-454B428C2F6C}" destId="{BA593712-F845-4AEA-81D4-C155400A3542}" srcOrd="0" destOrd="0" presId="urn:microsoft.com/office/officeart/2005/8/layout/radial1"/>
    <dgm:cxn modelId="{172D56D0-192D-4C8A-9DDD-544F1380AF5C}" type="presOf" srcId="{9EDA7CC6-BACD-4DDB-8449-8284B8E1B228}" destId="{7596E48E-9E99-4CAD-B21E-3BCAA9289879}" srcOrd="0" destOrd="0" presId="urn:microsoft.com/office/officeart/2005/8/layout/radial1"/>
    <dgm:cxn modelId="{9107B05F-C0D9-4AD5-B203-96F003E83C6C}" type="presOf" srcId="{BDD5FB66-4BF0-4421-9B13-7CAAFBDD3D6B}" destId="{CEB96682-098B-4F41-88F0-D979D0F12D02}" srcOrd="1" destOrd="0" presId="urn:microsoft.com/office/officeart/2005/8/layout/radial1"/>
    <dgm:cxn modelId="{DEA6F7AA-CFF5-4AD4-B1F3-0EE6DF16DB38}" srcId="{D99804E1-6F9D-48ED-96D6-9C45DC599FA1}" destId="{D759B438-968C-4724-91F9-A905F5E89AC7}" srcOrd="0" destOrd="0" parTransId="{7480D2C8-3EDD-42D1-A064-85A79737E3F1}" sibTransId="{E7794734-EAE6-492E-A10B-CD8B870251E6}"/>
    <dgm:cxn modelId="{71BCE3BE-D05D-45D3-A69B-419C89FC8824}" type="presParOf" srcId="{CFA1700A-B6E1-4025-8436-7FFBFB3AA8E6}" destId="{3670AB00-3B16-471F-960E-BD8254C26309}" srcOrd="0" destOrd="0" presId="urn:microsoft.com/office/officeart/2005/8/layout/radial1"/>
    <dgm:cxn modelId="{E974D9AC-3A10-4633-940C-953FFEEB7508}" type="presParOf" srcId="{CFA1700A-B6E1-4025-8436-7FFBFB3AA8E6}" destId="{810EF448-7EA8-4E2B-AE8F-61BE7BE7E3C6}" srcOrd="1" destOrd="0" presId="urn:microsoft.com/office/officeart/2005/8/layout/radial1"/>
    <dgm:cxn modelId="{A05F366F-CE46-4B45-99CF-573B21BEF17B}" type="presParOf" srcId="{810EF448-7EA8-4E2B-AE8F-61BE7BE7E3C6}" destId="{CEB96682-098B-4F41-88F0-D979D0F12D02}" srcOrd="0" destOrd="0" presId="urn:microsoft.com/office/officeart/2005/8/layout/radial1"/>
    <dgm:cxn modelId="{1D9D4F83-908A-4BBC-B222-8D4607C8F3B0}" type="presParOf" srcId="{CFA1700A-B6E1-4025-8436-7FFBFB3AA8E6}" destId="{00B8873C-CD4B-4635-ACAF-B2E917FC7493}" srcOrd="2" destOrd="0" presId="urn:microsoft.com/office/officeart/2005/8/layout/radial1"/>
    <dgm:cxn modelId="{8046E680-63BE-4528-B7FD-CA96FCEE5181}" type="presParOf" srcId="{CFA1700A-B6E1-4025-8436-7FFBFB3AA8E6}" destId="{5B540035-6FE2-4796-90C0-1E96CA97260A}" srcOrd="3" destOrd="0" presId="urn:microsoft.com/office/officeart/2005/8/layout/radial1"/>
    <dgm:cxn modelId="{1ED2169B-D396-4349-A50A-A2238F7C83F8}" type="presParOf" srcId="{5B540035-6FE2-4796-90C0-1E96CA97260A}" destId="{A386D48E-EE40-4B75-A3CF-EEEA51E5B11A}" srcOrd="0" destOrd="0" presId="urn:microsoft.com/office/officeart/2005/8/layout/radial1"/>
    <dgm:cxn modelId="{766C3FEF-1B77-4D0D-B6D6-6204FBBDE6F8}" type="presParOf" srcId="{CFA1700A-B6E1-4025-8436-7FFBFB3AA8E6}" destId="{7596E48E-9E99-4CAD-B21E-3BCAA9289879}" srcOrd="4" destOrd="0" presId="urn:microsoft.com/office/officeart/2005/8/layout/radial1"/>
    <dgm:cxn modelId="{D245B085-BF5C-42B4-9C34-1E3BE5C8E301}" type="presParOf" srcId="{CFA1700A-B6E1-4025-8436-7FFBFB3AA8E6}" destId="{BA593712-F845-4AEA-81D4-C155400A3542}" srcOrd="5" destOrd="0" presId="urn:microsoft.com/office/officeart/2005/8/layout/radial1"/>
    <dgm:cxn modelId="{A8F86BBD-D867-42DB-ABFF-761CB822DD23}" type="presParOf" srcId="{BA593712-F845-4AEA-81D4-C155400A3542}" destId="{53F01731-9B32-4E0D-8FD2-C47F125545B3}" srcOrd="0" destOrd="0" presId="urn:microsoft.com/office/officeart/2005/8/layout/radial1"/>
    <dgm:cxn modelId="{ED213C17-7A15-4B3D-93BB-76D77AF49325}" type="presParOf" srcId="{CFA1700A-B6E1-4025-8436-7FFBFB3AA8E6}" destId="{C27937C0-FD34-48E5-A7A2-B754A4711E2D}" srcOrd="6" destOrd="0" presId="urn:microsoft.com/office/officeart/2005/8/layout/radial1"/>
    <dgm:cxn modelId="{6FA76BCD-BB49-4F8C-A3A2-25D20E00C520}" type="presParOf" srcId="{CFA1700A-B6E1-4025-8436-7FFBFB3AA8E6}" destId="{2350C122-AE43-455F-BBDB-0E907DF5D825}" srcOrd="7" destOrd="0" presId="urn:microsoft.com/office/officeart/2005/8/layout/radial1"/>
    <dgm:cxn modelId="{46B03150-6E6A-461A-9096-7A2F24C71755}" type="presParOf" srcId="{2350C122-AE43-455F-BBDB-0E907DF5D825}" destId="{F5F1AA65-1022-4100-A4E5-B17E99264181}" srcOrd="0" destOrd="0" presId="urn:microsoft.com/office/officeart/2005/8/layout/radial1"/>
    <dgm:cxn modelId="{F4460378-3074-4AAE-846E-86CC86FA829B}" type="presParOf" srcId="{CFA1700A-B6E1-4025-8436-7FFBFB3AA8E6}" destId="{00ECE1DA-3DD0-445E-AE8B-296F017E5E0B}" srcOrd="8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82330-DC8E-449A-80A3-F4CD9D4AD331}" type="datetimeFigureOut">
              <a:rPr lang="fr-FR" smtClean="0"/>
              <a:pPr/>
              <a:t>19/06/2016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B464F-45D9-49B3-B0B6-A775729311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B464F-45D9-49B3-B0B6-A775729311BF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3A02-C4C3-449C-BEC7-D89DE744D866}" type="datetimeFigureOut">
              <a:rPr lang="fr-FR" smtClean="0"/>
              <a:pPr/>
              <a:t>19/06/2016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3200-68F3-4315-9C66-69D0A2BFC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3A02-C4C3-449C-BEC7-D89DE744D866}" type="datetimeFigureOut">
              <a:rPr lang="fr-FR" smtClean="0"/>
              <a:pPr/>
              <a:t>19/06/2016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3200-68F3-4315-9C66-69D0A2BFC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3A02-C4C3-449C-BEC7-D89DE744D866}" type="datetimeFigureOut">
              <a:rPr lang="fr-FR" smtClean="0"/>
              <a:pPr/>
              <a:t>19/06/2016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3200-68F3-4315-9C66-69D0A2BFC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3A02-C4C3-449C-BEC7-D89DE744D866}" type="datetimeFigureOut">
              <a:rPr lang="fr-FR" smtClean="0"/>
              <a:pPr/>
              <a:t>19/06/2016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3200-68F3-4315-9C66-69D0A2BFC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3A02-C4C3-449C-BEC7-D89DE744D866}" type="datetimeFigureOut">
              <a:rPr lang="fr-FR" smtClean="0"/>
              <a:pPr/>
              <a:t>19/06/2016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3200-68F3-4315-9C66-69D0A2BFC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3A02-C4C3-449C-BEC7-D89DE744D866}" type="datetimeFigureOut">
              <a:rPr lang="fr-FR" smtClean="0"/>
              <a:pPr/>
              <a:t>19/06/2016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3200-68F3-4315-9C66-69D0A2BFC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3A02-C4C3-449C-BEC7-D89DE744D866}" type="datetimeFigureOut">
              <a:rPr lang="fr-FR" smtClean="0"/>
              <a:pPr/>
              <a:t>19/06/2016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3200-68F3-4315-9C66-69D0A2BFC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3A02-C4C3-449C-BEC7-D89DE744D866}" type="datetimeFigureOut">
              <a:rPr lang="fr-FR" smtClean="0"/>
              <a:pPr/>
              <a:t>19/06/2016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3200-68F3-4315-9C66-69D0A2BFC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3A02-C4C3-449C-BEC7-D89DE744D866}" type="datetimeFigureOut">
              <a:rPr lang="fr-FR" smtClean="0"/>
              <a:pPr/>
              <a:t>19/06/2016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3200-68F3-4315-9C66-69D0A2BFC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3A02-C4C3-449C-BEC7-D89DE744D866}" type="datetimeFigureOut">
              <a:rPr lang="fr-FR" smtClean="0"/>
              <a:pPr/>
              <a:t>19/06/2016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A3200-68F3-4315-9C66-69D0A2BFC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3A02-C4C3-449C-BEC7-D89DE744D866}" type="datetimeFigureOut">
              <a:rPr lang="fr-FR" smtClean="0"/>
              <a:pPr/>
              <a:t>19/06/2016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8A3200-68F3-4315-9C66-69D0A2BFCF3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523A02-C4C3-449C-BEC7-D89DE744D866}" type="datetimeFigureOut">
              <a:rPr lang="fr-FR" smtClean="0"/>
              <a:pPr/>
              <a:t>19/06/2016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8A3200-68F3-4315-9C66-69D0A2BFCF38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P\Downloads\&#1571;&#1606;&#1575;%20&#1575;&#1604;&#1605;&#1587;&#1578;&#1591;&#1610;&#1604;%20(1).mp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ublic\Music\Sample%20Music\Maid%20with%20the%20Flaxen%20Hair.mp3" TargetMode="Externa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ublic\Music\Sample%20Music\Maid%20with%20the%20Flaxen%20Hair.mp3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ublic\Music\Sample%20Music\Maid%20with%20the%20Flaxen%20Hair.mp3" TargetMode="Externa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ublic\Music\Sample%20Music\Maid%20with%20the%20Flaxen%20Hair.mp3" TargetMode="Externa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\Music\Sample%20Music\Sleep%20Away.mp3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ublic\Music\Sample%20Music\Maid%20with%20the%20Flaxen%20Hair.mp3" TargetMode="Externa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\Music\Sample%20Music\Maid%20with%20the%20Flaxen%20Hair.mp3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0.jpeg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Web\Wallpaper\Scenes\img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285720" y="428604"/>
          <a:ext cx="8429684" cy="6086137"/>
        </p:xfrm>
        <a:graphic>
          <a:graphicData uri="http://schemas.openxmlformats.org/drawingml/2006/table">
            <a:tbl>
              <a:tblPr/>
              <a:tblGrid>
                <a:gridCol w="815322"/>
                <a:gridCol w="184810"/>
                <a:gridCol w="916232"/>
                <a:gridCol w="1101042"/>
                <a:gridCol w="1101042"/>
                <a:gridCol w="1101042"/>
                <a:gridCol w="852740"/>
                <a:gridCol w="248303"/>
                <a:gridCol w="112454"/>
                <a:gridCol w="439827"/>
                <a:gridCol w="147599"/>
                <a:gridCol w="379948"/>
                <a:gridCol w="529257"/>
                <a:gridCol w="500066"/>
              </a:tblGrid>
              <a:tr h="61841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7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3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 b="1" kern="1200" dirty="0">
                          <a:solidFill>
                            <a:srgbClr val="000000"/>
                          </a:solidFill>
                          <a:latin typeface="Perpetua"/>
                          <a:ea typeface="Perpetua"/>
                          <a:cs typeface="Times New Roman"/>
                          <a:sym typeface="Wingdings"/>
                        </a:rPr>
                        <a:t></a:t>
                      </a:r>
                      <a:r>
                        <a:rPr lang="fr-FR" sz="3600" b="1" kern="1200" dirty="0">
                          <a:solidFill>
                            <a:srgbClr val="000000"/>
                          </a:solidFill>
                          <a:latin typeface="Perpetua"/>
                          <a:ea typeface="Perpetua"/>
                          <a:cs typeface="Times New Roman"/>
                        </a:rPr>
                        <a:t> </a:t>
                      </a:r>
                      <a:endParaRPr lang="fr-FR" sz="3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3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3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3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3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841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7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36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2517" marR="42517" marT="9842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42517" marR="42517" marT="9842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3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17" marR="42517" marT="9842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3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2517" marR="42517" marT="9842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 b="1" dirty="0">
                          <a:latin typeface="Arial"/>
                          <a:ea typeface="Times New Roman"/>
                          <a:cs typeface="Arial"/>
                          <a:sym typeface="Wingdings"/>
                        </a:rPr>
                        <a:t></a:t>
                      </a:r>
                      <a:r>
                        <a:rPr lang="ar-SA" sz="3600" b="1" dirty="0">
                          <a:latin typeface="Calibri"/>
                          <a:ea typeface="Times New Roman"/>
                          <a:cs typeface="Arial"/>
                        </a:rPr>
                        <a:t>         </a:t>
                      </a:r>
                      <a:endParaRPr lang="fr-FR" sz="3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3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36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841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7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36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2517" marR="42517" marT="9842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42517" marR="42517" marT="9842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3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17" marR="42517" marT="9842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3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17" marR="42517" marT="9842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3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17" marR="42517" marT="9842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 b="1" kern="1200" dirty="0">
                          <a:solidFill>
                            <a:srgbClr val="000000"/>
                          </a:solidFill>
                          <a:latin typeface="Perpetua"/>
                          <a:ea typeface="Perpetua"/>
                          <a:cs typeface="Times New Roman"/>
                          <a:sym typeface="Wingdings"/>
                        </a:rPr>
                        <a:t></a:t>
                      </a:r>
                      <a:r>
                        <a:rPr lang="fr-FR" sz="3600" b="1" kern="1200" dirty="0">
                          <a:solidFill>
                            <a:srgbClr val="000000"/>
                          </a:solidFill>
                          <a:latin typeface="Perpetua"/>
                          <a:ea typeface="Perpetua"/>
                          <a:cs typeface="Times New Roman"/>
                        </a:rPr>
                        <a:t> </a:t>
                      </a:r>
                      <a:endParaRPr lang="fr-FR" sz="3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17" marR="42517" marT="9842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3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36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3600" b="1" kern="1200">
                          <a:solidFill>
                            <a:srgbClr val="000000"/>
                          </a:solidFill>
                          <a:latin typeface="Perpetua"/>
                          <a:ea typeface="Perpetua"/>
                          <a:cs typeface="Times New Roman"/>
                        </a:rPr>
                        <a:t> </a:t>
                      </a:r>
                      <a:endParaRPr lang="fr-FR" sz="3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842" marR="9842" marT="98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607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40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17" marR="42517" marT="9842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3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17" marR="42517" marT="9842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3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17" marR="42517" marT="9842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3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17" marR="42517" marT="9842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 b="1" kern="1200" dirty="0">
                          <a:solidFill>
                            <a:srgbClr val="000000"/>
                          </a:solidFill>
                          <a:latin typeface="Perpetua"/>
                          <a:ea typeface="Perpetua"/>
                          <a:cs typeface="Times New Roman"/>
                          <a:sym typeface="Wingdings"/>
                        </a:rPr>
                        <a:t></a:t>
                      </a:r>
                      <a:r>
                        <a:rPr lang="fr-FR" sz="3600" b="1" kern="1200" dirty="0">
                          <a:solidFill>
                            <a:srgbClr val="000000"/>
                          </a:solidFill>
                          <a:latin typeface="Perpetua"/>
                          <a:ea typeface="Perpetua"/>
                          <a:cs typeface="Times New Roman"/>
                        </a:rPr>
                        <a:t> </a:t>
                      </a:r>
                      <a:endParaRPr lang="fr-FR" sz="3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17" marR="42517" marT="9842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3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17" marR="42517" marT="9842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3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2517" marR="42517" marT="9842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fr-FR" dirty="0"/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3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3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8417">
                <a:tc rowSpan="2"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3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3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2517" marR="42517" marT="9842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3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17" marR="42517" marT="9842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3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2517" marR="42517" marT="9842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fr-FR" dirty="0"/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3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3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0103"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3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2517" marR="42517" marT="9842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3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17" marR="42517" marT="9842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3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17" marR="42517" marT="9842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3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17" marR="42517" marT="9842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3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17" marR="42517" marT="9842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3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17" marR="42517" marT="9842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3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17" marR="42517" marT="9842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 b="1" kern="1200" dirty="0">
                          <a:solidFill>
                            <a:srgbClr val="000000"/>
                          </a:solidFill>
                          <a:latin typeface="Perpetua"/>
                          <a:ea typeface="Perpetua"/>
                          <a:cs typeface="Times New Roman"/>
                          <a:sym typeface="Wingdings"/>
                        </a:rPr>
                        <a:t></a:t>
                      </a:r>
                      <a:endParaRPr lang="fr-FR" sz="3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17" marR="42517" marT="9842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84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7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3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3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3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2517" marR="42517" marT="9842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3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17" marR="42517" marT="9842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3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2517" marR="42517" marT="9842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fr-FR"/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36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3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0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7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3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3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9785" algn="l"/>
                        </a:tabLst>
                      </a:pPr>
                      <a:r>
                        <a:rPr lang="fr-FR" sz="3600" b="1" dirty="0">
                          <a:latin typeface="Arial"/>
                          <a:ea typeface="Times New Roman"/>
                          <a:cs typeface="Arial"/>
                        </a:rPr>
                        <a:t>	</a:t>
                      </a:r>
                      <a:endParaRPr lang="fr-FR" sz="3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17" marR="42517" marT="9842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3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17" marR="42517" marT="9842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3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17" marR="42517" marT="9842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3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17" marR="42517" marT="9842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3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17" marR="42517" marT="9842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3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17" marR="42517" marT="9842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 b="1" kern="1200" dirty="0">
                          <a:solidFill>
                            <a:srgbClr val="000000"/>
                          </a:solidFill>
                          <a:latin typeface="Perpetua"/>
                          <a:ea typeface="Perpetua"/>
                          <a:cs typeface="Times New Roman"/>
                          <a:sym typeface="Wingdings"/>
                        </a:rPr>
                        <a:t></a:t>
                      </a:r>
                      <a:r>
                        <a:rPr lang="fr-FR" sz="3600" b="1" kern="1200" dirty="0">
                          <a:solidFill>
                            <a:srgbClr val="000000"/>
                          </a:solidFill>
                          <a:latin typeface="Perpetua"/>
                          <a:ea typeface="Perpetua"/>
                          <a:cs typeface="Times New Roman"/>
                        </a:rPr>
                        <a:t> </a:t>
                      </a:r>
                      <a:endParaRPr lang="fr-FR" sz="3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17" marR="42517" marT="9842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3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84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7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3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36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3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36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36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fr-FR" dirty="0"/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36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36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2517" marR="42517" marT="9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Pensées 2"/>
          <p:cNvSpPr/>
          <p:nvPr/>
        </p:nvSpPr>
        <p:spPr>
          <a:xfrm>
            <a:off x="5153028" y="152400"/>
            <a:ext cx="4143372" cy="1928826"/>
          </a:xfrm>
          <a:prstGeom prst="cloud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2400" b="1" dirty="0" smtClean="0">
                <a:solidFill>
                  <a:schemeClr val="tx1"/>
                </a:solidFill>
              </a:rPr>
              <a:t>أَنَا الوِحْدَةُ الأَسَاسِيَّةُ لِقَيْسِ الأَطْوَالِ </a:t>
            </a:r>
            <a:r>
              <a:rPr lang="ar-TN" sz="2400" b="1" dirty="0" err="1" smtClean="0">
                <a:solidFill>
                  <a:schemeClr val="tx1"/>
                </a:solidFill>
              </a:rPr>
              <a:t>و</a:t>
            </a:r>
            <a:r>
              <a:rPr lang="ar-TN" sz="2400" b="1" dirty="0" smtClean="0">
                <a:solidFill>
                  <a:schemeClr val="tx1"/>
                </a:solidFill>
              </a:rPr>
              <a:t> المَسَافَاتِ فَهَلْ تَعْرِفُ مَنْ أَكُونْ ؟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4" name="Pensées 3"/>
          <p:cNvSpPr/>
          <p:nvPr/>
        </p:nvSpPr>
        <p:spPr>
          <a:xfrm>
            <a:off x="5214942" y="214290"/>
            <a:ext cx="3929058" cy="2571744"/>
          </a:xfrm>
          <a:prstGeom prst="cloudCallou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2400" b="1" dirty="0" smtClean="0">
                <a:solidFill>
                  <a:schemeClr val="tx1"/>
                </a:solidFill>
              </a:rPr>
              <a:t>أَنَا رُبَاعِيُّ الأضْلاَعِ  كُلُّ </a:t>
            </a:r>
            <a:r>
              <a:rPr lang="ar-TN" sz="2400" b="1" dirty="0" err="1" smtClean="0">
                <a:solidFill>
                  <a:schemeClr val="tx1"/>
                </a:solidFill>
              </a:rPr>
              <a:t>زَوَايَايَا</a:t>
            </a:r>
            <a:r>
              <a:rPr lang="ar-TN" sz="2400" b="1" dirty="0" smtClean="0">
                <a:solidFill>
                  <a:schemeClr val="tx1"/>
                </a:solidFill>
              </a:rPr>
              <a:t> قَائِمَةٌ </a:t>
            </a:r>
            <a:r>
              <a:rPr lang="ar-TN" sz="2400" b="1" dirty="0" err="1" smtClean="0">
                <a:solidFill>
                  <a:schemeClr val="tx1"/>
                </a:solidFill>
              </a:rPr>
              <a:t>و</a:t>
            </a:r>
            <a:r>
              <a:rPr lang="ar-TN" sz="2400" b="1" dirty="0" smtClean="0">
                <a:solidFill>
                  <a:schemeClr val="tx1"/>
                </a:solidFill>
              </a:rPr>
              <a:t> أَضْلاَعِي </a:t>
            </a:r>
            <a:r>
              <a:rPr lang="ar-TN" sz="2400" b="1" dirty="0" err="1" smtClean="0">
                <a:solidFill>
                  <a:schemeClr val="tx1"/>
                </a:solidFill>
              </a:rPr>
              <a:t>مُتَقَايِسَةٌ</a:t>
            </a:r>
            <a:r>
              <a:rPr lang="ar-TN" sz="2400" b="1" dirty="0" smtClean="0">
                <a:solidFill>
                  <a:schemeClr val="tx1"/>
                </a:solidFill>
              </a:rPr>
              <a:t> مَثْنَى مَثْنَى  فَهَلْ تَعْرِفُ مَنْ أَكُونْ ؟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4546" y="1714488"/>
            <a:ext cx="1071570" cy="64294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86116" y="1714488"/>
            <a:ext cx="1143008" cy="64294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dirty="0"/>
          </a:p>
        </p:txBody>
      </p:sp>
      <p:sp>
        <p:nvSpPr>
          <p:cNvPr id="8" name="Rectangle 7"/>
          <p:cNvSpPr/>
          <p:nvPr/>
        </p:nvSpPr>
        <p:spPr>
          <a:xfrm>
            <a:off x="4429124" y="1714488"/>
            <a:ext cx="1071570" cy="642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dirty="0"/>
          </a:p>
        </p:txBody>
      </p:sp>
      <p:sp>
        <p:nvSpPr>
          <p:cNvPr id="9" name="Rectangle 8"/>
          <p:cNvSpPr/>
          <p:nvPr/>
        </p:nvSpPr>
        <p:spPr>
          <a:xfrm>
            <a:off x="4429124" y="1714489"/>
            <a:ext cx="10715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TN" sz="4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</a:t>
            </a:r>
            <a:endParaRPr lang="fr-FR" sz="40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86116" y="1714488"/>
            <a:ext cx="1143008" cy="642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4800" dirty="0" smtClean="0"/>
              <a:t>ت</a:t>
            </a:r>
            <a:endParaRPr lang="fr-FR" sz="4800" dirty="0"/>
          </a:p>
        </p:txBody>
      </p:sp>
      <p:sp>
        <p:nvSpPr>
          <p:cNvPr id="11" name="Rectangle 10"/>
          <p:cNvSpPr/>
          <p:nvPr/>
        </p:nvSpPr>
        <p:spPr>
          <a:xfrm>
            <a:off x="2214546" y="1714488"/>
            <a:ext cx="1071570" cy="64294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4800" dirty="0" smtClean="0"/>
              <a:t>ر</a:t>
            </a:r>
            <a:endParaRPr lang="fr-FR" sz="4800" dirty="0"/>
          </a:p>
        </p:txBody>
      </p:sp>
      <p:sp>
        <p:nvSpPr>
          <p:cNvPr id="12" name="Rectangle 11"/>
          <p:cNvSpPr/>
          <p:nvPr/>
        </p:nvSpPr>
        <p:spPr>
          <a:xfrm>
            <a:off x="2214546" y="2357430"/>
            <a:ext cx="1071570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dirty="0"/>
          </a:p>
        </p:txBody>
      </p:sp>
      <p:sp>
        <p:nvSpPr>
          <p:cNvPr id="13" name="Rectangle 12"/>
          <p:cNvSpPr/>
          <p:nvPr/>
        </p:nvSpPr>
        <p:spPr>
          <a:xfrm>
            <a:off x="1214414" y="2357430"/>
            <a:ext cx="1071570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dirty="0"/>
          </a:p>
        </p:txBody>
      </p:sp>
      <p:sp>
        <p:nvSpPr>
          <p:cNvPr id="14" name="Rectangle 13"/>
          <p:cNvSpPr/>
          <p:nvPr/>
        </p:nvSpPr>
        <p:spPr>
          <a:xfrm>
            <a:off x="285720" y="2357430"/>
            <a:ext cx="1071570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dirty="0"/>
          </a:p>
        </p:txBody>
      </p:sp>
      <p:sp>
        <p:nvSpPr>
          <p:cNvPr id="15" name="Pensées 14"/>
          <p:cNvSpPr/>
          <p:nvPr/>
        </p:nvSpPr>
        <p:spPr>
          <a:xfrm>
            <a:off x="2071670" y="0"/>
            <a:ext cx="5286412" cy="242884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2400" b="1" dirty="0" smtClean="0">
                <a:solidFill>
                  <a:schemeClr val="tx1"/>
                </a:solidFill>
              </a:rPr>
              <a:t>أَنَا مَوْجُودٌ فِي كُلِّ المُضَلَّعَاتِ : إِنْ كَانَ عَدَدِي 5 مَثَلا فَيُسَمَّى خُمَاسِي </a:t>
            </a:r>
            <a:r>
              <a:rPr lang="ar-TN" sz="2400" b="1" dirty="0" err="1" smtClean="0">
                <a:solidFill>
                  <a:schemeClr val="tx1"/>
                </a:solidFill>
              </a:rPr>
              <a:t>و</a:t>
            </a:r>
            <a:r>
              <a:rPr lang="ar-TN" sz="2400" b="1" dirty="0" smtClean="0">
                <a:solidFill>
                  <a:schemeClr val="tx1"/>
                </a:solidFill>
              </a:rPr>
              <a:t> إنْ كَان 6 فَيُسَمَّى سُدَاسِي فَهَلْ تَعْرِفُ مَنْ أَكُونْ ؟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5984" y="2357431"/>
            <a:ext cx="10001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TN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ض</a:t>
            </a:r>
            <a:endParaRPr lang="fr-FR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57290" y="2357430"/>
            <a:ext cx="10001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TN" sz="4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</a:t>
            </a:r>
            <a:endParaRPr lang="fr-FR" sz="4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8596" y="2357430"/>
            <a:ext cx="10001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TN" sz="4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</a:t>
            </a:r>
            <a:endParaRPr lang="fr-FR" sz="4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29124" y="2357430"/>
            <a:ext cx="1071570" cy="642942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4429124" y="1714488"/>
            <a:ext cx="1071570" cy="642942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4600" dirty="0" smtClean="0">
                <a:solidFill>
                  <a:schemeClr val="bg1"/>
                </a:solidFill>
              </a:rPr>
              <a:t>م</a:t>
            </a:r>
            <a:endParaRPr lang="fr-FR" sz="46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29124" y="3000372"/>
            <a:ext cx="1071570" cy="71438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429124" y="3714752"/>
            <a:ext cx="1071570" cy="71438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429124" y="4429132"/>
            <a:ext cx="1071570" cy="642942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4429124" y="5072074"/>
            <a:ext cx="1071570" cy="785818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Pensées 24"/>
          <p:cNvSpPr/>
          <p:nvPr/>
        </p:nvSpPr>
        <p:spPr>
          <a:xfrm>
            <a:off x="2857488" y="285728"/>
            <a:ext cx="6286512" cy="2500330"/>
          </a:xfrm>
          <a:prstGeom prst="cloudCallou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3200" b="1" dirty="0" smtClean="0">
                <a:solidFill>
                  <a:schemeClr val="tx1"/>
                </a:solidFill>
              </a:rPr>
              <a:t>إِنْ تَأَمَّلْتَ فِي أَضْلاَعِ المُسْتَطِيلْ  فَسَتَجِدُنِي قَصِيرْ فَهَلْ تَعْرِفُ مَنْ أَكُونْ ؟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14546" y="1000108"/>
            <a:ext cx="1071570" cy="7143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2214546" y="1643050"/>
            <a:ext cx="1071570" cy="7143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4400" dirty="0" smtClean="0"/>
              <a:t>ر</a:t>
            </a:r>
            <a:endParaRPr lang="fr-FR" sz="4400" dirty="0"/>
          </a:p>
        </p:txBody>
      </p:sp>
      <p:sp>
        <p:nvSpPr>
          <p:cNvPr id="28" name="Rectangle 27"/>
          <p:cNvSpPr/>
          <p:nvPr/>
        </p:nvSpPr>
        <p:spPr>
          <a:xfrm>
            <a:off x="2214546" y="2357430"/>
            <a:ext cx="1071570" cy="7143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4400" dirty="0" smtClean="0"/>
              <a:t>ض</a:t>
            </a:r>
            <a:endParaRPr lang="fr-FR" sz="4400" dirty="0"/>
          </a:p>
        </p:txBody>
      </p:sp>
      <p:sp>
        <p:nvSpPr>
          <p:cNvPr id="29" name="Rectangle 28"/>
          <p:cNvSpPr/>
          <p:nvPr/>
        </p:nvSpPr>
        <p:spPr>
          <a:xfrm>
            <a:off x="2214546" y="1000108"/>
            <a:ext cx="1071570" cy="7143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4400" dirty="0" smtClean="0"/>
              <a:t>ع</a:t>
            </a:r>
            <a:endParaRPr lang="fr-FR" sz="4400" dirty="0"/>
          </a:p>
        </p:txBody>
      </p:sp>
      <p:sp>
        <p:nvSpPr>
          <p:cNvPr id="31" name="Rectangle 30"/>
          <p:cNvSpPr/>
          <p:nvPr/>
        </p:nvSpPr>
        <p:spPr>
          <a:xfrm>
            <a:off x="5500694" y="5072074"/>
            <a:ext cx="928694" cy="785818"/>
          </a:xfrm>
          <a:prstGeom prst="rect">
            <a:avLst/>
          </a:prstGeom>
          <a:solidFill>
            <a:srgbClr val="C05D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00" dirty="0"/>
          </a:p>
        </p:txBody>
      </p:sp>
      <p:sp>
        <p:nvSpPr>
          <p:cNvPr id="32" name="Rectangle 31"/>
          <p:cNvSpPr/>
          <p:nvPr/>
        </p:nvSpPr>
        <p:spPr>
          <a:xfrm>
            <a:off x="6429388" y="5072074"/>
            <a:ext cx="928694" cy="785818"/>
          </a:xfrm>
          <a:prstGeom prst="rect">
            <a:avLst/>
          </a:prstGeom>
          <a:solidFill>
            <a:srgbClr val="C05D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00" dirty="0"/>
          </a:p>
        </p:txBody>
      </p:sp>
      <p:sp>
        <p:nvSpPr>
          <p:cNvPr id="33" name="Rectangle 32"/>
          <p:cNvSpPr/>
          <p:nvPr/>
        </p:nvSpPr>
        <p:spPr>
          <a:xfrm>
            <a:off x="5429256" y="5072074"/>
            <a:ext cx="1071570" cy="78581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4400" dirty="0" smtClean="0"/>
              <a:t>و</a:t>
            </a:r>
            <a:endParaRPr lang="fr-FR" sz="4400" dirty="0"/>
          </a:p>
        </p:txBody>
      </p:sp>
      <p:sp>
        <p:nvSpPr>
          <p:cNvPr id="34" name="Rectangle 33"/>
          <p:cNvSpPr/>
          <p:nvPr/>
        </p:nvSpPr>
        <p:spPr>
          <a:xfrm>
            <a:off x="6429388" y="5072074"/>
            <a:ext cx="1000132" cy="78581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4400" dirty="0" smtClean="0"/>
              <a:t>ط</a:t>
            </a:r>
            <a:endParaRPr lang="fr-FR" sz="4400" dirty="0"/>
          </a:p>
        </p:txBody>
      </p:sp>
      <p:sp>
        <p:nvSpPr>
          <p:cNvPr id="35" name="Rectangle 34"/>
          <p:cNvSpPr/>
          <p:nvPr/>
        </p:nvSpPr>
        <p:spPr>
          <a:xfrm>
            <a:off x="4429124" y="2357430"/>
            <a:ext cx="1071570" cy="642942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4400" dirty="0" smtClean="0"/>
              <a:t>س</a:t>
            </a:r>
            <a:endParaRPr lang="fr-FR" sz="4400" dirty="0"/>
          </a:p>
        </p:txBody>
      </p:sp>
      <p:sp>
        <p:nvSpPr>
          <p:cNvPr id="36" name="Rectangle 35"/>
          <p:cNvSpPr/>
          <p:nvPr/>
        </p:nvSpPr>
        <p:spPr>
          <a:xfrm>
            <a:off x="4429124" y="3000372"/>
            <a:ext cx="1071570" cy="71438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4400" dirty="0" smtClean="0"/>
              <a:t>ت</a:t>
            </a:r>
            <a:endParaRPr lang="fr-FR" sz="4400" dirty="0"/>
          </a:p>
        </p:txBody>
      </p:sp>
      <p:sp>
        <p:nvSpPr>
          <p:cNvPr id="37" name="Rectangle 36"/>
          <p:cNvSpPr/>
          <p:nvPr/>
        </p:nvSpPr>
        <p:spPr>
          <a:xfrm>
            <a:off x="4429124" y="3714752"/>
            <a:ext cx="1071570" cy="71438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4400" dirty="0" smtClean="0"/>
              <a:t>ط</a:t>
            </a:r>
            <a:endParaRPr lang="fr-FR" sz="4400" dirty="0"/>
          </a:p>
        </p:txBody>
      </p:sp>
      <p:sp>
        <p:nvSpPr>
          <p:cNvPr id="38" name="Rectangle 37"/>
          <p:cNvSpPr/>
          <p:nvPr/>
        </p:nvSpPr>
        <p:spPr>
          <a:xfrm>
            <a:off x="4429124" y="4429132"/>
            <a:ext cx="1071570" cy="642942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4400" dirty="0" smtClean="0"/>
              <a:t>ي</a:t>
            </a:r>
            <a:endParaRPr lang="fr-FR" sz="4400" dirty="0"/>
          </a:p>
        </p:txBody>
      </p:sp>
      <p:sp>
        <p:nvSpPr>
          <p:cNvPr id="39" name="Rectangle 38"/>
          <p:cNvSpPr/>
          <p:nvPr/>
        </p:nvSpPr>
        <p:spPr>
          <a:xfrm>
            <a:off x="4429124" y="5072074"/>
            <a:ext cx="1071570" cy="785818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4400" dirty="0" smtClean="0"/>
              <a:t>ل</a:t>
            </a:r>
            <a:endParaRPr lang="fr-FR" sz="4400" dirty="0"/>
          </a:p>
        </p:txBody>
      </p:sp>
      <p:sp>
        <p:nvSpPr>
          <p:cNvPr id="30" name="Rectangle 29"/>
          <p:cNvSpPr/>
          <p:nvPr/>
        </p:nvSpPr>
        <p:spPr>
          <a:xfrm>
            <a:off x="4429124" y="5072074"/>
            <a:ext cx="1071570" cy="78581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4400" dirty="0" smtClean="0"/>
              <a:t>ل</a:t>
            </a:r>
            <a:endParaRPr lang="fr-FR" sz="4400" dirty="0"/>
          </a:p>
        </p:txBody>
      </p:sp>
      <p:sp>
        <p:nvSpPr>
          <p:cNvPr id="40" name="Pensées 39"/>
          <p:cNvSpPr/>
          <p:nvPr/>
        </p:nvSpPr>
        <p:spPr>
          <a:xfrm>
            <a:off x="2857488" y="571480"/>
            <a:ext cx="5786478" cy="3714776"/>
          </a:xfrm>
          <a:prstGeom prst="cloud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3200" b="1" dirty="0" smtClean="0">
                <a:solidFill>
                  <a:schemeClr val="bg1"/>
                </a:solidFill>
              </a:rPr>
              <a:t>أَنَا أُلَقَّبُ بِالطَّوِيلْ </a:t>
            </a:r>
            <a:r>
              <a:rPr lang="ar-TN" sz="3200" b="1" dirty="0" err="1" smtClean="0">
                <a:solidFill>
                  <a:schemeClr val="bg1"/>
                </a:solidFill>
              </a:rPr>
              <a:t>و</a:t>
            </a:r>
            <a:r>
              <a:rPr lang="ar-TN" sz="3200" b="1" dirty="0" smtClean="0">
                <a:solidFill>
                  <a:schemeClr val="bg1"/>
                </a:solidFill>
              </a:rPr>
              <a:t> يُوجَدُ مِنِّي </a:t>
            </a:r>
            <a:r>
              <a:rPr lang="ar-TN" sz="3200" b="1" dirty="0" err="1" smtClean="0">
                <a:solidFill>
                  <a:schemeClr val="bg1"/>
                </a:solidFill>
              </a:rPr>
              <a:t>إِثْنَانِ</a:t>
            </a:r>
            <a:r>
              <a:rPr lang="ar-TN" sz="3200" b="1" dirty="0" smtClean="0">
                <a:solidFill>
                  <a:schemeClr val="bg1"/>
                </a:solidFill>
              </a:rPr>
              <a:t> فِي المُسْتَطِيلْ  فَهَلْ تَعْرِفُ مَنْ أَكُونْ ؟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286644" y="3643314"/>
            <a:ext cx="1000132" cy="857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00" dirty="0"/>
          </a:p>
        </p:txBody>
      </p:sp>
      <p:sp>
        <p:nvSpPr>
          <p:cNvPr id="42" name="Rectangle 41"/>
          <p:cNvSpPr/>
          <p:nvPr/>
        </p:nvSpPr>
        <p:spPr>
          <a:xfrm>
            <a:off x="6500826" y="3643314"/>
            <a:ext cx="857256" cy="857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00" dirty="0"/>
          </a:p>
        </p:txBody>
      </p:sp>
      <p:sp>
        <p:nvSpPr>
          <p:cNvPr id="43" name="Rectangle 42"/>
          <p:cNvSpPr/>
          <p:nvPr/>
        </p:nvSpPr>
        <p:spPr>
          <a:xfrm>
            <a:off x="5572132" y="3643314"/>
            <a:ext cx="928694" cy="857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00" dirty="0"/>
          </a:p>
        </p:txBody>
      </p:sp>
      <p:sp>
        <p:nvSpPr>
          <p:cNvPr id="44" name="Rectangle 43"/>
          <p:cNvSpPr/>
          <p:nvPr/>
        </p:nvSpPr>
        <p:spPr>
          <a:xfrm>
            <a:off x="4429124" y="3643314"/>
            <a:ext cx="1143008" cy="857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4400" dirty="0" smtClean="0"/>
              <a:t>ط</a:t>
            </a:r>
            <a:endParaRPr lang="fr-FR" sz="4400" dirty="0"/>
          </a:p>
        </p:txBody>
      </p:sp>
      <p:sp>
        <p:nvSpPr>
          <p:cNvPr id="45" name="Pensées 44"/>
          <p:cNvSpPr/>
          <p:nvPr/>
        </p:nvSpPr>
        <p:spPr>
          <a:xfrm>
            <a:off x="0" y="928670"/>
            <a:ext cx="5929354" cy="3643338"/>
          </a:xfrm>
          <a:prstGeom prst="cloudCallou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3600" b="1" dirty="0" smtClean="0">
                <a:solidFill>
                  <a:schemeClr val="bg1"/>
                </a:solidFill>
              </a:rPr>
              <a:t>أَنَا قَيْسُ طُولِ الخَطِ الخَارِجِي المُغْلَقِ الَّذِي يُحِيطُ بِكُلِ الأَشْكَالِ الهَنْدَسِيَّةِ   فَهَلْ تَعْرِفُ مَنْ أَكُونْ ؟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286644" y="3643314"/>
            <a:ext cx="1000132" cy="857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4400" dirty="0" smtClean="0"/>
              <a:t>م</a:t>
            </a:r>
            <a:endParaRPr lang="fr-FR" sz="4400" dirty="0"/>
          </a:p>
        </p:txBody>
      </p:sp>
      <p:sp>
        <p:nvSpPr>
          <p:cNvPr id="47" name="Rectangle 46"/>
          <p:cNvSpPr/>
          <p:nvPr/>
        </p:nvSpPr>
        <p:spPr>
          <a:xfrm>
            <a:off x="6500826" y="3643314"/>
            <a:ext cx="857256" cy="857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4400" dirty="0" smtClean="0"/>
              <a:t>ح</a:t>
            </a:r>
            <a:endParaRPr lang="fr-FR" sz="4400" dirty="0"/>
          </a:p>
        </p:txBody>
      </p:sp>
      <p:sp>
        <p:nvSpPr>
          <p:cNvPr id="48" name="Rectangle 47"/>
          <p:cNvSpPr/>
          <p:nvPr/>
        </p:nvSpPr>
        <p:spPr>
          <a:xfrm>
            <a:off x="5572132" y="3643314"/>
            <a:ext cx="928694" cy="857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4400" dirty="0" smtClean="0"/>
              <a:t>ي</a:t>
            </a:r>
            <a:endParaRPr lang="fr-FR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25" grpId="0" animBg="1"/>
      <p:bldP spid="26" grpId="0" animBg="1"/>
      <p:bldP spid="27" grpId="0" animBg="1"/>
      <p:bldP spid="28" grpId="0" animBg="1"/>
      <p:bldP spid="29" grpId="0" animBg="1"/>
      <p:bldP spid="29" grpId="1" animBg="1"/>
      <p:bldP spid="31" grpId="0" animBg="1"/>
      <p:bldP spid="32" grpId="0" animBg="1"/>
      <p:bldP spid="33" grpId="0" animBg="1"/>
      <p:bldP spid="34" grpId="0" animBg="1"/>
      <p:bldP spid="35" grpId="0" animBg="1"/>
      <p:bldP spid="30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rire 1"/>
          <p:cNvSpPr/>
          <p:nvPr/>
        </p:nvSpPr>
        <p:spPr>
          <a:xfrm>
            <a:off x="357158" y="3643314"/>
            <a:ext cx="3143272" cy="285752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Pensées 2"/>
          <p:cNvSpPr/>
          <p:nvPr/>
        </p:nvSpPr>
        <p:spPr>
          <a:xfrm>
            <a:off x="1285852" y="285728"/>
            <a:ext cx="7500958" cy="4143404"/>
          </a:xfrm>
          <a:prstGeom prst="cloud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7200" dirty="0" smtClean="0">
                <a:solidFill>
                  <a:schemeClr val="tx1"/>
                </a:solidFill>
              </a:rPr>
              <a:t>أَنْتَ تَعْرِفُ مَنْ أَكُونْ إذًا  فَأَنْتَ صَدِيقِي</a:t>
            </a:r>
            <a:endParaRPr lang="fr-FR"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أنا المستطيل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714344" y="500039"/>
          <a:ext cx="7786748" cy="5857918"/>
        </p:xfrm>
        <a:graphic>
          <a:graphicData uri="http://schemas.openxmlformats.org/drawingml/2006/table">
            <a:tbl>
              <a:tblPr/>
              <a:tblGrid>
                <a:gridCol w="778460"/>
                <a:gridCol w="778460"/>
                <a:gridCol w="778460"/>
                <a:gridCol w="778460"/>
                <a:gridCol w="778460"/>
                <a:gridCol w="778460"/>
                <a:gridCol w="778997"/>
                <a:gridCol w="778997"/>
                <a:gridCol w="778997"/>
                <a:gridCol w="778997"/>
              </a:tblGrid>
              <a:tr h="714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5486" marR="45486" marT="0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" name="Connecteur droit 3"/>
          <p:cNvCxnSpPr/>
          <p:nvPr/>
        </p:nvCxnSpPr>
        <p:spPr>
          <a:xfrm>
            <a:off x="2285984" y="2643182"/>
            <a:ext cx="4643470" cy="1588"/>
          </a:xfrm>
          <a:prstGeom prst="line">
            <a:avLst/>
          </a:prstGeom>
          <a:ln w="152400" cmpd="sng">
            <a:solidFill>
              <a:srgbClr val="FF0066"/>
            </a:solidFill>
          </a:ln>
          <a:scene3d>
            <a:camera prst="orthographicFront"/>
            <a:lightRig rig="threePt" dir="t"/>
          </a:scene3d>
          <a:sp3d extrusionH="76200" contourW="12700">
            <a:extrusionClr>
              <a:srgbClr val="FF0066"/>
            </a:extrusionClr>
            <a:contourClr>
              <a:srgbClr val="FF0066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892149" y="4107661"/>
            <a:ext cx="2929752" cy="794"/>
          </a:xfrm>
          <a:prstGeom prst="line">
            <a:avLst/>
          </a:prstGeom>
          <a:ln w="152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2285984" y="5572140"/>
            <a:ext cx="4643470" cy="1588"/>
          </a:xfrm>
          <a:prstGeom prst="line">
            <a:avLst/>
          </a:prstGeom>
          <a:ln w="152400" cmpd="sng">
            <a:solidFill>
              <a:srgbClr val="FF0066"/>
            </a:solidFill>
          </a:ln>
          <a:scene3d>
            <a:camera prst="orthographicFront"/>
            <a:lightRig rig="threePt" dir="t"/>
          </a:scene3d>
          <a:sp3d extrusionH="76200">
            <a:extrusionClr>
              <a:srgbClr val="1F0BB5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rot="5400000">
            <a:off x="5316868" y="4184330"/>
            <a:ext cx="3090963" cy="8667"/>
          </a:xfrm>
          <a:prstGeom prst="line">
            <a:avLst/>
          </a:prstGeom>
          <a:ln w="152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428860" y="2643182"/>
            <a:ext cx="500066" cy="4286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428860" y="5072074"/>
            <a:ext cx="500066" cy="4286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286512" y="2643182"/>
            <a:ext cx="500066" cy="4286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6357950" y="5072074"/>
            <a:ext cx="500066" cy="4286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ourire 13"/>
          <p:cNvSpPr/>
          <p:nvPr/>
        </p:nvSpPr>
        <p:spPr>
          <a:xfrm>
            <a:off x="2000232" y="2357430"/>
            <a:ext cx="428628" cy="35719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ourire 12"/>
          <p:cNvSpPr/>
          <p:nvPr/>
        </p:nvSpPr>
        <p:spPr>
          <a:xfrm>
            <a:off x="6715140" y="2357430"/>
            <a:ext cx="428628" cy="35719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Sourire 14"/>
          <p:cNvSpPr/>
          <p:nvPr/>
        </p:nvSpPr>
        <p:spPr>
          <a:xfrm>
            <a:off x="6786578" y="5429264"/>
            <a:ext cx="428628" cy="35719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Sourire 15"/>
          <p:cNvSpPr/>
          <p:nvPr/>
        </p:nvSpPr>
        <p:spPr>
          <a:xfrm>
            <a:off x="2143108" y="5357826"/>
            <a:ext cx="428628" cy="35719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2571736" y="5857892"/>
            <a:ext cx="357190" cy="34289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4071934" y="2071678"/>
            <a:ext cx="357190" cy="34289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3214678" y="2071678"/>
            <a:ext cx="357190" cy="34289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2428860" y="2071678"/>
            <a:ext cx="357190" cy="34289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6357950" y="2071678"/>
            <a:ext cx="357190" cy="34289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5572132" y="2071678"/>
            <a:ext cx="357190" cy="34289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4786314" y="2071678"/>
            <a:ext cx="357190" cy="34289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7143768" y="5000636"/>
            <a:ext cx="357190" cy="342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7143768" y="4286256"/>
            <a:ext cx="357190" cy="342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7143768" y="3571876"/>
            <a:ext cx="357190" cy="342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7143768" y="2928934"/>
            <a:ext cx="357190" cy="342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3286116" y="5857892"/>
            <a:ext cx="357190" cy="34289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1643042" y="5000636"/>
            <a:ext cx="357190" cy="342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1643042" y="4286256"/>
            <a:ext cx="357190" cy="342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1643042" y="3571876"/>
            <a:ext cx="357190" cy="342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1643042" y="2928934"/>
            <a:ext cx="357190" cy="342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6286512" y="5857892"/>
            <a:ext cx="357190" cy="34289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5572132" y="5857892"/>
            <a:ext cx="357190" cy="34289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4786314" y="5857892"/>
            <a:ext cx="357190" cy="34289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4000496" y="5857892"/>
            <a:ext cx="357190" cy="34289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14" grpId="0" animBg="1"/>
      <p:bldP spid="13" grpId="0" animBg="1"/>
      <p:bldP spid="15" grpId="0" animBg="1"/>
      <p:bldP spid="16" grpId="0" animBg="1"/>
      <p:bldP spid="17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290" y="500042"/>
            <a:ext cx="60865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TN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مَاهِيَ</a:t>
            </a:r>
            <a:r>
              <a:rPr lang="ar-T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خَاصِّيَاتُ المُسْتَطِيلِ ؟</a:t>
            </a:r>
            <a:endParaRPr lang="fr-F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785786" y="2571744"/>
            <a:ext cx="5000652" cy="998178"/>
            <a:chOff x="7" y="71436"/>
            <a:chExt cx="4214834" cy="998178"/>
          </a:xfrm>
          <a:solidFill>
            <a:srgbClr val="C04CBA"/>
          </a:solidFill>
        </p:grpSpPr>
        <p:sp>
          <p:nvSpPr>
            <p:cNvPr id="4" name="Chevron 3"/>
            <p:cNvSpPr/>
            <p:nvPr/>
          </p:nvSpPr>
          <p:spPr>
            <a:xfrm>
              <a:off x="7" y="71436"/>
              <a:ext cx="4214834" cy="998178"/>
            </a:xfrm>
            <a:prstGeom prst="chevron">
              <a:avLst/>
            </a:prstGeom>
            <a:grpFill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5" name="Chevron 4"/>
            <p:cNvSpPr/>
            <p:nvPr/>
          </p:nvSpPr>
          <p:spPr>
            <a:xfrm>
              <a:off x="499096" y="71436"/>
              <a:ext cx="3216656" cy="998178"/>
            </a:xfrm>
            <a:prstGeom prst="rect">
              <a:avLst/>
            </a:prstGeom>
            <a:grpFill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62230" tIns="31115" rIns="0" bIns="31115" numCol="1" spcCol="1270" anchor="ctr" anchorCtr="0">
              <a:noAutofit/>
            </a:bodyPr>
            <a:lstStyle/>
            <a:p>
              <a:pPr lvl="0" algn="ctr" defTabSz="2178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TN" sz="4900" b="1" kern="1200" dirty="0" smtClean="0"/>
                <a:t>له  4 رُؤُوس</a:t>
              </a:r>
              <a:endParaRPr lang="fr-FR" sz="4900" kern="1200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714348" y="3714752"/>
            <a:ext cx="5786478" cy="998178"/>
            <a:chOff x="2652" y="1209070"/>
            <a:chExt cx="5204353" cy="998178"/>
          </a:xfrm>
          <a:solidFill>
            <a:srgbClr val="FF0066"/>
          </a:solidFill>
        </p:grpSpPr>
        <p:sp>
          <p:nvSpPr>
            <p:cNvPr id="7" name="Chevron 6"/>
            <p:cNvSpPr/>
            <p:nvPr/>
          </p:nvSpPr>
          <p:spPr>
            <a:xfrm>
              <a:off x="2652" y="1209070"/>
              <a:ext cx="5204353" cy="998178"/>
            </a:xfrm>
            <a:prstGeom prst="chevron">
              <a:avLst/>
            </a:prstGeom>
            <a:grpFill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8" name="Chevron 4"/>
            <p:cNvSpPr/>
            <p:nvPr/>
          </p:nvSpPr>
          <p:spPr>
            <a:xfrm>
              <a:off x="501741" y="1209070"/>
              <a:ext cx="4206175" cy="998178"/>
            </a:xfrm>
            <a:prstGeom prst="rect">
              <a:avLst/>
            </a:prstGeom>
            <a:grpFill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62230" tIns="31115" rIns="0" bIns="31115" numCol="1" spcCol="1270" anchor="ctr" anchorCtr="0">
              <a:noAutofit/>
            </a:bodyPr>
            <a:lstStyle/>
            <a:p>
              <a:pPr lvl="0" algn="ctr" defTabSz="2178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TN" sz="4900" b="1" kern="1200" dirty="0" smtClean="0"/>
                <a:t>له 4 زَواَيَا قَائِمَةٌ</a:t>
              </a:r>
              <a:endParaRPr lang="fr-FR" sz="4900" kern="1200" dirty="0"/>
            </a:p>
          </p:txBody>
        </p:sp>
      </p:grpSp>
      <p:grpSp>
        <p:nvGrpSpPr>
          <p:cNvPr id="9" name="Groupe 11"/>
          <p:cNvGrpSpPr/>
          <p:nvPr/>
        </p:nvGrpSpPr>
        <p:grpSpPr>
          <a:xfrm>
            <a:off x="857224" y="1428736"/>
            <a:ext cx="4357718" cy="998178"/>
            <a:chOff x="2652" y="2346994"/>
            <a:chExt cx="5209668" cy="998178"/>
          </a:xfrm>
        </p:grpSpPr>
        <p:sp>
          <p:nvSpPr>
            <p:cNvPr id="13" name="Chevron 12"/>
            <p:cNvSpPr/>
            <p:nvPr/>
          </p:nvSpPr>
          <p:spPr>
            <a:xfrm>
              <a:off x="2652" y="2346994"/>
              <a:ext cx="5209668" cy="998178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Chevron 4"/>
            <p:cNvSpPr/>
            <p:nvPr/>
          </p:nvSpPr>
          <p:spPr>
            <a:xfrm>
              <a:off x="501741" y="2346994"/>
              <a:ext cx="4211490" cy="9981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31115" rIns="0" bIns="31115" numCol="1" spcCol="1270" anchor="ctr" anchorCtr="0">
              <a:noAutofit/>
            </a:bodyPr>
            <a:lstStyle/>
            <a:p>
              <a:pPr lvl="0" algn="ctr" defTabSz="2178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TN" sz="4900" b="1" kern="1200" dirty="0" smtClean="0"/>
                <a:t>رُبَاعِيُ الأضْلاَعِ</a:t>
              </a:r>
              <a:endParaRPr lang="ar-TN" sz="4900" b="1" kern="1200" dirty="0"/>
            </a:p>
          </p:txBody>
        </p:sp>
      </p:grpSp>
      <p:grpSp>
        <p:nvGrpSpPr>
          <p:cNvPr id="10" name="Groupe 14"/>
          <p:cNvGrpSpPr/>
          <p:nvPr/>
        </p:nvGrpSpPr>
        <p:grpSpPr>
          <a:xfrm>
            <a:off x="285720" y="4857760"/>
            <a:ext cx="8715436" cy="1714512"/>
            <a:chOff x="7" y="71436"/>
            <a:chExt cx="4214834" cy="998178"/>
          </a:xfrm>
          <a:solidFill>
            <a:srgbClr val="006600"/>
          </a:solidFill>
        </p:grpSpPr>
        <p:sp>
          <p:nvSpPr>
            <p:cNvPr id="16" name="Chevron 15"/>
            <p:cNvSpPr/>
            <p:nvPr/>
          </p:nvSpPr>
          <p:spPr>
            <a:xfrm>
              <a:off x="7" y="71436"/>
              <a:ext cx="4214834" cy="99817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4"/>
            <p:cNvSpPr/>
            <p:nvPr/>
          </p:nvSpPr>
          <p:spPr>
            <a:xfrm>
              <a:off x="499096" y="71436"/>
              <a:ext cx="3216656" cy="998178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62230" tIns="31115" rIns="0" bIns="31115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TN" sz="4900" b="1" dirty="0" smtClean="0"/>
                <a:t> أضلاعُهُ </a:t>
              </a:r>
              <a:r>
                <a:rPr lang="ar-TN" sz="4900" b="1" dirty="0" err="1" smtClean="0"/>
                <a:t>مُتَقَايِسَةٍ</a:t>
              </a:r>
              <a:r>
                <a:rPr lang="ar-TN" sz="4900" b="1" dirty="0" smtClean="0"/>
                <a:t> مَثْنَى مَثْنَى</a:t>
              </a:r>
            </a:p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TN" sz="4900" b="1" dirty="0" smtClean="0"/>
                <a:t>كُلُّ ضِلْعَانِ مُتَقَابِلانِ </a:t>
              </a:r>
              <a:r>
                <a:rPr lang="ar-TN" sz="4900" b="1" dirty="0" err="1" smtClean="0"/>
                <a:t>مُتَقَايِسَانِ</a:t>
              </a:r>
              <a:endParaRPr lang="ar-TN" sz="49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2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2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2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2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285720" y="1071546"/>
          <a:ext cx="7500992" cy="557216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1875248"/>
                <a:gridCol w="1875248"/>
                <a:gridCol w="1875248"/>
                <a:gridCol w="1875248"/>
              </a:tblGrid>
              <a:tr h="139304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304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304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304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357422" y="5572140"/>
            <a:ext cx="1571636" cy="7143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786050" y="2786058"/>
            <a:ext cx="714380" cy="71438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000100" y="1214422"/>
            <a:ext cx="571504" cy="1143008"/>
          </a:xfrm>
          <a:prstGeom prst="rect">
            <a:avLst/>
          </a:prstGeom>
          <a:solidFill>
            <a:srgbClr val="27E5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riangle rectangle 5"/>
          <p:cNvSpPr/>
          <p:nvPr/>
        </p:nvSpPr>
        <p:spPr>
          <a:xfrm>
            <a:off x="857224" y="2643182"/>
            <a:ext cx="914400" cy="914400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85786" y="4071942"/>
            <a:ext cx="928694" cy="928694"/>
          </a:xfrm>
          <a:prstGeom prst="rect">
            <a:avLst/>
          </a:prstGeom>
          <a:solidFill>
            <a:srgbClr val="F21A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Décision 8"/>
          <p:cNvSpPr/>
          <p:nvPr/>
        </p:nvSpPr>
        <p:spPr>
          <a:xfrm>
            <a:off x="2357422" y="4071942"/>
            <a:ext cx="1500198" cy="785818"/>
          </a:xfrm>
          <a:prstGeom prst="flowChartDecisi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iangle isocèle 9"/>
          <p:cNvSpPr/>
          <p:nvPr/>
        </p:nvSpPr>
        <p:spPr>
          <a:xfrm>
            <a:off x="6143636" y="5429264"/>
            <a:ext cx="1357322" cy="1000132"/>
          </a:xfrm>
          <a:prstGeom prst="triangle">
            <a:avLst/>
          </a:prstGeom>
          <a:solidFill>
            <a:srgbClr val="1F0B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286512" y="2571744"/>
            <a:ext cx="1071570" cy="928694"/>
          </a:xfrm>
          <a:prstGeom prst="ellipse">
            <a:avLst/>
          </a:prstGeom>
          <a:solidFill>
            <a:srgbClr val="C04C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429388" y="1285860"/>
            <a:ext cx="1214446" cy="71438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rapèze 12"/>
          <p:cNvSpPr/>
          <p:nvPr/>
        </p:nvSpPr>
        <p:spPr>
          <a:xfrm>
            <a:off x="4286248" y="1357298"/>
            <a:ext cx="1500198" cy="785818"/>
          </a:xfrm>
          <a:prstGeom prst="trapezoid">
            <a:avLst/>
          </a:prstGeom>
          <a:solidFill>
            <a:srgbClr val="17EA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Hexagone 13"/>
          <p:cNvSpPr/>
          <p:nvPr/>
        </p:nvSpPr>
        <p:spPr>
          <a:xfrm>
            <a:off x="2285984" y="1357298"/>
            <a:ext cx="1571636" cy="1000132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rganigramme : Processus 14"/>
          <p:cNvSpPr/>
          <p:nvPr/>
        </p:nvSpPr>
        <p:spPr>
          <a:xfrm>
            <a:off x="4643438" y="4071942"/>
            <a:ext cx="571504" cy="1071570"/>
          </a:xfrm>
          <a:prstGeom prst="flowChartProcess">
            <a:avLst/>
          </a:prstGeom>
          <a:solidFill>
            <a:srgbClr val="FF00F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Corde 15"/>
          <p:cNvSpPr/>
          <p:nvPr/>
        </p:nvSpPr>
        <p:spPr>
          <a:xfrm>
            <a:off x="714348" y="5357826"/>
            <a:ext cx="1571636" cy="857256"/>
          </a:xfrm>
          <a:prstGeom prst="chord">
            <a:avLst/>
          </a:prstGeom>
          <a:solidFill>
            <a:srgbClr val="0066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Parallélogramme 17"/>
          <p:cNvSpPr/>
          <p:nvPr/>
        </p:nvSpPr>
        <p:spPr>
          <a:xfrm>
            <a:off x="4429124" y="5500702"/>
            <a:ext cx="1216152" cy="914400"/>
          </a:xfrm>
          <a:prstGeom prst="parallelogram">
            <a:avLst/>
          </a:prstGeom>
          <a:solidFill>
            <a:srgbClr val="F21A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Organigramme : Processus 18"/>
          <p:cNvSpPr/>
          <p:nvPr/>
        </p:nvSpPr>
        <p:spPr>
          <a:xfrm>
            <a:off x="6286512" y="4286256"/>
            <a:ext cx="1214446" cy="71438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27777" y="214290"/>
            <a:ext cx="855906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TN" sz="4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كَمْ</a:t>
            </a:r>
            <a:r>
              <a:rPr lang="ar-TN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يُوجِدْ مِنْ مُسْتَطِيلٍ بَيْنَ الأَشْكَالِ المُلَوَّنَةِ؟ </a:t>
            </a:r>
            <a:endParaRPr lang="fr-FR" sz="4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Titre 2"/>
          <p:cNvSpPr txBox="1">
            <a:spLocks/>
          </p:cNvSpPr>
          <p:nvPr/>
        </p:nvSpPr>
        <p:spPr>
          <a:xfrm>
            <a:off x="7929586" y="3143248"/>
            <a:ext cx="928694" cy="16383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TN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</a:t>
            </a:r>
            <a:endParaRPr kumimoji="0" lang="fr-FR" sz="9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Pentagone 21"/>
          <p:cNvSpPr/>
          <p:nvPr/>
        </p:nvSpPr>
        <p:spPr>
          <a:xfrm>
            <a:off x="4286248" y="2857496"/>
            <a:ext cx="1428760" cy="642942"/>
          </a:xfrm>
          <a:prstGeom prst="homePlate">
            <a:avLst/>
          </a:prstGeom>
          <a:solidFill>
            <a:srgbClr val="1F0B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20"/>
                            </p:stCondLst>
                            <p:childTnLst>
                              <p:par>
                                <p:cTn id="1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5786" y="3000372"/>
            <a:ext cx="7286676" cy="1569660"/>
          </a:xfrm>
          <a:prstGeom prst="rect">
            <a:avLst/>
          </a:prstGeom>
          <a:solidFill>
            <a:srgbClr val="FF00FF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  <a:scene3d>
            <a:camera prst="isometricRightUp"/>
            <a:lightRig rig="threePt" dir="t"/>
          </a:scene3d>
          <a:sp3d extrusionH="76200">
            <a:bevelT w="63500" h="25400" prst="cross"/>
            <a:bevelB w="63500" h="1047750"/>
            <a:extrusionClr>
              <a:srgbClr val="FF00FF"/>
            </a:extrusion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TN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وضْعِيَّةُ </a:t>
            </a:r>
            <a:r>
              <a:rPr lang="ar-TN" sz="9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الإنْطِلاقِ</a:t>
            </a:r>
            <a:endParaRPr lang="fr-FR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lcsnap-2016-05-01-00h11m50s360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9525"/>
            <a:ext cx="9144000" cy="683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lcsnap-2016-05-01-00h12m21s893.pn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9525"/>
            <a:ext cx="9144000" cy="683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Maid with the Flaxen Hai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2866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4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lcsnap-2016-05-01-00h13m10s862.pn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9525"/>
            <a:ext cx="9144000" cy="683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Maid with the Flaxen Hai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4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Windows\Web\Wallpaper\Landscapes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85720" y="4071942"/>
            <a:ext cx="37016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TN" sz="72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صباح الخير</a:t>
            </a:r>
            <a:endParaRPr lang="fr-FR" sz="72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lcsnap-2016-05-01-00h13m27s111.pn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9525"/>
            <a:ext cx="9144000" cy="683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Maid with the Flaxen Hai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4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lcsnap-2016-05-01-00h14m09s036.pn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20637"/>
            <a:ext cx="9144000" cy="683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Maid with the Flaxen Hai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42910" y="6072206"/>
            <a:ext cx="304800" cy="304800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2214546" y="1928802"/>
            <a:ext cx="5000660" cy="1714512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9600" dirty="0" smtClean="0">
                <a:solidFill>
                  <a:schemeClr val="tx1"/>
                </a:solidFill>
              </a:rPr>
              <a:t>؟</a:t>
            </a:r>
            <a:endParaRPr lang="fr-FR" sz="9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4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éléchargement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4400573" cy="5857916"/>
          </a:xfrm>
          <a:prstGeom prst="rect">
            <a:avLst/>
          </a:prstGeom>
        </p:spPr>
      </p:pic>
      <p:pic>
        <p:nvPicPr>
          <p:cNvPr id="3" name="Image 2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7166"/>
            <a:ext cx="3643338" cy="2928943"/>
          </a:xfrm>
          <a:prstGeom prst="rect">
            <a:avLst/>
          </a:prstGeom>
        </p:spPr>
      </p:pic>
      <p:pic>
        <p:nvPicPr>
          <p:cNvPr id="4" name="Image 3" descr="images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3286124"/>
            <a:ext cx="3290908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236460241_6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vety_u_zabo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sées 7"/>
          <p:cNvSpPr/>
          <p:nvPr/>
        </p:nvSpPr>
        <p:spPr>
          <a:xfrm>
            <a:off x="214282" y="428604"/>
            <a:ext cx="8715436" cy="585791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0800000" flipH="1" flipV="1">
            <a:off x="1857356" y="2928934"/>
            <a:ext cx="4214842" cy="25717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Cube 11"/>
          <p:cNvSpPr/>
          <p:nvPr/>
        </p:nvSpPr>
        <p:spPr>
          <a:xfrm>
            <a:off x="1714480" y="2857496"/>
            <a:ext cx="428628" cy="2643206"/>
          </a:xfrm>
          <a:prstGeom prst="cub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Cube 12"/>
          <p:cNvSpPr/>
          <p:nvPr/>
        </p:nvSpPr>
        <p:spPr>
          <a:xfrm>
            <a:off x="5715008" y="2857496"/>
            <a:ext cx="428628" cy="2714644"/>
          </a:xfrm>
          <a:prstGeom prst="cub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Sleep A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285852" y="5857892"/>
            <a:ext cx="304800" cy="304800"/>
          </a:xfrm>
          <a:prstGeom prst="rect">
            <a:avLst/>
          </a:prstGeom>
        </p:spPr>
      </p:pic>
      <p:sp>
        <p:nvSpPr>
          <p:cNvPr id="11" name="Cube 10"/>
          <p:cNvSpPr/>
          <p:nvPr/>
        </p:nvSpPr>
        <p:spPr>
          <a:xfrm>
            <a:off x="1714480" y="5072074"/>
            <a:ext cx="4357718" cy="500066"/>
          </a:xfrm>
          <a:prstGeom prst="cub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ube 9"/>
          <p:cNvSpPr/>
          <p:nvPr/>
        </p:nvSpPr>
        <p:spPr>
          <a:xfrm>
            <a:off x="1714480" y="2786058"/>
            <a:ext cx="4357718" cy="428628"/>
          </a:xfrm>
          <a:prstGeom prst="cub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blipFill>
                <a:blip r:embed="rId5"/>
                <a:tile tx="0" ty="0" sx="100000" sy="100000" flip="none" algn="tl"/>
              </a:blip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14480" y="1285860"/>
            <a:ext cx="6215106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4800" dirty="0" smtClean="0">
                <a:solidFill>
                  <a:schemeClr val="bg1"/>
                </a:solidFill>
              </a:rPr>
              <a:t>قَرَّرَ الفَلاّحُ أَنْ يُحِيطَ أَرْضَهُ بِسِيَاجٍ  لِيَحْمِيَ مَحْصُولَهُ  </a:t>
            </a:r>
            <a:endParaRPr lang="fr-FR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0177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 animBg="1"/>
      <p:bldP spid="12" grpId="0" animBg="1"/>
      <p:bldP spid="13" grpId="0" animBg="1"/>
      <p:bldP spid="11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lcsnap-2016-05-01-00h14m39s845.pn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4000" cy="683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Maid with the Flaxen Hai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4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00108"/>
            <a:ext cx="9144000" cy="521497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200000"/>
              </a:lnSpc>
            </a:pPr>
            <a:r>
              <a:rPr lang="ar-TN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لَمْ يَعْرِفْ المُزَارِعُ مَاذَا يُجِيبُ ...</a:t>
            </a:r>
          </a:p>
          <a:p>
            <a:pPr algn="ctr">
              <a:lnSpc>
                <a:spcPct val="200000"/>
              </a:lnSpc>
            </a:pPr>
            <a:r>
              <a:rPr lang="ar-TN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فَ</a:t>
            </a:r>
            <a:r>
              <a:rPr lang="ar-TN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هَلْ يُمْكِنُكَ أَنْ تُسَاعِدَهُ عَلَى مَعْرِفَةِ قَيْسِ طُولِ السِّيَاجِ اللَّازِمِ لِيُحِيطَ </a:t>
            </a:r>
            <a:r>
              <a:rPr lang="ar-TN" sz="54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بِهِ</a:t>
            </a:r>
            <a:r>
              <a:rPr lang="ar-TN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أَرْضَهُ؟</a:t>
            </a:r>
            <a:endParaRPr lang="fr-FR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lcsnap-2016-05-01-00h16m14s051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9525"/>
            <a:ext cx="9144000" cy="68373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5286380" y="3286124"/>
            <a:ext cx="1071570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5214942" y="3214686"/>
            <a:ext cx="13933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TN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سَيَجِدُ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728px-Calculate-the-Area-of-a-Rectangle-Step-3-Version-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14546" y="3357562"/>
            <a:ext cx="3735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TN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قَيْسُ الطُّولِ = ؟</a:t>
            </a:r>
            <a:endParaRPr lang="fr-FR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2976" y="1428736"/>
            <a:ext cx="5896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TN" sz="5400" b="1" cap="none" spc="0" dirty="0" smtClean="0">
                <a:ln w="1905"/>
                <a:solidFill>
                  <a:srgbClr val="F21A1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المَنْدُوبِيّة </a:t>
            </a:r>
            <a:r>
              <a:rPr lang="ar-TN" sz="5400" b="1" cap="none" spc="0" dirty="0" err="1" smtClean="0">
                <a:ln w="1905"/>
                <a:solidFill>
                  <a:srgbClr val="F21A1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الجِهَوِيّة</a:t>
            </a:r>
            <a:r>
              <a:rPr lang="ar-TN" sz="5400" b="1" cap="none" spc="0" dirty="0" smtClean="0">
                <a:ln w="1905"/>
                <a:solidFill>
                  <a:srgbClr val="F21A1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TN" sz="5400" b="1" cap="none" spc="0" dirty="0" smtClean="0">
                <a:ln w="1905"/>
                <a:solidFill>
                  <a:srgbClr val="F21A1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للتَّعْلِيم </a:t>
            </a:r>
            <a:endParaRPr lang="fr-FR" sz="5400" b="1" cap="none" spc="0" dirty="0">
              <a:ln w="1905"/>
              <a:solidFill>
                <a:srgbClr val="F21A1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28926" y="2500306"/>
            <a:ext cx="2266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TN" sz="5400" b="1" cap="none" spc="0" dirty="0" err="1" smtClean="0">
                <a:ln w="1905"/>
                <a:solidFill>
                  <a:srgbClr val="F21A1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بِالمُنَسْتِير</a:t>
            </a:r>
            <a:endParaRPr lang="fr-FR" sz="5400" b="1" cap="none" spc="0" dirty="0">
              <a:ln w="1905"/>
              <a:solidFill>
                <a:srgbClr val="F21A1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8794" y="3929066"/>
            <a:ext cx="5120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TN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دَائِرَةِ التَّعْلِيم </a:t>
            </a:r>
            <a:r>
              <a:rPr lang="ar-TN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بِالبِقَالطَة</a:t>
            </a:r>
            <a:r>
              <a:rPr lang="ar-TN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fr-FR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1538" y="5286388"/>
            <a:ext cx="7380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T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المدْرَسَة </a:t>
            </a:r>
            <a:r>
              <a:rPr lang="ar-TN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الإِبْتِدائِيَّة</a:t>
            </a:r>
            <a:r>
              <a:rPr lang="ar-T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TN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الهِدَايَة</a:t>
            </a:r>
            <a:r>
              <a:rPr lang="ar-T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TN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بِطَبُلْبَة</a:t>
            </a:r>
            <a:endParaRPr lang="fr-F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8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8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728px-Calculate-the-Area-of-a-Rectangle-Step-4-Version-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357290" y="3571876"/>
            <a:ext cx="50980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TN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قَيْسُ </a:t>
            </a:r>
            <a:r>
              <a:rPr lang="ar-TN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العرْضِ</a:t>
            </a:r>
            <a:r>
              <a:rPr lang="ar-TN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= </a:t>
            </a:r>
            <a:r>
              <a:rPr lang="ar-TN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؟</a:t>
            </a:r>
            <a:endParaRPr lang="fr-FR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214338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 rot="10800000" flipH="1" flipV="1">
            <a:off x="1500166" y="2571745"/>
            <a:ext cx="5286412" cy="31432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ube 9"/>
          <p:cNvSpPr/>
          <p:nvPr/>
        </p:nvSpPr>
        <p:spPr>
          <a:xfrm>
            <a:off x="1357290" y="2285992"/>
            <a:ext cx="5429288" cy="428628"/>
          </a:xfrm>
          <a:prstGeom prst="cub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11" name="Cube 10"/>
          <p:cNvSpPr/>
          <p:nvPr/>
        </p:nvSpPr>
        <p:spPr>
          <a:xfrm>
            <a:off x="1428728" y="5286388"/>
            <a:ext cx="5643602" cy="500066"/>
          </a:xfrm>
          <a:prstGeom prst="cub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Cube 11"/>
          <p:cNvSpPr/>
          <p:nvPr/>
        </p:nvSpPr>
        <p:spPr>
          <a:xfrm>
            <a:off x="1357290" y="2285992"/>
            <a:ext cx="428628" cy="3500462"/>
          </a:xfrm>
          <a:prstGeom prst="cub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Cube 12"/>
          <p:cNvSpPr/>
          <p:nvPr/>
        </p:nvSpPr>
        <p:spPr>
          <a:xfrm>
            <a:off x="6643702" y="2285992"/>
            <a:ext cx="428628" cy="3571900"/>
          </a:xfrm>
          <a:prstGeom prst="cub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1428728" y="2071678"/>
            <a:ext cx="5643602" cy="1588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1285852" y="6000768"/>
            <a:ext cx="5786478" cy="71438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714744" y="6143644"/>
            <a:ext cx="135732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4000" dirty="0" smtClean="0">
                <a:solidFill>
                  <a:srgbClr val="FF0000"/>
                </a:solidFill>
              </a:rPr>
              <a:t>200 </a:t>
            </a:r>
            <a:r>
              <a:rPr lang="ar-TN" sz="4000" dirty="0" err="1" smtClean="0">
                <a:solidFill>
                  <a:srgbClr val="FF0000"/>
                </a:solidFill>
              </a:rPr>
              <a:t>م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71868" y="1500174"/>
            <a:ext cx="135732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4000" dirty="0" smtClean="0">
                <a:solidFill>
                  <a:srgbClr val="FF0000"/>
                </a:solidFill>
              </a:rPr>
              <a:t>200 </a:t>
            </a:r>
            <a:r>
              <a:rPr lang="ar-TN" sz="4000" dirty="0" err="1" smtClean="0">
                <a:solidFill>
                  <a:srgbClr val="FF0000"/>
                </a:solidFill>
              </a:rPr>
              <a:t>م</a:t>
            </a:r>
            <a:endParaRPr lang="fr-FR" sz="4000" dirty="0">
              <a:solidFill>
                <a:srgbClr val="FF0000"/>
              </a:solidFill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rot="5400000">
            <a:off x="5429256" y="4214818"/>
            <a:ext cx="3714776" cy="1588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rot="5400000">
            <a:off x="-785056" y="4142586"/>
            <a:ext cx="3857652" cy="1588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643834" y="3214686"/>
            <a:ext cx="121444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TN" sz="3600" dirty="0" smtClean="0">
                <a:solidFill>
                  <a:schemeClr val="bg1"/>
                </a:solidFill>
              </a:rPr>
              <a:t>100م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2928934"/>
            <a:ext cx="114297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3600" dirty="0" smtClean="0">
                <a:solidFill>
                  <a:schemeClr val="bg1"/>
                </a:solidFill>
              </a:rPr>
              <a:t>100م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869828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TN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رَسَمَ المُزَارِعُ شَكْلَ أَرْضِهِ  المُسْتَطِيلَ وسَجَّلَ قَيْسَ أَضْلاَعِهَا:</a:t>
            </a:r>
          </a:p>
        </p:txBody>
      </p:sp>
      <p:pic>
        <p:nvPicPr>
          <p:cNvPr id="17" name="Maid with the Flaxen Hai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501090" y="6357958"/>
            <a:ext cx="304800" cy="3048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143240" y="1000108"/>
            <a:ext cx="431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TN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؟</a:t>
            </a:r>
            <a:endParaRPr lang="fr-FR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58148" y="2428868"/>
            <a:ext cx="431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TN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؟</a:t>
            </a:r>
            <a:endParaRPr lang="fr-FR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43240" y="5934670"/>
            <a:ext cx="431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TN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؟</a:t>
            </a:r>
            <a:endParaRPr lang="fr-FR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472" y="3786190"/>
            <a:ext cx="431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TN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؟</a:t>
            </a:r>
            <a:endParaRPr lang="fr-FR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7141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23" grpId="0"/>
      <p:bldP spid="24" grpId="0"/>
      <p:bldP spid="30" grpId="0"/>
      <p:bldP spid="32" grpId="0"/>
      <p:bldP spid="19" grpId="0"/>
      <p:bldP spid="20" grpId="0"/>
      <p:bldP spid="21" grpId="0"/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9256" y="2000240"/>
            <a:ext cx="3478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T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قَيْسُ السِّيَاجِ =</a:t>
            </a:r>
            <a:endParaRPr lang="fr-F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44" y="3214686"/>
            <a:ext cx="84296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TN" sz="4800" b="1" dirty="0" smtClean="0">
                <a:ln w="1905"/>
                <a:solidFill>
                  <a:srgbClr val="1F0BB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200</a:t>
            </a:r>
            <a:r>
              <a:rPr lang="ar-TN" sz="4800" b="1" cap="none" spc="0" dirty="0" smtClean="0">
                <a:ln w="1905"/>
                <a:solidFill>
                  <a:srgbClr val="1F0BB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+ 100+ 200 + 100 = 600 </a:t>
            </a:r>
            <a:r>
              <a:rPr lang="ar-TN" sz="4800" b="1" cap="none" spc="0" dirty="0" err="1" smtClean="0">
                <a:ln w="1905"/>
                <a:solidFill>
                  <a:srgbClr val="1F0BB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</a:t>
            </a:r>
            <a:endParaRPr lang="fr-FR" sz="4800" b="1" cap="none" spc="0" dirty="0">
              <a:ln w="1905"/>
              <a:solidFill>
                <a:srgbClr val="1F0BB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472" y="1928802"/>
            <a:ext cx="4862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T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قَيْسُ مُحِيطِ المُسْتَطِيلِ</a:t>
            </a:r>
            <a:endParaRPr lang="fr-F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28926" y="1785926"/>
            <a:ext cx="58871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T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قَيْسُ مُحِيطِ المُسْتَطِيلِ =</a:t>
            </a:r>
            <a:endParaRPr lang="fr-F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5786" y="2643182"/>
            <a:ext cx="78925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TN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200 +  100 +  200 +  100</a:t>
            </a:r>
            <a:endParaRPr lang="fr-FR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58082" y="4643446"/>
            <a:ext cx="1428760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TN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طول </a:t>
            </a:r>
            <a:endParaRPr lang="fr-FR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rot="5400000">
            <a:off x="7430314" y="4071148"/>
            <a:ext cx="714380" cy="158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28596" y="928670"/>
            <a:ext cx="83631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TN" sz="4800" b="1" cap="none" spc="0" dirty="0" smtClean="0">
                <a:ln w="1905"/>
                <a:solidFill>
                  <a:srgbClr val="1F0BB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لَوْ نَسْتَبْدِلُ كُلَّ </a:t>
            </a:r>
            <a:r>
              <a:rPr lang="ar-TN" sz="4800" b="1" dirty="0" smtClean="0">
                <a:ln w="1905"/>
                <a:solidFill>
                  <a:srgbClr val="1F0BB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عَدَدٍ بِمَا يُمَثِّلُهُ فِي المُسْتَطِيلِ</a:t>
            </a:r>
            <a:endParaRPr lang="fr-FR" sz="4800" b="1" cap="none" spc="0" dirty="0">
              <a:ln w="1905"/>
              <a:solidFill>
                <a:srgbClr val="1F0BB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86578" y="4572008"/>
            <a:ext cx="7143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TN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 </a:t>
            </a:r>
            <a:endParaRPr lang="fr-FR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rot="5400000">
            <a:off x="5501488" y="3999710"/>
            <a:ext cx="714380" cy="158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000628" y="4500570"/>
            <a:ext cx="18573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TN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عرض</a:t>
            </a:r>
            <a:endParaRPr lang="fr-FR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43372" y="4572008"/>
            <a:ext cx="7143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TN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 </a:t>
            </a:r>
            <a:endParaRPr lang="fr-FR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 rot="5400000">
            <a:off x="3215472" y="3928272"/>
            <a:ext cx="714380" cy="158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786050" y="4500570"/>
            <a:ext cx="1428760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TN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طول </a:t>
            </a:r>
            <a:endParaRPr lang="fr-FR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5984" y="4643446"/>
            <a:ext cx="7143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TN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 </a:t>
            </a:r>
            <a:endParaRPr lang="fr-FR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4348" y="4572008"/>
            <a:ext cx="164307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TN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عرض</a:t>
            </a:r>
            <a:endParaRPr lang="fr-FR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 rot="5400000">
            <a:off x="1215208" y="3785396"/>
            <a:ext cx="714380" cy="158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14546" y="5643578"/>
            <a:ext cx="45720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T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 مَجْمُوعِ أَضْلاَعِهِ</a:t>
            </a:r>
            <a:endParaRPr lang="fr-F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22" grpId="0"/>
      <p:bldP spid="25" grpId="0"/>
      <p:bldP spid="27" grpId="0"/>
      <p:bldP spid="28" grpId="0"/>
      <p:bldP spid="30" grpId="0"/>
      <p:bldP spid="31" grpId="0"/>
      <p:bldP spid="32" grpId="0"/>
      <p:bldP spid="16" grpId="1"/>
      <p:bldP spid="16" grpId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00174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TN" sz="4800" b="1" cap="none" spc="0" dirty="0" smtClean="0">
                <a:ln w="1905"/>
                <a:solidFill>
                  <a:srgbClr val="1F0BB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لَوْ نَتَأَمّل هَذِهِ الكِتَابَةِ الجَمْعِيَّةِ فَمَاذَا نُلاَحِظُ؟</a:t>
            </a:r>
            <a:endParaRPr lang="fr-FR" sz="4800" b="1" cap="none" spc="0" dirty="0">
              <a:ln w="1905"/>
              <a:solidFill>
                <a:srgbClr val="1F0BB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5786" y="2714620"/>
            <a:ext cx="78925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T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200 +  100 +  200 +   100</a:t>
            </a:r>
            <a:endParaRPr lang="fr-F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72" y="4071942"/>
            <a:ext cx="80393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TN" sz="4800" b="1" cap="none" spc="0" dirty="0" smtClean="0">
                <a:ln w="1905"/>
                <a:solidFill>
                  <a:srgbClr val="1F0BB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هُنَاكَ تِكْرَارٌ يُمْكِنُ اسْتِبْدَالَهُ بِكِتَابَةٍ </a:t>
            </a:r>
            <a:r>
              <a:rPr lang="ar-TN" sz="48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ضَرْبِيَّةٍ</a:t>
            </a:r>
            <a:endParaRPr lang="fr-FR" sz="4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5786" y="1142984"/>
            <a:ext cx="78925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T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200 +  100 +  200 +   100</a:t>
            </a:r>
            <a:endParaRPr lang="fr-F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48" y="3071810"/>
            <a:ext cx="78925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T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ar-T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200 </a:t>
            </a:r>
            <a:r>
              <a:rPr lang="ar-T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2 )  +  ( </a:t>
            </a:r>
            <a:r>
              <a:rPr lang="ar-T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100</a:t>
            </a:r>
            <a:r>
              <a:rPr lang="ar-T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2) </a:t>
            </a:r>
            <a:endParaRPr lang="fr-F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00232" y="3000372"/>
            <a:ext cx="50006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chemeClr val="accent6">
                    <a:lumMod val="75000"/>
                  </a:schemeClr>
                </a:solidFill>
              </a:rPr>
              <a:t>x</a:t>
            </a:r>
            <a:endParaRPr lang="fr-FR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15074" y="3071810"/>
            <a:ext cx="50006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chemeClr val="accent6">
                    <a:lumMod val="75000"/>
                  </a:schemeClr>
                </a:solidFill>
              </a:rPr>
              <a:t>x</a:t>
            </a:r>
            <a:endParaRPr lang="fr-FR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72132" y="5429264"/>
            <a:ext cx="29633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TN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(طُول    2 ) </a:t>
            </a:r>
            <a:endParaRPr lang="fr-FR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rot="5400000">
            <a:off x="6823091" y="4249743"/>
            <a:ext cx="642942" cy="158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57158" y="5357826"/>
            <a:ext cx="47863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TN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 ( عَرْضٌ    2) </a:t>
            </a:r>
            <a:endParaRPr lang="fr-FR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43702" y="5357826"/>
            <a:ext cx="50006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rgbClr val="FF0000"/>
                </a:solidFill>
              </a:rPr>
              <a:t>x</a:t>
            </a:r>
            <a:endParaRPr lang="fr-FR" sz="60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3042" y="5286388"/>
            <a:ext cx="50006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rgbClr val="FF0000"/>
                </a:solidFill>
              </a:rPr>
              <a:t>x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rot="5400000">
            <a:off x="2608249" y="4321181"/>
            <a:ext cx="642942" cy="158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5400000">
            <a:off x="7180281" y="2392355"/>
            <a:ext cx="1071570" cy="28734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4071934" y="1928802"/>
            <a:ext cx="3509986" cy="122397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rot="10800000" flipV="1">
            <a:off x="3143240" y="2000240"/>
            <a:ext cx="2500330" cy="114300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1000100" y="2000240"/>
            <a:ext cx="2143140" cy="1214446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857488" y="285728"/>
            <a:ext cx="58871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TN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قَيْسُ مُحِيطِ المُسْتَطِيلِ =</a:t>
            </a:r>
            <a:endParaRPr lang="fr-FR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0" grpId="1"/>
      <p:bldP spid="12" grpId="0"/>
      <p:bldP spid="12" grpId="1"/>
      <p:bldP spid="13" grpId="1"/>
      <p:bldP spid="14" grpId="0"/>
      <p:bldP spid="19" grpId="0"/>
      <p:bldP spid="19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86116" y="1714488"/>
            <a:ext cx="57662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TN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قَيْسُ مُحِيطِ المُسْتَطِيلِ=</a:t>
            </a:r>
            <a:endParaRPr lang="fr-FR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43504" y="4857760"/>
            <a:ext cx="21431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TN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 </a:t>
            </a:r>
            <a:r>
              <a:rPr lang="ar-TN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طول </a:t>
            </a:r>
            <a:endParaRPr lang="fr-FR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rot="5400000">
            <a:off x="4108447" y="4678371"/>
            <a:ext cx="642942" cy="158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5400000">
            <a:off x="5787240" y="4714090"/>
            <a:ext cx="714380" cy="158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46399" y="928670"/>
            <a:ext cx="87976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TN" sz="4400" b="1" cap="none" spc="0" dirty="0" smtClean="0">
                <a:ln w="1905"/>
                <a:solidFill>
                  <a:srgbClr val="1F0BB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 يُمْكِنُ أَنْ نَسْتَبْدِلَ أَيْضًا بالكِتِابَةِ </a:t>
            </a:r>
            <a:r>
              <a:rPr lang="ar-TN" sz="4400" b="1" cap="none" spc="0" dirty="0" err="1" smtClean="0">
                <a:ln w="1905"/>
                <a:solidFill>
                  <a:srgbClr val="1F0BB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الضَّرْبِيَّة</a:t>
            </a:r>
            <a:r>
              <a:rPr lang="ar-TN" sz="4400" b="1" cap="none" spc="0" dirty="0" smtClean="0">
                <a:ln w="1905"/>
                <a:solidFill>
                  <a:srgbClr val="1F0BB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التَّالِيَةِ</a:t>
            </a:r>
            <a:endParaRPr lang="fr-FR" sz="4400" b="1" cap="none" spc="0" dirty="0">
              <a:ln w="1905"/>
              <a:solidFill>
                <a:srgbClr val="1F0BB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7224" y="2571744"/>
            <a:ext cx="78925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T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200 + 100 + 200 + 100</a:t>
            </a:r>
            <a:endParaRPr lang="fr-F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1472" y="3643314"/>
            <a:ext cx="78925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TN" sz="5400" b="1" cap="none" spc="0" dirty="0" smtClean="0">
                <a:ln w="1905"/>
                <a:solidFill>
                  <a:srgbClr val="1F0BB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 </a:t>
            </a:r>
            <a:r>
              <a:rPr lang="ar-TN" sz="5400" b="1" dirty="0" smtClean="0">
                <a:ln w="1905"/>
                <a:solidFill>
                  <a:srgbClr val="1F0BB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200</a:t>
            </a:r>
            <a:r>
              <a:rPr lang="ar-TN" sz="5400" b="1" cap="none" spc="0" dirty="0" smtClean="0">
                <a:ln w="1905"/>
                <a:solidFill>
                  <a:srgbClr val="1F0BB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+ </a:t>
            </a:r>
            <a:r>
              <a:rPr lang="ar-TN" sz="5400" b="1" dirty="0" smtClean="0">
                <a:ln w="1905"/>
                <a:solidFill>
                  <a:srgbClr val="1F0BB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100</a:t>
            </a:r>
            <a:r>
              <a:rPr lang="ar-TN" sz="5400" b="1" cap="none" spc="0" dirty="0" smtClean="0">
                <a:ln w="1905"/>
                <a:solidFill>
                  <a:srgbClr val="1F0BB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  2 </a:t>
            </a:r>
            <a:endParaRPr lang="fr-FR" sz="5400" b="1" cap="none" spc="0" dirty="0">
              <a:ln w="1905"/>
              <a:solidFill>
                <a:srgbClr val="1F0BB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5786" y="4714884"/>
            <a:ext cx="178595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6000" b="1" dirty="0" smtClean="0">
                <a:solidFill>
                  <a:srgbClr val="F21A1A"/>
                </a:solidFill>
              </a:rPr>
              <a:t>  2 </a:t>
            </a:r>
            <a:r>
              <a:rPr lang="fr-FR" sz="6000" b="1" dirty="0" smtClean="0">
                <a:solidFill>
                  <a:srgbClr val="F21A1A"/>
                </a:solidFill>
              </a:rPr>
              <a:t>x</a:t>
            </a:r>
            <a:endParaRPr lang="fr-FR" sz="6000" b="1" dirty="0">
              <a:solidFill>
                <a:srgbClr val="F21A1A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43174" y="3643314"/>
            <a:ext cx="500066" cy="995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chemeClr val="accent6">
                    <a:lumMod val="75000"/>
                  </a:schemeClr>
                </a:solidFill>
              </a:rPr>
              <a:t>x</a:t>
            </a:r>
            <a:endParaRPr lang="fr-FR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28860" y="4857760"/>
            <a:ext cx="30718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TN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+ </a:t>
            </a:r>
            <a:r>
              <a:rPr lang="ar-TN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عرض )</a:t>
            </a:r>
            <a:endParaRPr lang="fr-FR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Parenthèse fermante 15"/>
          <p:cNvSpPr/>
          <p:nvPr/>
        </p:nvSpPr>
        <p:spPr>
          <a:xfrm>
            <a:off x="6572264" y="2428868"/>
            <a:ext cx="428628" cy="2214578"/>
          </a:xfrm>
          <a:prstGeom prst="rightBracket">
            <a:avLst/>
          </a:prstGeom>
          <a:ln w="76200">
            <a:solidFill>
              <a:srgbClr val="FF0000"/>
            </a:solidFill>
          </a:ln>
          <a:scene3d>
            <a:camera prst="orthographicFront">
              <a:rot lat="0" lon="600000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Parenthèse fermante 16"/>
          <p:cNvSpPr/>
          <p:nvPr/>
        </p:nvSpPr>
        <p:spPr>
          <a:xfrm>
            <a:off x="2714612" y="2357430"/>
            <a:ext cx="500066" cy="2214578"/>
          </a:xfrm>
          <a:prstGeom prst="rightBracket">
            <a:avLst/>
          </a:prstGeom>
          <a:ln w="76200">
            <a:solidFill>
              <a:srgbClr val="FF0000"/>
            </a:solidFill>
          </a:ln>
          <a:scene3d>
            <a:camera prst="orthographicFront">
              <a:rot lat="0" lon="600000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Parenthèse fermante 17"/>
          <p:cNvSpPr/>
          <p:nvPr/>
        </p:nvSpPr>
        <p:spPr>
          <a:xfrm>
            <a:off x="4857752" y="4643422"/>
            <a:ext cx="428628" cy="2214578"/>
          </a:xfrm>
          <a:prstGeom prst="rightBracket">
            <a:avLst/>
          </a:prstGeom>
          <a:ln w="76200">
            <a:solidFill>
              <a:srgbClr val="FF0000"/>
            </a:solidFill>
          </a:ln>
          <a:scene3d>
            <a:camera prst="orthographicFront">
              <a:rot lat="0" lon="600000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785786" y="5715016"/>
            <a:ext cx="6286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TN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قَيْسُ نِصْفِ المُحِيطِ      2 </a:t>
            </a:r>
            <a:endParaRPr lang="fr-FR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85918" y="5715016"/>
            <a:ext cx="50006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rgbClr val="FF0000"/>
                </a:solidFill>
              </a:rPr>
              <a:t>x</a:t>
            </a:r>
            <a:endParaRPr lang="fr-FR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22" grpId="0"/>
      <p:bldP spid="11" grpId="0"/>
      <p:bldP spid="13" grpId="0"/>
      <p:bldP spid="9" grpId="0"/>
      <p:bldP spid="9" grpId="1"/>
      <p:bldP spid="12" grpId="0"/>
      <p:bldP spid="15" grpId="0"/>
      <p:bldP spid="15" grpId="1"/>
      <p:bldP spid="16" grpId="0" animBg="1"/>
      <p:bldP spid="17" grpId="0" animBg="1"/>
      <p:bldP spid="18" grpId="0" animBg="1"/>
      <p:bldP spid="20" grpId="0"/>
      <p:bldP spid="20" grpId="1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285688" y="214290"/>
          <a:ext cx="8858312" cy="6357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5000628" y="5357826"/>
            <a:ext cx="357190" cy="71438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</a:rPr>
              <a:t>X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0364" y="1285860"/>
            <a:ext cx="357190" cy="71438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</a:rPr>
              <a:t>X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8728" y="3286124"/>
            <a:ext cx="357190" cy="71438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</a:rPr>
              <a:t>X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3108" y="5357826"/>
            <a:ext cx="357190" cy="71438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</a:rPr>
              <a:t>X</a:t>
            </a:r>
            <a:endParaRPr lang="fr-F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lcsnap-2016-05-01-00h17m55s3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04"/>
            <a:ext cx="8143932" cy="60982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9000000" flipV="1">
            <a:off x="812793" y="3560977"/>
            <a:ext cx="4129207" cy="64294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5D4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662" y="3143248"/>
            <a:ext cx="7286676" cy="1569660"/>
          </a:xfrm>
          <a:prstGeom prst="rect">
            <a:avLst/>
          </a:prstGeom>
          <a:solidFill>
            <a:srgbClr val="FF0066"/>
          </a:solidFill>
          <a:effectLst>
            <a:outerShdw blurRad="40000" dist="23000" dir="5400000" rotWithShape="0">
              <a:srgbClr val="FF0066">
                <a:alpha val="35000"/>
              </a:srgbClr>
            </a:outerShdw>
            <a:softEdge rad="63500"/>
          </a:effectLst>
          <a:scene3d>
            <a:camera prst="isometricRightUp"/>
            <a:lightRig rig="threePt" dir="t"/>
          </a:scene3d>
          <a:sp3d extrusionH="76200" contourW="12700">
            <a:bevelT w="63500" h="25400" prst="cross"/>
            <a:bevelB w="63500" h="1047750"/>
            <a:extrusionClr>
              <a:srgbClr val="FF0066"/>
            </a:extrusionClr>
            <a:contourClr>
              <a:srgbClr val="FF006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TN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التَّعَلُّمُ الآلِي</a:t>
            </a:r>
            <a:endParaRPr lang="fr-FR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86512" y="1142984"/>
            <a:ext cx="2385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TN" sz="5400" b="1" cap="all" spc="0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</a:rPr>
              <a:t>المُعَلِّمَة : </a:t>
            </a:r>
            <a:endParaRPr lang="fr-FR" sz="5400" b="1" cap="all" spc="0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57422" y="2071678"/>
            <a:ext cx="45656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TN" sz="72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أمَان بِن </a:t>
            </a:r>
            <a:r>
              <a:rPr lang="ar-TN" sz="7200" b="1" cap="none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الكَحْلا</a:t>
            </a:r>
            <a:endParaRPr lang="fr-FR" sz="72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8860" y="3643314"/>
            <a:ext cx="2574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T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المُسْتَوَى :</a:t>
            </a:r>
            <a:endParaRPr lang="fr-F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72" y="4857760"/>
            <a:ext cx="3313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TN" sz="5400" b="1" cap="none" spc="50" dirty="0" smtClean="0">
                <a:ln w="11430"/>
                <a:solidFill>
                  <a:srgbClr val="C04CB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الثّالثة </a:t>
            </a:r>
            <a:r>
              <a:rPr lang="ar-TN" sz="5400" b="1" spc="50" dirty="0" smtClean="0">
                <a:ln w="11430"/>
                <a:solidFill>
                  <a:srgbClr val="C04CB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</a:t>
            </a:r>
            <a:r>
              <a:rPr lang="ar-TN" sz="5400" b="1" cap="none" spc="50" dirty="0" smtClean="0">
                <a:ln w="11430"/>
                <a:solidFill>
                  <a:srgbClr val="C04CB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سَاسِي</a:t>
            </a:r>
            <a:endParaRPr lang="fr-FR" sz="5400" b="1" cap="none" spc="50" dirty="0">
              <a:ln w="11430"/>
              <a:solidFill>
                <a:srgbClr val="C04CB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8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8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358214" y="4214818"/>
            <a:ext cx="642910" cy="92869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2800" dirty="0" smtClean="0">
                <a:solidFill>
                  <a:schemeClr val="tx1"/>
                </a:solidFill>
              </a:rPr>
              <a:t>3صم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4357694"/>
            <a:ext cx="40719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T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( 6 + 3 )    2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28728" y="4429132"/>
            <a:ext cx="28575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 smtClean="0">
                <a:solidFill>
                  <a:srgbClr val="0070C0"/>
                </a:solidFill>
              </a:rPr>
              <a:t>x</a:t>
            </a:r>
            <a:endParaRPr lang="fr-FR" sz="6600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4876" y="214290"/>
            <a:ext cx="4014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TN" sz="5400" b="1" u="sng" dirty="0" smtClean="0">
                <a:latin typeface="Perpetua"/>
                <a:ea typeface="Perpetua"/>
                <a:cs typeface="Times New Roman"/>
              </a:rPr>
              <a:t>الوضعيّة عدد 1: </a:t>
            </a:r>
            <a:endParaRPr lang="fr-F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1071546"/>
            <a:ext cx="86439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TN" sz="5400" dirty="0" smtClean="0">
                <a:latin typeface="Perpetua"/>
                <a:ea typeface="Perpetua"/>
                <a:cs typeface="Times New Roman"/>
              </a:rPr>
              <a:t>أُعْجِبَ زِيَادٌ بِصُورَةٍ فِي كِتَابِهِ مُسْتَطِيلَةِ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1785926"/>
            <a:ext cx="89297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TN" sz="5400" dirty="0" smtClean="0">
                <a:latin typeface="Perpetua"/>
                <a:ea typeface="Perpetua"/>
                <a:cs typeface="Times New Roman"/>
              </a:rPr>
              <a:t>الشَّكْلِ قَيْسُ طُولِهَا 6 صم وقَيْسُ عَرْضِهَا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2571744"/>
            <a:ext cx="864399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TN" sz="5000" dirty="0" smtClean="0">
                <a:latin typeface="Perpetua"/>
                <a:ea typeface="Perpetua"/>
                <a:cs typeface="Times New Roman"/>
              </a:rPr>
              <a:t>3 صم . أَبْحَثُ عَنْ قَيْسِ مُحِيطِهَا.</a:t>
            </a:r>
            <a:endParaRPr lang="fr-FR" sz="5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5720" y="3571876"/>
            <a:ext cx="42148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TN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قَيْسُ مُحِيط الصُّورةِ :</a:t>
            </a:r>
            <a:endParaRPr lang="fr-FR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4282" y="5214950"/>
            <a:ext cx="42863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TN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     2 = 18 صم</a:t>
            </a:r>
            <a:endParaRPr lang="fr-FR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Image 10" descr="Pengu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3643314"/>
            <a:ext cx="3357586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357554" y="5286388"/>
            <a:ext cx="28575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 smtClean="0">
                <a:solidFill>
                  <a:srgbClr val="0070C0"/>
                </a:solidFill>
              </a:rPr>
              <a:t>x</a:t>
            </a:r>
            <a:endParaRPr lang="fr-FR" sz="6600" b="1" dirty="0">
              <a:solidFill>
                <a:srgbClr val="0070C0"/>
              </a:solidFill>
            </a:endParaRPr>
          </a:p>
        </p:txBody>
      </p:sp>
      <p:sp>
        <p:nvSpPr>
          <p:cNvPr id="15" name="Parenthèse fermante 14"/>
          <p:cNvSpPr/>
          <p:nvPr/>
        </p:nvSpPr>
        <p:spPr>
          <a:xfrm>
            <a:off x="6286512" y="4357694"/>
            <a:ext cx="428628" cy="3357586"/>
          </a:xfrm>
          <a:prstGeom prst="rightBracket">
            <a:avLst/>
          </a:prstGeom>
          <a:ln w="88900">
            <a:solidFill>
              <a:srgbClr val="FF0000"/>
            </a:solidFill>
          </a:ln>
          <a:scene3d>
            <a:camera prst="orthographicFront">
              <a:rot lat="0" lon="600000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5929322" y="6215082"/>
            <a:ext cx="171451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3600" dirty="0" smtClean="0">
                <a:solidFill>
                  <a:schemeClr val="tx1"/>
                </a:solidFill>
              </a:rPr>
              <a:t>6 صم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19" name="Parenthèse fermante 18"/>
          <p:cNvSpPr/>
          <p:nvPr/>
        </p:nvSpPr>
        <p:spPr>
          <a:xfrm>
            <a:off x="8286776" y="3643314"/>
            <a:ext cx="71438" cy="2214578"/>
          </a:xfrm>
          <a:prstGeom prst="rightBracke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64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14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64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14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64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/>
      <p:bldP spid="12" grpId="0"/>
      <p:bldP spid="15" grpId="0" animBg="1"/>
      <p:bldP spid="17" grpId="0"/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1934" y="4429132"/>
            <a:ext cx="47148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ar-TN" sz="4400" b="1" spc="50" dirty="0" smtClean="0">
                <a:ln w="11430"/>
              </a:rPr>
              <a:t>ثَابِتَةٌ وبَقِيَّةُ المُسْتَطِيلاَتِ </a:t>
            </a:r>
            <a:endParaRPr lang="fr-FR" sz="4400" b="1" cap="none" spc="50" dirty="0">
              <a:ln w="1143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14876" y="357166"/>
            <a:ext cx="38181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TN" sz="5400" b="1" u="sng" dirty="0" smtClean="0">
                <a:solidFill>
                  <a:srgbClr val="1F0BB5"/>
                </a:solidFill>
                <a:latin typeface="Perpetua"/>
                <a:ea typeface="Perpetua"/>
                <a:cs typeface="Times New Roman"/>
              </a:rPr>
              <a:t>الوضعيّة عدد 2: </a:t>
            </a:r>
            <a:endParaRPr lang="fr-FR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1F0BB5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3" name="Image 12" descr="air.Rabbit.Turtle.Ar.A4enc-w2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3857651" cy="61072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43372" y="1142984"/>
            <a:ext cx="47404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TN" sz="4400" b="1" spc="50" dirty="0" smtClean="0">
                <a:ln w="11430"/>
              </a:rPr>
              <a:t>أَرَادَ أَرْنَبٌ صَغِيرٌ أَنْ يَعْبُرَ</a:t>
            </a:r>
            <a:endParaRPr lang="fr-FR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0562" y="1857364"/>
            <a:ext cx="43268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TN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النَّهْرَ فَأَخْبَرَتْهُ السُّلَحْفَاةُ</a:t>
            </a:r>
            <a:endParaRPr lang="fr-FR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6314" y="2571744"/>
            <a:ext cx="39869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TN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أَنَّهُ عَلَيْهِ أَنْ يَقْفِزَ فَقَطْ</a:t>
            </a:r>
            <a:endParaRPr lang="fr-FR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3438" y="3214686"/>
            <a:ext cx="40895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TN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على المستطيلات الّتي</a:t>
            </a:r>
            <a:endParaRPr lang="fr-FR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6248" y="3857628"/>
            <a:ext cx="45111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TN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يقِيسُ مُحِيطُهَا </a:t>
            </a:r>
            <a:r>
              <a:rPr lang="ar-TN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</a:t>
            </a:r>
            <a:r>
              <a:rPr lang="ar-TN" sz="4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</a:t>
            </a:r>
            <a:r>
              <a:rPr lang="ar-TN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لِأَنَّهَا</a:t>
            </a:r>
            <a:endParaRPr lang="fr-FR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5072074"/>
            <a:ext cx="41408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TN" sz="4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مُتَحَرِّكَةُ </a:t>
            </a:r>
            <a:r>
              <a:rPr lang="ar-TN" sz="48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</a:t>
            </a:r>
            <a:r>
              <a:rPr lang="ar-TN" sz="4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قَدْ تُوقعُهُ </a:t>
            </a:r>
          </a:p>
          <a:p>
            <a:pPr algn="r"/>
            <a:r>
              <a:rPr lang="ar-TN" sz="4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فِي المَاء</a:t>
            </a:r>
            <a:endParaRPr lang="fr-FR" sz="4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نه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43174" y="4929198"/>
            <a:ext cx="3000396" cy="121444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7643834" y="2714620"/>
            <a:ext cx="1000132" cy="928694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7" name="Rectangle 6"/>
          <p:cNvSpPr/>
          <p:nvPr/>
        </p:nvSpPr>
        <p:spPr>
          <a:xfrm>
            <a:off x="5357818" y="3786190"/>
            <a:ext cx="3000396" cy="1071570"/>
          </a:xfrm>
          <a:prstGeom prst="rect">
            <a:avLst/>
          </a:prstGeom>
          <a:solidFill>
            <a:srgbClr val="C05D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14686"/>
            <a:ext cx="1785951" cy="220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2643174" y="4929198"/>
            <a:ext cx="3000396" cy="1214446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2800" b="1" dirty="0" smtClean="0"/>
              <a:t>نصف المحيط = 8 دسم</a:t>
            </a:r>
            <a:endParaRPr lang="fr-FR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5357818" y="3786190"/>
            <a:ext cx="3000396" cy="1071570"/>
          </a:xfrm>
          <a:prstGeom prst="rect">
            <a:avLst/>
          </a:prstGeom>
          <a:solidFill>
            <a:srgbClr val="C05D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3600" b="1" dirty="0" smtClean="0"/>
              <a:t>طول = 7 دسم</a:t>
            </a:r>
          </a:p>
          <a:p>
            <a:pPr algn="ctr"/>
            <a:r>
              <a:rPr lang="ar-TN" sz="3600" b="1" dirty="0" smtClean="0"/>
              <a:t>  عرض = 3 دسم</a:t>
            </a:r>
            <a:endParaRPr lang="fr-FR" sz="3600" b="1" dirty="0"/>
          </a:p>
        </p:txBody>
      </p:sp>
      <p:sp>
        <p:nvSpPr>
          <p:cNvPr id="15" name="Rectangle 14"/>
          <p:cNvSpPr/>
          <p:nvPr/>
        </p:nvSpPr>
        <p:spPr>
          <a:xfrm>
            <a:off x="7572396" y="2714620"/>
            <a:ext cx="1143008" cy="1000132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3200" b="1" dirty="0" smtClean="0"/>
              <a:t>ضلع = 5 دسم</a:t>
            </a:r>
            <a:endParaRPr lang="fr-FR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2714612" y="4929198"/>
            <a:ext cx="2714644" cy="1143008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4000" b="1" dirty="0" smtClean="0"/>
              <a:t>قيس المحيط = 16 دسم</a:t>
            </a:r>
            <a:endParaRPr lang="fr-FR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5357818" y="3786190"/>
            <a:ext cx="3071834" cy="1071570"/>
          </a:xfrm>
          <a:prstGeom prst="rect">
            <a:avLst/>
          </a:prstGeom>
          <a:solidFill>
            <a:srgbClr val="C05D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3600" b="1" dirty="0" smtClean="0"/>
              <a:t>قَيْسُ المحيط = 20 دسم </a:t>
            </a:r>
            <a:endParaRPr lang="fr-FR" sz="3600" b="1" dirty="0"/>
          </a:p>
        </p:txBody>
      </p:sp>
      <p:sp>
        <p:nvSpPr>
          <p:cNvPr id="11" name="Rectangle 10"/>
          <p:cNvSpPr/>
          <p:nvPr/>
        </p:nvSpPr>
        <p:spPr>
          <a:xfrm>
            <a:off x="7643834" y="2714620"/>
            <a:ext cx="1000132" cy="928694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4000" b="1" dirty="0" smtClean="0"/>
              <a:t>مربع</a:t>
            </a:r>
            <a:endParaRPr lang="fr-FR" sz="4000" b="1" dirty="0"/>
          </a:p>
        </p:txBody>
      </p:sp>
      <p:sp>
        <p:nvSpPr>
          <p:cNvPr id="16" name="Pensées 15"/>
          <p:cNvSpPr/>
          <p:nvPr/>
        </p:nvSpPr>
        <p:spPr>
          <a:xfrm>
            <a:off x="785786" y="785794"/>
            <a:ext cx="3929090" cy="214314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3200" b="1" dirty="0" smtClean="0">
                <a:solidFill>
                  <a:schemeClr val="tx1"/>
                </a:solidFill>
              </a:rPr>
              <a:t>فقط المستطيلات التي قيس محيطها = 2 </a:t>
            </a:r>
            <a:r>
              <a:rPr lang="ar-TN" sz="3200" b="1" dirty="0" err="1" smtClean="0">
                <a:solidFill>
                  <a:schemeClr val="tx1"/>
                </a:solidFill>
              </a:rPr>
              <a:t>م</a:t>
            </a:r>
            <a:endParaRPr lang="fr-FR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3" grpId="0" animBg="1"/>
      <p:bldP spid="14" grpId="0" animBg="1"/>
      <p:bldP spid="15" grpId="0" animBg="1"/>
      <p:bldP spid="10" grpId="0" animBg="1"/>
      <p:bldP spid="12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662" y="3143248"/>
            <a:ext cx="7286676" cy="1569660"/>
          </a:xfrm>
          <a:prstGeom prst="rect">
            <a:avLst/>
          </a:prstGeom>
          <a:solidFill>
            <a:srgbClr val="FF0066"/>
          </a:solidFill>
          <a:effectLst>
            <a:outerShdw blurRad="40000" dist="23000" dir="5400000" rotWithShape="0">
              <a:srgbClr val="FF0066">
                <a:alpha val="35000"/>
              </a:srgbClr>
            </a:outerShdw>
            <a:softEdge rad="63500"/>
          </a:effectLst>
          <a:scene3d>
            <a:camera prst="isometricRightUp"/>
            <a:lightRig rig="threePt" dir="t"/>
          </a:scene3d>
          <a:sp3d extrusionH="76200" contourW="12700">
            <a:bevelT w="63500" h="25400" prst="cross"/>
            <a:bevelB w="63500" h="1047750"/>
            <a:extrusionClr>
              <a:srgbClr val="FF0066"/>
            </a:extrusionClr>
            <a:contourClr>
              <a:srgbClr val="FF006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TN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التوظيف</a:t>
            </a:r>
            <a:endParaRPr lang="fr-FR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14678" y="2643182"/>
            <a:ext cx="642910" cy="92869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2800" b="1" dirty="0" smtClean="0">
                <a:solidFill>
                  <a:srgbClr val="1F0BB5"/>
                </a:solidFill>
              </a:rPr>
              <a:t>20 صم</a:t>
            </a:r>
            <a:endParaRPr lang="fr-FR" sz="2800" b="1" dirty="0">
              <a:solidFill>
                <a:srgbClr val="1F0BB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00826" y="214290"/>
            <a:ext cx="2299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TN" sz="4400" b="1" u="sng" dirty="0" smtClean="0">
                <a:latin typeface="Perpetua"/>
                <a:ea typeface="Perpetua"/>
                <a:cs typeface="Times New Roman"/>
              </a:rPr>
              <a:t>الوضعيّة</a:t>
            </a:r>
            <a:r>
              <a:rPr lang="ar-TN" sz="5400" b="1" u="sng" dirty="0" smtClean="0">
                <a:latin typeface="Perpetua"/>
                <a:ea typeface="Perpetua"/>
                <a:cs typeface="Times New Roman"/>
              </a:rPr>
              <a:t> : </a:t>
            </a:r>
            <a:endParaRPr lang="fr-F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85728"/>
            <a:ext cx="650085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TN" sz="4400" dirty="0" smtClean="0">
                <a:latin typeface="Perpetua"/>
                <a:ea typeface="Perpetua"/>
                <a:cs typeface="Times New Roman"/>
              </a:rPr>
              <a:t>صَنَعَتْ الجَدّةُ مُرَطّبَةً مُسِتَطِيلَةَ الشَّكْلِ</a:t>
            </a:r>
            <a:endParaRPr lang="fr-FR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002" y="928670"/>
            <a:ext cx="86439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TN" sz="4400" dirty="0" smtClean="0">
                <a:solidFill>
                  <a:srgbClr val="006600"/>
                </a:solidFill>
                <a:latin typeface="Perpetua"/>
                <a:ea typeface="Perpetua"/>
                <a:cs typeface="Times New Roman"/>
              </a:rPr>
              <a:t>التعليمة 1: أَحْسُبُ قَيْسَ مُحِيطِ المُرَطَّبَةِ</a:t>
            </a:r>
            <a:endParaRPr lang="fr-FR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1868" y="1714488"/>
            <a:ext cx="535788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TN" sz="4400" dirty="0" smtClean="0">
                <a:latin typeface="Perpetua"/>
                <a:ea typeface="Perpetua"/>
                <a:cs typeface="Times New Roman"/>
              </a:rPr>
              <a:t>أعطت الجَدّةُ لِحَفِيدَتِهَا قِطْعَةً نَقْدِيَّةً منْ فِئةِ </a:t>
            </a:r>
            <a:r>
              <a:rPr lang="ar-TN" sz="4400" dirty="0" smtClean="0">
                <a:solidFill>
                  <a:srgbClr val="FF0000"/>
                </a:solidFill>
                <a:latin typeface="Perpetua"/>
                <a:ea typeface="Perpetua"/>
                <a:cs typeface="Times New Roman"/>
              </a:rPr>
              <a:t>5 </a:t>
            </a:r>
            <a:r>
              <a:rPr lang="ar-TN" sz="4400" dirty="0" err="1" smtClean="0">
                <a:solidFill>
                  <a:srgbClr val="FF0000"/>
                </a:solidFill>
                <a:latin typeface="Perpetua"/>
                <a:ea typeface="Perpetua"/>
                <a:cs typeface="Times New Roman"/>
              </a:rPr>
              <a:t>د</a:t>
            </a:r>
            <a:r>
              <a:rPr lang="ar-TN" sz="4400" dirty="0" smtClean="0">
                <a:latin typeface="Perpetua"/>
                <a:ea typeface="Perpetua"/>
                <a:cs typeface="Times New Roman"/>
              </a:rPr>
              <a:t>  لِتَشْتَريَ مِنْهَا شَرِيطًا تُحِيطُ </a:t>
            </a:r>
            <a:r>
              <a:rPr lang="ar-TN" sz="4400" dirty="0" err="1" smtClean="0">
                <a:latin typeface="Perpetua"/>
                <a:ea typeface="Perpetua"/>
                <a:cs typeface="Times New Roman"/>
              </a:rPr>
              <a:t>بِهِ</a:t>
            </a:r>
            <a:r>
              <a:rPr lang="ar-TN" sz="4400" dirty="0" smtClean="0">
                <a:latin typeface="Perpetua"/>
                <a:ea typeface="Perpetua"/>
                <a:cs typeface="Times New Roman"/>
              </a:rPr>
              <a:t> المُرَطَّبةَ</a:t>
            </a:r>
            <a:endParaRPr lang="fr-FR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5786" y="1928802"/>
            <a:ext cx="171451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3600" dirty="0" smtClean="0">
                <a:solidFill>
                  <a:srgbClr val="1F0BB5"/>
                </a:solidFill>
              </a:rPr>
              <a:t>30صم</a:t>
            </a:r>
            <a:endParaRPr lang="fr-FR" sz="3600" dirty="0">
              <a:solidFill>
                <a:srgbClr val="1F0BB5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8596" y="2500306"/>
            <a:ext cx="2714644" cy="1285884"/>
          </a:xfrm>
          <a:prstGeom prst="rect">
            <a:avLst/>
          </a:prstGeom>
          <a:solidFill>
            <a:srgbClr val="996633"/>
          </a:solidFill>
          <a:scene3d>
            <a:camera prst="orthographicFront"/>
            <a:lightRig rig="threePt" dir="t"/>
          </a:scene3d>
          <a:sp3d>
            <a:bevelT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TN" dirty="0" smtClean="0"/>
              <a:t> 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2714612" y="3786190"/>
            <a:ext cx="6230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TN" sz="44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وجدَتْ رَانِيَةُ نوْعيْنِ من الأشْرِطَة</a:t>
            </a:r>
            <a:endParaRPr lang="fr-FR" sz="4400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Tableau 22"/>
          <p:cNvGraphicFramePr>
            <a:graphicFrameLocks noGrp="1"/>
          </p:cNvGraphicFramePr>
          <p:nvPr/>
        </p:nvGraphicFramePr>
        <p:xfrm>
          <a:off x="4500562" y="4643446"/>
          <a:ext cx="4214842" cy="1682496"/>
        </p:xfrm>
        <a:graphic>
          <a:graphicData uri="http://schemas.openxmlformats.org/drawingml/2006/table">
            <a:tbl>
              <a:tblPr/>
              <a:tblGrid>
                <a:gridCol w="2106962"/>
                <a:gridCol w="2107880"/>
              </a:tblGrid>
              <a:tr h="48215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3200" dirty="0">
                          <a:latin typeface="Perpetua"/>
                          <a:ea typeface="Perpetua"/>
                          <a:cs typeface="Times New Roman"/>
                        </a:rPr>
                        <a:t>شريط أحمر</a:t>
                      </a:r>
                      <a:endParaRPr lang="fr-FR" sz="3200" dirty="0">
                        <a:latin typeface="Perpetua"/>
                        <a:ea typeface="Perpetu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3200" dirty="0">
                          <a:latin typeface="Perpetua"/>
                          <a:ea typeface="Perpetua"/>
                          <a:cs typeface="Times New Roman"/>
                        </a:rPr>
                        <a:t>شريط أصفر</a:t>
                      </a:r>
                      <a:endParaRPr lang="fr-FR" sz="3200" dirty="0">
                        <a:latin typeface="Perpetua"/>
                        <a:ea typeface="Perpetu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431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3200" dirty="0">
                          <a:latin typeface="Perpetua"/>
                          <a:ea typeface="Perpetua"/>
                          <a:cs typeface="Times New Roman"/>
                        </a:rPr>
                        <a:t>طوله </a:t>
                      </a:r>
                      <a:r>
                        <a:rPr lang="ar-TN" sz="3200" b="1" dirty="0">
                          <a:solidFill>
                            <a:srgbClr val="1F0BB5"/>
                          </a:solidFill>
                          <a:latin typeface="Perpetua"/>
                          <a:ea typeface="Perpetua"/>
                          <a:cs typeface="Times New Roman"/>
                        </a:rPr>
                        <a:t>1 </a:t>
                      </a:r>
                      <a:r>
                        <a:rPr lang="ar-TN" sz="3200" b="1" dirty="0" err="1">
                          <a:solidFill>
                            <a:srgbClr val="1F0BB5"/>
                          </a:solidFill>
                          <a:latin typeface="Perpetua"/>
                          <a:ea typeface="Perpetua"/>
                          <a:cs typeface="Times New Roman"/>
                        </a:rPr>
                        <a:t>م</a:t>
                      </a:r>
                      <a:endParaRPr lang="fr-FR" sz="3200" b="1" dirty="0">
                        <a:solidFill>
                          <a:srgbClr val="1F0BB5"/>
                        </a:solidFill>
                        <a:latin typeface="Perpetua"/>
                        <a:ea typeface="Perpetua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3200" dirty="0">
                          <a:latin typeface="Perpetua"/>
                          <a:ea typeface="Perpetua"/>
                          <a:cs typeface="Times New Roman"/>
                        </a:rPr>
                        <a:t>ثمنه </a:t>
                      </a:r>
                      <a:r>
                        <a:rPr lang="ar-TN" sz="3200" dirty="0">
                          <a:solidFill>
                            <a:srgbClr val="FF0000"/>
                          </a:solidFill>
                          <a:latin typeface="Perpetua"/>
                          <a:ea typeface="Perpetua"/>
                          <a:cs typeface="Times New Roman"/>
                        </a:rPr>
                        <a:t>3500 مي</a:t>
                      </a:r>
                      <a:endParaRPr lang="fr-FR" sz="3200" dirty="0">
                        <a:solidFill>
                          <a:srgbClr val="FF0000"/>
                        </a:solidFill>
                        <a:latin typeface="Perpetua"/>
                        <a:ea typeface="Perpetu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3200" dirty="0">
                          <a:latin typeface="Perpetua"/>
                          <a:ea typeface="Perpetua"/>
                          <a:cs typeface="Times New Roman"/>
                        </a:rPr>
                        <a:t>طوله </a:t>
                      </a:r>
                      <a:r>
                        <a:rPr lang="ar-TN" sz="3200" b="1" dirty="0">
                          <a:solidFill>
                            <a:srgbClr val="1F0BB5"/>
                          </a:solidFill>
                          <a:latin typeface="Perpetua"/>
                          <a:ea typeface="Perpetua"/>
                          <a:cs typeface="Times New Roman"/>
                        </a:rPr>
                        <a:t>50 صم</a:t>
                      </a:r>
                      <a:endParaRPr lang="fr-FR" sz="3200" b="1" dirty="0">
                        <a:solidFill>
                          <a:srgbClr val="1F0BB5"/>
                        </a:solidFill>
                        <a:latin typeface="Perpetua"/>
                        <a:ea typeface="Perpetua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TN" sz="3200" dirty="0">
                          <a:latin typeface="Perpetua"/>
                          <a:ea typeface="Perpetua"/>
                          <a:cs typeface="Times New Roman"/>
                        </a:rPr>
                        <a:t>ثمنه </a:t>
                      </a:r>
                      <a:r>
                        <a:rPr lang="ar-TN" sz="3200" dirty="0" smtClean="0">
                          <a:solidFill>
                            <a:srgbClr val="FF0000"/>
                          </a:solidFill>
                          <a:latin typeface="Perpetua"/>
                          <a:ea typeface="Perpetua"/>
                          <a:cs typeface="Times New Roman"/>
                        </a:rPr>
                        <a:t>2500</a:t>
                      </a:r>
                      <a:r>
                        <a:rPr lang="ar-TN" sz="3200" dirty="0" smtClean="0">
                          <a:latin typeface="Perpetua"/>
                          <a:ea typeface="Perpetua"/>
                          <a:cs typeface="Times New Roman"/>
                        </a:rPr>
                        <a:t> </a:t>
                      </a:r>
                      <a:r>
                        <a:rPr lang="ar-TN" sz="3200" dirty="0" smtClean="0">
                          <a:solidFill>
                            <a:srgbClr val="FF0000"/>
                          </a:solidFill>
                          <a:latin typeface="Perpetua"/>
                          <a:ea typeface="Perpetua"/>
                          <a:cs typeface="Times New Roman"/>
                        </a:rPr>
                        <a:t>مي</a:t>
                      </a:r>
                      <a:endParaRPr lang="fr-FR" sz="3200" dirty="0">
                        <a:solidFill>
                          <a:srgbClr val="FF0000"/>
                        </a:solidFill>
                        <a:latin typeface="Perpetua"/>
                        <a:ea typeface="Perpetu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285720" y="4549676"/>
            <a:ext cx="414340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TN" sz="3600" b="1" cap="none" spc="0" dirty="0" smtClean="0">
                <a:ln w="1905"/>
                <a:solidFill>
                  <a:srgbClr val="006600"/>
                </a:solidFill>
              </a:rPr>
              <a:t>التعليمة 2: أيُّهُمَا سَتَخْتَارُ أعلّل إجابتي </a:t>
            </a:r>
          </a:p>
          <a:p>
            <a:pPr algn="r"/>
            <a:r>
              <a:rPr lang="ar-TN" sz="3600" b="1" dirty="0" smtClean="0">
                <a:ln w="1905"/>
                <a:solidFill>
                  <a:srgbClr val="006600"/>
                </a:solidFill>
              </a:rPr>
              <a:t>التعليمة 3: كَمْ سَيُرْجِعُ لَهُ البَائِعُ</a:t>
            </a:r>
            <a:endParaRPr lang="fr-FR" sz="3600" b="1" cap="none" spc="0" dirty="0">
              <a:ln w="1905"/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6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6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/>
      <p:bldP spid="8" grpId="0"/>
      <p:bldP spid="9" grpId="0"/>
      <p:bldP spid="10" grpId="0"/>
      <p:bldP spid="17" grpId="0"/>
      <p:bldP spid="16" grpId="0" animBg="1"/>
      <p:bldP spid="20" grpId="0"/>
      <p:bldP spid="2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662" y="3143248"/>
            <a:ext cx="7286676" cy="1569660"/>
          </a:xfrm>
          <a:prstGeom prst="rect">
            <a:avLst/>
          </a:prstGeom>
          <a:solidFill>
            <a:srgbClr val="FF0066"/>
          </a:solidFill>
          <a:effectLst>
            <a:outerShdw blurRad="40000" dist="23000" dir="5400000" rotWithShape="0">
              <a:srgbClr val="FF0066">
                <a:alpha val="35000"/>
              </a:srgbClr>
            </a:outerShdw>
            <a:softEdge rad="63500"/>
          </a:effectLst>
          <a:scene3d>
            <a:camera prst="isometricRightUp"/>
            <a:lightRig rig="threePt" dir="t"/>
          </a:scene3d>
          <a:sp3d extrusionH="76200" contourW="12700">
            <a:bevelT w="63500" h="25400" prst="cross"/>
            <a:bevelB w="63500" h="1047750"/>
            <a:extrusionClr>
              <a:srgbClr val="FF0066"/>
            </a:extrusionClr>
            <a:contourClr>
              <a:srgbClr val="FF006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TN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التقييم</a:t>
            </a:r>
            <a:endParaRPr lang="fr-FR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14876" y="214290"/>
            <a:ext cx="2472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TN" sz="5400" b="1" u="sng" dirty="0" smtClean="0">
                <a:solidFill>
                  <a:srgbClr val="1F0BB5"/>
                </a:solidFill>
                <a:latin typeface="Perpetua"/>
                <a:ea typeface="Perpetua"/>
                <a:cs typeface="Times New Roman"/>
              </a:rPr>
              <a:t>الوضعيّة: </a:t>
            </a:r>
            <a:endParaRPr lang="fr-F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1F0BB5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7224" y="1071546"/>
            <a:ext cx="800105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TN" sz="4000" dirty="0" smtClean="0"/>
              <a:t>اشْتَرَى  مُرَادٌ  شَرِيطَا لَاصِقًا مُزَرْكَشًا قيْسُ طُولِهِ 7 دسم ونِصْف ثُمَّ رَسَمَ عَلَمًا قَيْسُ طُولِهِ 25 صم </a:t>
            </a:r>
            <a:r>
              <a:rPr lang="ar-TN" sz="4000" dirty="0" err="1" smtClean="0"/>
              <a:t>و</a:t>
            </a:r>
            <a:r>
              <a:rPr lang="ar-TN" sz="4000" dirty="0" smtClean="0"/>
              <a:t> قَيْس عَرْضِه 15 صم </a:t>
            </a:r>
            <a:r>
              <a:rPr lang="ar-TN" sz="4000" dirty="0" err="1" smtClean="0"/>
              <a:t>و</a:t>
            </a:r>
            <a:r>
              <a:rPr lang="ar-TN" sz="4000" dirty="0" smtClean="0"/>
              <a:t> أرَادَ أن يُحيطَهُ بالشريط .</a:t>
            </a:r>
            <a:endParaRPr lang="fr-FR" sz="4000" dirty="0" smtClean="0"/>
          </a:p>
          <a:p>
            <a:pPr algn="r"/>
            <a:r>
              <a:rPr lang="ar-TN" sz="4000" dirty="0" smtClean="0"/>
              <a:t> هل يمكنه ذلك أعلّل</a:t>
            </a:r>
            <a:endParaRPr lang="fr-FR" sz="4000" dirty="0"/>
          </a:p>
        </p:txBody>
      </p:sp>
      <p:pic>
        <p:nvPicPr>
          <p:cNvPr id="13" name="Image 12" descr="Flag_of_Tunisia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3071810"/>
            <a:ext cx="2428875" cy="1619250"/>
          </a:xfrm>
          <a:prstGeom prst="rect">
            <a:avLst/>
          </a:prstGeom>
        </p:spPr>
      </p:pic>
      <p:sp>
        <p:nvSpPr>
          <p:cNvPr id="14" name="Cadre 13"/>
          <p:cNvSpPr/>
          <p:nvPr/>
        </p:nvSpPr>
        <p:spPr>
          <a:xfrm>
            <a:off x="928662" y="3000372"/>
            <a:ext cx="2500330" cy="178595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57488" y="4357694"/>
            <a:ext cx="561256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TN" sz="3600" dirty="0" smtClean="0"/>
              <a:t>قيس المحيط</a:t>
            </a:r>
          </a:p>
          <a:p>
            <a:pPr algn="r" rtl="1"/>
            <a:r>
              <a:rPr lang="ar-TN" sz="3600" dirty="0" smtClean="0"/>
              <a:t>( 25 + 15 )= 40 ˣ 2 = 80 صم</a:t>
            </a:r>
            <a:endParaRPr lang="fr-FR" sz="3600" dirty="0" smtClean="0"/>
          </a:p>
          <a:p>
            <a:pPr algn="r"/>
            <a:r>
              <a:rPr lang="ar-TN" sz="3600" dirty="0" smtClean="0"/>
              <a:t>أحوّل: 7 دسم </a:t>
            </a:r>
            <a:r>
              <a:rPr lang="ar-TN" sz="3600" dirty="0" err="1" smtClean="0"/>
              <a:t>و</a:t>
            </a:r>
            <a:r>
              <a:rPr lang="ar-TN" sz="3600" dirty="0" smtClean="0"/>
              <a:t> نصف = 75 صم</a:t>
            </a:r>
            <a:endParaRPr lang="fr-FR" sz="3600" dirty="0" smtClean="0"/>
          </a:p>
          <a:p>
            <a:pPr algn="r"/>
            <a:r>
              <a:rPr lang="ar-TN" sz="3600" dirty="0" smtClean="0"/>
              <a:t>لا يمكنه لأن  80 صم  ‹ 75 صم 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68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18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7818" y="785794"/>
            <a:ext cx="3256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TN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مُكَوِّن الكِفَايَة:</a:t>
            </a:r>
            <a:endParaRPr lang="fr-FR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1538" y="1785926"/>
            <a:ext cx="7587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TN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حَلّ وضْعِيَّات مُشْكُلْ دَالَّة بِتَوْظِيفِ </a:t>
            </a:r>
            <a:endParaRPr lang="fr-FR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5918" y="2714620"/>
            <a:ext cx="6006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TN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خَاِصيَّاتِ الأَشْكَالِ الهَنْدَسِيَّةِ</a:t>
            </a:r>
            <a:endParaRPr lang="fr-FR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29256" y="4286256"/>
            <a:ext cx="3368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TN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الهَدَفُ المُمَيّز:</a:t>
            </a:r>
            <a:endParaRPr lang="fr-FR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5286388"/>
            <a:ext cx="84834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TN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حِسَابُ قَيْسِ مُحِيطِ كُلّ مِنَ المُسْتَطِيلِ و المُرَبَّعِ </a:t>
            </a:r>
            <a:endParaRPr lang="fr-FR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4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6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66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 descr="Chrysanthemum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>
          <a:xfrm rot="420000">
            <a:off x="1596157" y="983761"/>
            <a:ext cx="7293306" cy="4079363"/>
          </a:xfrm>
        </p:spPr>
      </p:pic>
      <p:sp>
        <p:nvSpPr>
          <p:cNvPr id="5" name="Plaque 4"/>
          <p:cNvSpPr/>
          <p:nvPr/>
        </p:nvSpPr>
        <p:spPr>
          <a:xfrm>
            <a:off x="3571868" y="5572140"/>
            <a:ext cx="1714512" cy="1000132"/>
          </a:xfrm>
          <a:prstGeom prst="bevel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Plaque 5"/>
          <p:cNvSpPr/>
          <p:nvPr/>
        </p:nvSpPr>
        <p:spPr>
          <a:xfrm>
            <a:off x="285720" y="3643314"/>
            <a:ext cx="857256" cy="1928826"/>
          </a:xfrm>
          <a:prstGeom prst="bevel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Plaque 6"/>
          <p:cNvSpPr/>
          <p:nvPr/>
        </p:nvSpPr>
        <p:spPr>
          <a:xfrm>
            <a:off x="2143108" y="5143512"/>
            <a:ext cx="928694" cy="474347"/>
          </a:xfrm>
          <a:prstGeom prst="bevel">
            <a:avLst/>
          </a:prstGeom>
          <a:solidFill>
            <a:srgbClr val="1F0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 rot="420000">
            <a:off x="1929931" y="2380898"/>
            <a:ext cx="66793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TN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قَيْسُ مُحِيطِ المُسْتَطِيل</a:t>
            </a:r>
            <a:endParaRPr lang="fr-FR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00826" y="357166"/>
            <a:ext cx="2515433" cy="923330"/>
          </a:xfrm>
          <a:prstGeom prst="rect">
            <a:avLst/>
          </a:prstGeom>
          <a:noFill/>
          <a:scene3d>
            <a:camera prst="orthographicFront">
              <a:rot lat="21299999" lon="0" rev="0"/>
            </a:camera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TN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المُحْتَوَى :</a:t>
            </a:r>
            <a:endParaRPr lang="fr-FR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8596" y="428604"/>
            <a:ext cx="928694" cy="214314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7" grpId="2" animBg="1"/>
      <p:bldP spid="10" grpId="0"/>
      <p:bldP spid="13" grpId="0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6314" y="1428736"/>
            <a:ext cx="3254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TN" sz="5400" b="1" cap="none" spc="50" dirty="0" smtClean="0">
                <a:ln w="11430"/>
                <a:solidFill>
                  <a:srgbClr val="F21A1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هَدَفُ الحِصّة:</a:t>
            </a:r>
            <a:endParaRPr lang="fr-FR" sz="5400" b="1" cap="none" spc="50" dirty="0">
              <a:ln w="11430"/>
              <a:solidFill>
                <a:srgbClr val="F21A1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4546" y="3071810"/>
            <a:ext cx="6401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TN" sz="5400" b="1" cap="all" spc="0" dirty="0" smtClean="0">
                <a:ln w="0"/>
                <a:solidFill>
                  <a:srgbClr val="1F0BB5"/>
                </a:solidFill>
                <a:effectLst>
                  <a:reflection blurRad="12700" stA="50000" endPos="50000" dist="5000" dir="5400000" sy="-100000" rotWithShape="0"/>
                </a:effectLst>
              </a:rPr>
              <a:t>يَكْتِشِفُ المُتَعَلِّمُ قَاعِدةَ حِسَابِ</a:t>
            </a:r>
            <a:endParaRPr lang="fr-FR" sz="5400" b="1" cap="all" spc="0" dirty="0">
              <a:ln w="0"/>
              <a:solidFill>
                <a:srgbClr val="1F0BB5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0100" y="4286256"/>
            <a:ext cx="4862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TN" sz="5400" b="1" cap="all" spc="0" dirty="0" smtClean="0">
                <a:ln w="0"/>
                <a:solidFill>
                  <a:srgbClr val="1F0BB5"/>
                </a:solidFill>
                <a:effectLst>
                  <a:reflection blurRad="12700" stA="50000" endPos="50000" dist="5000" dir="5400000" sy="-100000" rotWithShape="0"/>
                </a:effectLst>
              </a:rPr>
              <a:t>قَيْسِ مُحِيطِ المُسْتَطِيلِ</a:t>
            </a:r>
            <a:endParaRPr lang="fr-FR" sz="5400" b="1" cap="all" spc="0" dirty="0">
              <a:ln w="0"/>
              <a:solidFill>
                <a:srgbClr val="1F0BB5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6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852" y="2071678"/>
            <a:ext cx="7286676" cy="3046988"/>
          </a:xfrm>
          <a:prstGeom prst="rect">
            <a:avLst/>
          </a:prstGeom>
          <a:solidFill>
            <a:srgbClr val="FF0066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  <a:scene3d>
            <a:camera prst="isometricRightUp"/>
            <a:lightRig rig="threePt" dir="t"/>
          </a:scene3d>
          <a:sp3d extrusionH="76200">
            <a:bevelT w="63500" h="25400" prst="cross"/>
            <a:bevelB w="63500" h="1047750"/>
            <a:extrusionClr>
              <a:srgbClr val="FF0066"/>
            </a:extrusion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TN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تَعَهُّدِ المُكْتَسَبَاتِ السَّابِقَةِ</a:t>
            </a:r>
            <a:endParaRPr lang="fr-FR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rire 1"/>
          <p:cNvSpPr/>
          <p:nvPr/>
        </p:nvSpPr>
        <p:spPr>
          <a:xfrm>
            <a:off x="357158" y="3571876"/>
            <a:ext cx="3143272" cy="285752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Pensées 2"/>
          <p:cNvSpPr/>
          <p:nvPr/>
        </p:nvSpPr>
        <p:spPr>
          <a:xfrm>
            <a:off x="1928794" y="500042"/>
            <a:ext cx="6858016" cy="3429024"/>
          </a:xfrm>
          <a:prstGeom prst="cloud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7200" dirty="0" smtClean="0">
                <a:solidFill>
                  <a:schemeClr val="tx1"/>
                </a:solidFill>
              </a:rPr>
              <a:t>هَلْ تَعْرِفُ مَنْ أَكُونْ ؟</a:t>
            </a:r>
            <a:endParaRPr lang="fr-FR"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2646</TotalTime>
  <Words>710</Words>
  <Application>Microsoft Office PowerPoint</Application>
  <PresentationFormat>Affichage à l'écran (4:3)</PresentationFormat>
  <Paragraphs>183</Paragraphs>
  <Slides>46</Slides>
  <Notes>1</Notes>
  <HiddenSlides>0</HiddenSlides>
  <MMClips>8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7" baseType="lpstr">
      <vt:lpstr>Débit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photo</dc:title>
  <dc:creator>HP</dc:creator>
  <cp:lastModifiedBy>HP</cp:lastModifiedBy>
  <cp:revision>571</cp:revision>
  <dcterms:created xsi:type="dcterms:W3CDTF">2016-04-30T22:21:35Z</dcterms:created>
  <dcterms:modified xsi:type="dcterms:W3CDTF">2016-06-19T00:32:28Z</dcterms:modified>
</cp:coreProperties>
</file>