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9" r:id="rId2"/>
    <p:sldId id="262" r:id="rId3"/>
    <p:sldId id="263" r:id="rId4"/>
    <p:sldId id="256" r:id="rId5"/>
    <p:sldId id="260" r:id="rId6"/>
    <p:sldId id="257" r:id="rId7"/>
    <p:sldId id="264" r:id="rId8"/>
    <p:sldId id="265" r:id="rId9"/>
    <p:sldId id="258" r:id="rId10"/>
    <p:sldId id="261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FF00"/>
    <a:srgbClr val="27F96D"/>
    <a:srgbClr val="000000"/>
    <a:srgbClr val="3EEB3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6" autoAdjust="0"/>
    <p:restoredTop sz="94679" autoAdjust="0"/>
  </p:normalViewPr>
  <p:slideViewPr>
    <p:cSldViewPr>
      <p:cViewPr>
        <p:scale>
          <a:sx n="100" d="100"/>
          <a:sy n="100" d="100"/>
        </p:scale>
        <p:origin x="-510" y="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F4A55-EE78-48F9-A2FE-B3BA97E53404}" type="datetimeFigureOut">
              <a:rPr lang="fr-FR" smtClean="0"/>
              <a:pPr/>
              <a:t>04/04/2020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B207B-F133-4503-8DBB-672A6F7EFE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B207B-F133-4503-8DBB-672A6F7EFE65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CEB2-D7EA-49BF-8870-70EFEB22BB36}" type="datetimeFigureOut">
              <a:rPr lang="fr-FR" smtClean="0"/>
              <a:pPr/>
              <a:t>04/04/2020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E10E-C702-491A-B3D0-CDC6622E38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CEB2-D7EA-49BF-8870-70EFEB22BB36}" type="datetimeFigureOut">
              <a:rPr lang="fr-FR" smtClean="0"/>
              <a:pPr/>
              <a:t>04/04/2020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E10E-C702-491A-B3D0-CDC6622E38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CEB2-D7EA-49BF-8870-70EFEB22BB36}" type="datetimeFigureOut">
              <a:rPr lang="fr-FR" smtClean="0"/>
              <a:pPr/>
              <a:t>04/04/2020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E10E-C702-491A-B3D0-CDC6622E38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uverture de l'a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fr-FR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fr-FR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fr-FR"/>
              <a:t>Cliquez pour ajouter le titre de l'album photo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fr-F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fr-FR">
                <a:solidFill>
                  <a:schemeClr val="bg1"/>
                </a:solidFill>
              </a:rPr>
              <a:pPr algn="r"/>
              <a:t>04/04/2020</a:t>
            </a:fld>
            <a:endParaRPr kumimoji="0" lang="fr-FR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fr-FR">
                <a:solidFill>
                  <a:schemeClr val="bg1"/>
                </a:solidFill>
              </a:rPr>
              <a:pPr/>
              <a:t>‹N°›</a:t>
            </a:fld>
            <a:endParaRPr kumimoji="0" lang="fr-FR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kumimoji="0" lang="fr-FR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fr-FR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fr-FR"/>
              <a:t>Cliquez pour ajouter une date ou des informations détaillées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CEB2-D7EA-49BF-8870-70EFEB22BB36}" type="datetimeFigureOut">
              <a:rPr lang="fr-FR" smtClean="0"/>
              <a:pPr/>
              <a:t>04/04/2020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E10E-C702-491A-B3D0-CDC6622E38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CEB2-D7EA-49BF-8870-70EFEB22BB36}" type="datetimeFigureOut">
              <a:rPr lang="fr-FR" smtClean="0"/>
              <a:pPr/>
              <a:t>04/04/2020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E10E-C702-491A-B3D0-CDC6622E38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CEB2-D7EA-49BF-8870-70EFEB22BB36}" type="datetimeFigureOut">
              <a:rPr lang="fr-FR" smtClean="0"/>
              <a:pPr/>
              <a:t>04/04/2020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E10E-C702-491A-B3D0-CDC6622E38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CEB2-D7EA-49BF-8870-70EFEB22BB36}" type="datetimeFigureOut">
              <a:rPr lang="fr-FR" smtClean="0"/>
              <a:pPr/>
              <a:t>04/04/2020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E10E-C702-491A-B3D0-CDC6622E38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CEB2-D7EA-49BF-8870-70EFEB22BB36}" type="datetimeFigureOut">
              <a:rPr lang="fr-FR" smtClean="0"/>
              <a:pPr/>
              <a:t>04/04/2020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E10E-C702-491A-B3D0-CDC6622E38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CEB2-D7EA-49BF-8870-70EFEB22BB36}" type="datetimeFigureOut">
              <a:rPr lang="fr-FR" smtClean="0"/>
              <a:pPr/>
              <a:t>04/04/2020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E10E-C702-491A-B3D0-CDC6622E38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CEB2-D7EA-49BF-8870-70EFEB22BB36}" type="datetimeFigureOut">
              <a:rPr lang="fr-FR" smtClean="0"/>
              <a:pPr/>
              <a:t>04/04/2020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E10E-C702-491A-B3D0-CDC6622E38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CEB2-D7EA-49BF-8870-70EFEB22BB36}" type="datetimeFigureOut">
              <a:rPr lang="fr-FR" smtClean="0"/>
              <a:pPr/>
              <a:t>04/04/2020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E10E-C702-491A-B3D0-CDC6622E38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5CEB2-D7EA-49BF-8870-70EFEB22BB36}" type="datetimeFigureOut">
              <a:rPr lang="fr-FR" smtClean="0"/>
              <a:pPr/>
              <a:t>04/04/2020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5E10E-C702-491A-B3D0-CDC6622E38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extLst/>
          </a:lstStyle>
          <a:p>
            <a:pPr algn="ctr" rtl="1"/>
            <a:endParaRPr sz="2400" b="1" smtClean="0">
              <a:latin typeface="Sakkal Majalla" pitchFamily="2" charset="-78"/>
              <a:cs typeface="Sakkal Majalla" pitchFamily="2" charset="-78"/>
            </a:endParaRPr>
          </a:p>
          <a:p>
            <a:pPr algn="ctr" rtl="1"/>
            <a:r>
              <a:rPr lang="ar-TN" sz="2400" b="1" smtClean="0">
                <a:latin typeface="Sakkal Majalla" pitchFamily="2" charset="-78"/>
                <a:cs typeface="Sakkal Majalla" pitchFamily="2" charset="-78"/>
              </a:rPr>
              <a:t>من </a:t>
            </a:r>
            <a:r>
              <a:rPr lang="ar-TN" sz="2400" b="1" dirty="0" smtClean="0">
                <a:latin typeface="Sakkal Majalla" pitchFamily="2" charset="-78"/>
                <a:cs typeface="Sakkal Majalla" pitchFamily="2" charset="-78"/>
              </a:rPr>
              <a:t>إنتاج الأستاذة </a:t>
            </a:r>
            <a:r>
              <a:rPr lang="ar-TN" sz="3200" b="1" dirty="0" smtClean="0">
                <a:latin typeface="Sakkal Majalla" pitchFamily="2" charset="-78"/>
                <a:cs typeface="Sakkal Majalla" pitchFamily="2" charset="-78"/>
              </a:rPr>
              <a:t>هدى الصيادي</a:t>
            </a:r>
          </a:p>
          <a:p>
            <a:pPr algn="ctr" rtl="1"/>
            <a:r>
              <a:rPr lang="ar-TN" sz="2400" b="1" dirty="0" smtClean="0">
                <a:latin typeface="Sakkal Majalla" pitchFamily="2" charset="-78"/>
                <a:cs typeface="Sakkal Majalla" pitchFamily="2" charset="-78"/>
              </a:rPr>
              <a:t>الخطة: مساعدة </a:t>
            </a:r>
            <a:r>
              <a:rPr lang="ar-TN" sz="2400" b="1" dirty="0" err="1" smtClean="0">
                <a:latin typeface="Sakkal Majalla" pitchFamily="2" charset="-78"/>
                <a:cs typeface="Sakkal Majalla" pitchFamily="2" charset="-78"/>
              </a:rPr>
              <a:t>بيداغوجية</a:t>
            </a:r>
            <a:endParaRPr lang="ar-TN" sz="3200" b="1" dirty="0" smtClean="0"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TN" sz="3200" b="1" dirty="0" smtClean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>
          <a:xfrm rot="16200000">
            <a:off x="5607859" y="2012141"/>
            <a:ext cx="5181600" cy="1462118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normAutofit/>
          </a:bodyPr>
          <a:lstStyle/>
          <a:p>
            <a:pPr algn="ctr" rtl="1"/>
            <a:r>
              <a:rPr lang="ar-TN" sz="2400" b="1" dirty="0" smtClean="0">
                <a:latin typeface="Sakkal Majalla" pitchFamily="2" charset="-78"/>
                <a:cs typeface="Sakkal Majalla" pitchFamily="2" charset="-78"/>
              </a:rPr>
              <a:t>دروس عن بعد</a:t>
            </a:r>
          </a:p>
          <a:p>
            <a:pPr algn="ctr" rtl="1"/>
            <a:r>
              <a:rPr lang="ar-TN" sz="2400" b="1" dirty="0" smtClean="0">
                <a:latin typeface="Sakkal Majalla" pitchFamily="2" charset="-78"/>
                <a:cs typeface="Sakkal Majalla" pitchFamily="2" charset="-78"/>
              </a:rPr>
              <a:t>السنة السادسة من التعليم الأساسي</a:t>
            </a:r>
          </a:p>
          <a:p>
            <a:pPr algn="ctr" rtl="1"/>
            <a:r>
              <a:rPr lang="ar-TN" sz="2400" b="1" dirty="0" smtClean="0">
                <a:latin typeface="Sakkal Majalla" pitchFamily="2" charset="-78"/>
                <a:cs typeface="Sakkal Majalla" pitchFamily="2" charset="-78"/>
              </a:rPr>
              <a:t>مارس </a:t>
            </a:r>
            <a:r>
              <a:rPr lang="ar-TN" sz="2400" b="1" dirty="0" smtClean="0">
                <a:latin typeface="Sakkal Majalla" pitchFamily="2" charset="-78"/>
                <a:cs typeface="Sakkal Majalla" pitchFamily="2" charset="-78"/>
              </a:rPr>
              <a:t>2020</a:t>
            </a:r>
            <a:r>
              <a:rPr sz="2400" b="1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TN" sz="2400" b="1" smtClean="0">
                <a:latin typeface="Sakkal Majalla" pitchFamily="2" charset="-78"/>
                <a:cs typeface="Sakkal Majalla" pitchFamily="2" charset="-78"/>
              </a:rPr>
              <a:t>سوسة</a:t>
            </a:r>
            <a:endParaRPr lang="fr-FR" sz="24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5" name="Picture 6" descr="L'histoire de l'e-learning | Lotin Corp. Academy – La Digital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6812125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28794" y="500042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TN" sz="24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عين وظيفة الاسم المثنى المسطر بين قوسين </a:t>
            </a:r>
            <a:r>
              <a:rPr lang="ar-TN" sz="2400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واذكر علامة إعرابه.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71472" y="1357298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TN" sz="2400" b="1" dirty="0" smtClean="0">
                <a:latin typeface="Sakkal Majalla" pitchFamily="2" charset="-78"/>
                <a:cs typeface="Sakkal Majalla" pitchFamily="2" charset="-78"/>
              </a:rPr>
              <a:t>كنْتما </a:t>
            </a:r>
            <a:r>
              <a:rPr lang="ar-TN" sz="2400" b="1" u="sng" dirty="0" smtClean="0">
                <a:latin typeface="Sakkal Majalla" pitchFamily="2" charset="-78"/>
                <a:cs typeface="Sakkal Majalla" pitchFamily="2" charset="-78"/>
              </a:rPr>
              <a:t>جالسيْن</a:t>
            </a:r>
            <a:r>
              <a:rPr lang="ar-TN" sz="24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TN" sz="2400" dirty="0" smtClean="0">
                <a:latin typeface="Sakkal Majalla" pitchFamily="2" charset="-78"/>
                <a:cs typeface="Sakkal Majalla" pitchFamily="2" charset="-78"/>
              </a:rPr>
              <a:t>(</a:t>
            </a:r>
            <a:r>
              <a:rPr lang="ar-TN" sz="24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خبر الناسخ الفعلي</a:t>
            </a:r>
            <a:r>
              <a:rPr lang="ar-TN" sz="2400" dirty="0" smtClean="0">
                <a:latin typeface="Sakkal Majalla" pitchFamily="2" charset="-78"/>
                <a:cs typeface="Sakkal Majalla" pitchFamily="2" charset="-78"/>
              </a:rPr>
              <a:t>/</a:t>
            </a:r>
            <a:r>
              <a:rPr lang="ar-TN" sz="2400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منصوب بالياء الساكنة</a:t>
            </a:r>
            <a:r>
              <a:rPr lang="ar-TN" sz="2400" dirty="0" smtClean="0">
                <a:latin typeface="Sakkal Majalla" pitchFamily="2" charset="-78"/>
                <a:cs typeface="Sakkal Majalla" pitchFamily="2" charset="-78"/>
              </a:rPr>
              <a:t>) </a:t>
            </a:r>
            <a:r>
              <a:rPr lang="ar-TN" sz="2400" b="1" dirty="0" smtClean="0">
                <a:latin typeface="Sakkal Majalla" pitchFamily="2" charset="-78"/>
                <a:cs typeface="Sakkal Majalla" pitchFamily="2" charset="-78"/>
              </a:rPr>
              <a:t>تحْت شجرة وارفة الظلال، يشاطركما في المقعديْن </a:t>
            </a:r>
            <a:r>
              <a:rPr lang="ar-TN" sz="2400" b="1" u="sng" dirty="0" smtClean="0">
                <a:latin typeface="Sakkal Majalla" pitchFamily="2" charset="-78"/>
                <a:cs typeface="Sakkal Majalla" pitchFamily="2" charset="-78"/>
              </a:rPr>
              <a:t>الخشبـيـيْن</a:t>
            </a:r>
            <a:r>
              <a:rPr lang="ar-TN" sz="24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TN" sz="2400" dirty="0" smtClean="0">
                <a:latin typeface="Sakkal Majalla" pitchFamily="2" charset="-78"/>
                <a:cs typeface="Sakkal Majalla" pitchFamily="2" charset="-78"/>
              </a:rPr>
              <a:t>(</a:t>
            </a:r>
            <a:r>
              <a:rPr lang="ar-TN" sz="24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نعت</a:t>
            </a:r>
            <a:r>
              <a:rPr lang="ar-TN" sz="2400" dirty="0" smtClean="0">
                <a:latin typeface="Sakkal Majalla" pitchFamily="2" charset="-78"/>
                <a:cs typeface="Sakkal Majalla" pitchFamily="2" charset="-78"/>
              </a:rPr>
              <a:t>/</a:t>
            </a:r>
            <a:r>
              <a:rPr lang="ar-TN" sz="2400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مجرور بالياء الساكنة</a:t>
            </a:r>
            <a:r>
              <a:rPr lang="ar-TN" sz="2400" dirty="0" smtClean="0">
                <a:latin typeface="Sakkal Majalla" pitchFamily="2" charset="-78"/>
                <a:cs typeface="Sakkal Majalla" pitchFamily="2" charset="-78"/>
              </a:rPr>
              <a:t>) </a:t>
            </a:r>
            <a:r>
              <a:rPr lang="ar-TN" sz="2400" b="1" u="sng" dirty="0" smtClean="0">
                <a:latin typeface="Sakkal Majalla" pitchFamily="2" charset="-78"/>
                <a:cs typeface="Sakkal Majalla" pitchFamily="2" charset="-78"/>
              </a:rPr>
              <a:t>رجــــــلان</a:t>
            </a:r>
            <a:r>
              <a:rPr lang="ar-TN" sz="24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TN" sz="2400" dirty="0" smtClean="0">
                <a:latin typeface="Sakkal Majalla" pitchFamily="2" charset="-78"/>
                <a:cs typeface="Sakkal Majalla" pitchFamily="2" charset="-78"/>
              </a:rPr>
              <a:t>(</a:t>
            </a:r>
            <a:r>
              <a:rPr lang="ar-TN" sz="24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فاعل</a:t>
            </a:r>
            <a:r>
              <a:rPr lang="ar-TN" sz="2400" dirty="0" smtClean="0">
                <a:latin typeface="Sakkal Majalla" pitchFamily="2" charset="-78"/>
                <a:cs typeface="Sakkal Majalla" pitchFamily="2" charset="-78"/>
              </a:rPr>
              <a:t>/</a:t>
            </a:r>
            <a:r>
              <a:rPr lang="ar-TN" sz="2400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مرفوع بألف المد</a:t>
            </a:r>
            <a:r>
              <a:rPr lang="ar-TN" sz="2400" dirty="0" smtClean="0">
                <a:latin typeface="Sakkal Majalla" pitchFamily="2" charset="-78"/>
                <a:cs typeface="Sakkal Majalla" pitchFamily="2" charset="-78"/>
              </a:rPr>
              <a:t>)</a:t>
            </a:r>
            <a:r>
              <a:rPr lang="ar-TN" sz="2400" b="1" dirty="0" smtClean="0">
                <a:latin typeface="Sakkal Majalla" pitchFamily="2" charset="-78"/>
                <a:cs typeface="Sakkal Majalla" pitchFamily="2" charset="-78"/>
              </a:rPr>
              <a:t>. عن يساركما </a:t>
            </a:r>
            <a:r>
              <a:rPr lang="ar-TN" sz="2400" b="1" u="sng" dirty="0" smtClean="0">
                <a:latin typeface="Sakkal Majalla" pitchFamily="2" charset="-78"/>
                <a:cs typeface="Sakkal Majalla" pitchFamily="2" charset="-78"/>
              </a:rPr>
              <a:t>فتاتان</a:t>
            </a:r>
            <a:r>
              <a:rPr lang="ar-TN" sz="24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TN" sz="2400" dirty="0" smtClean="0">
                <a:latin typeface="Sakkal Majalla" pitchFamily="2" charset="-78"/>
                <a:cs typeface="Sakkal Majalla" pitchFamily="2" charset="-78"/>
              </a:rPr>
              <a:t>(</a:t>
            </a:r>
            <a:r>
              <a:rPr lang="ar-TN" sz="24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مبتدأ مؤخر</a:t>
            </a:r>
            <a:r>
              <a:rPr lang="ar-TN" sz="2400" dirty="0" smtClean="0">
                <a:latin typeface="Sakkal Majalla" pitchFamily="2" charset="-78"/>
                <a:cs typeface="Sakkal Majalla" pitchFamily="2" charset="-78"/>
              </a:rPr>
              <a:t>/</a:t>
            </a:r>
            <a:r>
              <a:rPr lang="ar-TN" sz="2400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مرفوع بألف المدّ</a:t>
            </a:r>
            <a:r>
              <a:rPr lang="ar-TN" sz="2400" dirty="0" smtClean="0">
                <a:latin typeface="Sakkal Majalla" pitchFamily="2" charset="-78"/>
                <a:cs typeface="Sakkal Majalla" pitchFamily="2" charset="-78"/>
              </a:rPr>
              <a:t>) </a:t>
            </a:r>
            <a:r>
              <a:rPr lang="ar-TN" sz="2400" b="1" dirty="0" smtClean="0">
                <a:latin typeface="Sakkal Majalla" pitchFamily="2" charset="-78"/>
                <a:cs typeface="Sakkal Majalla" pitchFamily="2" charset="-78"/>
              </a:rPr>
              <a:t>يظهر من زيّـهما أنهما </a:t>
            </a:r>
            <a:r>
              <a:rPr lang="ar-TN" sz="2400" b="1" u="sng" dirty="0" smtClean="0">
                <a:latin typeface="Sakkal Majalla" pitchFamily="2" charset="-78"/>
                <a:cs typeface="Sakkal Majalla" pitchFamily="2" charset="-78"/>
              </a:rPr>
              <a:t>عاملتان</a:t>
            </a:r>
            <a:r>
              <a:rPr lang="ar-TN" sz="24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TN" sz="2400" dirty="0" smtClean="0">
                <a:latin typeface="Sakkal Majalla" pitchFamily="2" charset="-78"/>
                <a:cs typeface="Sakkal Majalla" pitchFamily="2" charset="-78"/>
              </a:rPr>
              <a:t>(</a:t>
            </a:r>
            <a:r>
              <a:rPr lang="ar-TN" sz="2400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خبر الناسخ الحرفي</a:t>
            </a:r>
            <a:r>
              <a:rPr lang="ar-TN" sz="2400" dirty="0" smtClean="0">
                <a:latin typeface="Sakkal Majalla" pitchFamily="2" charset="-78"/>
                <a:cs typeface="Sakkal Majalla" pitchFamily="2" charset="-78"/>
              </a:rPr>
              <a:t>/</a:t>
            </a:r>
            <a:r>
              <a:rPr lang="ar-TN" sz="2400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مرفوع بألف المد</a:t>
            </a:r>
            <a:r>
              <a:rPr lang="ar-TN" sz="2400" dirty="0" smtClean="0">
                <a:latin typeface="Sakkal Majalla" pitchFamily="2" charset="-78"/>
                <a:cs typeface="Sakkal Majalla" pitchFamily="2" charset="-78"/>
              </a:rPr>
              <a:t>) </a:t>
            </a:r>
            <a:r>
              <a:rPr lang="ar-TN" sz="2400" b="1" dirty="0" smtClean="0">
                <a:latin typeface="Sakkal Majalla" pitchFamily="2" charset="-78"/>
                <a:cs typeface="Sakkal Majalla" pitchFamily="2" charset="-78"/>
              </a:rPr>
              <a:t>تطلبان الراحة.</a:t>
            </a:r>
            <a:endParaRPr lang="fr-FR" sz="24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28596" y="3429000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TN" sz="24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ثَنِّ الكلماتِ المسطرةَ وغيّرْ ما يجب تغييره:</a:t>
            </a:r>
          </a:p>
          <a:p>
            <a:pPr algn="r" rtl="1"/>
            <a:endParaRPr lang="ar-TN" sz="24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ar-TN" sz="2400" b="1" dirty="0" smtClean="0">
                <a:latin typeface="Sakkal Majalla" pitchFamily="2" charset="-78"/>
                <a:cs typeface="Sakkal Majalla" pitchFamily="2" charset="-78"/>
              </a:rPr>
              <a:t>قرّر </a:t>
            </a:r>
            <a:r>
              <a:rPr lang="ar-TN" sz="2400" b="1" u="sng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الطّفلان</a:t>
            </a:r>
            <a:r>
              <a:rPr lang="ar-TN" sz="2400" b="1" dirty="0" smtClean="0">
                <a:latin typeface="Sakkal Majalla" pitchFamily="2" charset="-78"/>
                <a:cs typeface="Sakkal Majalla" pitchFamily="2" charset="-78"/>
              </a:rPr>
              <a:t> القيام بجولة، فركبا </a:t>
            </a:r>
            <a:r>
              <a:rPr lang="ar-TN" sz="2400" b="1" u="sng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درّاجتيـْهما</a:t>
            </a:r>
            <a:r>
              <a:rPr lang="ar-TN" sz="2400" b="1" dirty="0" smtClean="0">
                <a:latin typeface="Sakkal Majalla" pitchFamily="2" charset="-78"/>
                <a:cs typeface="Sakkal Majalla" pitchFamily="2" charset="-78"/>
              </a:rPr>
              <a:t> وقصدا الحقول المجاورة، لكن بعد </a:t>
            </a:r>
            <a:r>
              <a:rPr lang="ar-TN" sz="2400" b="1" u="sng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ساعتيْـن</a:t>
            </a:r>
            <a:r>
              <a:rPr lang="ar-TN" sz="2400" b="1" dirty="0" smtClean="0">
                <a:latin typeface="Sakkal Majalla" pitchFamily="2" charset="-78"/>
                <a:cs typeface="Sakkal Majalla" pitchFamily="2" charset="-78"/>
              </a:rPr>
              <a:t> من خروجهما غضبت العاصفة وتبدّل الطّقس ونزلت أمطار غزيرة، فعادا مبلّليْن.</a:t>
            </a:r>
            <a:endParaRPr lang="fr-FR" sz="24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6" name="~PP3451.WAV">
            <a:hlinkClick r:id="" action="ppaction://media"/>
          </p:cNvPr>
          <p:cNvPicPr>
            <a:picLocks noRot="1" noChangeAspect="1"/>
          </p:cNvPicPr>
          <p:nvPr>
            <a:wavAudioFile r:embed="rId1" name="~PP3451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90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388" y="1000108"/>
            <a:ext cx="2286016" cy="571504"/>
          </a:xfrm>
        </p:spPr>
        <p:txBody>
          <a:bodyPr>
            <a:normAutofit/>
          </a:bodyPr>
          <a:lstStyle/>
          <a:p>
            <a:r>
              <a:rPr lang="ar-TN" sz="1800" b="1" u="sng" dirty="0" smtClean="0"/>
              <a:t>وضعية الاستكشاف</a:t>
            </a:r>
            <a:r>
              <a:rPr lang="ar-TN" sz="1800" b="1" dirty="0" smtClean="0"/>
              <a:t>:</a:t>
            </a:r>
            <a:endParaRPr lang="fr-FR" sz="18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928926" y="571480"/>
            <a:ext cx="2786082" cy="461665"/>
          </a:xfrm>
          <a:prstGeom prst="rect">
            <a:avLst/>
          </a:prstGeom>
          <a:solidFill>
            <a:srgbClr val="27F96D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TN" sz="2400" b="1" dirty="0" smtClean="0">
                <a:latin typeface="Sakkal Majalla" pitchFamily="2" charset="-78"/>
                <a:cs typeface="Sakkal Majalla" pitchFamily="2" charset="-78"/>
              </a:rPr>
              <a:t>الدرس: إعراب المثنى</a:t>
            </a:r>
            <a:endParaRPr lang="fr-FR" sz="24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14414" y="1714488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TN" b="1" u="sng" dirty="0" smtClean="0">
                <a:latin typeface="Sakkal Majalla" pitchFamily="2" charset="-78"/>
                <a:cs typeface="Sakkal Majalla" pitchFamily="2" charset="-78"/>
              </a:rPr>
              <a:t>المدرسةُ</a:t>
            </a:r>
            <a:r>
              <a:rPr lang="ar-TN" b="1" dirty="0" smtClean="0">
                <a:latin typeface="Sakkal Majalla" pitchFamily="2" charset="-78"/>
                <a:cs typeface="Sakkal Majalla" pitchFamily="2" charset="-78"/>
              </a:rPr>
              <a:t> حرمُ المعرفةِ المقدسِ الذي يُغذِي عقولنا وأفكارنا لذلك أحافظُ على </a:t>
            </a:r>
            <a:r>
              <a:rPr lang="ar-TN" b="1" u="sng" dirty="0" smtClean="0">
                <a:latin typeface="Sakkal Majalla" pitchFamily="2" charset="-78"/>
                <a:cs typeface="Sakkal Majalla" pitchFamily="2" charset="-78"/>
              </a:rPr>
              <a:t>صورتِهَا</a:t>
            </a:r>
            <a:r>
              <a:rPr lang="ar-TN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TN" b="1" u="sng" dirty="0" smtClean="0">
                <a:latin typeface="Sakkal Majalla" pitchFamily="2" charset="-78"/>
                <a:cs typeface="Sakkal Majalla" pitchFamily="2" charset="-78"/>
              </a:rPr>
              <a:t>الناصعةِ</a:t>
            </a:r>
            <a:r>
              <a:rPr lang="ar-TN" b="1" dirty="0" smtClean="0">
                <a:latin typeface="Sakkal Majalla" pitchFamily="2" charset="-78"/>
                <a:cs typeface="Sakkal Majalla" pitchFamily="2" charset="-78"/>
              </a:rPr>
              <a:t>. وها أنا وأخي من المنزلِ نسعَى </a:t>
            </a:r>
            <a:r>
              <a:rPr lang="ar-TN" b="1" u="sng" dirty="0" smtClean="0">
                <a:latin typeface="Sakkal Majalla" pitchFamily="2" charset="-78"/>
                <a:cs typeface="Sakkal Majalla" pitchFamily="2" charset="-78"/>
              </a:rPr>
              <a:t>جاهديْنِ</a:t>
            </a:r>
            <a:r>
              <a:rPr lang="ar-TN" b="1" dirty="0" smtClean="0">
                <a:latin typeface="Sakkal Majalla" pitchFamily="2" charset="-78"/>
                <a:cs typeface="Sakkal Majalla" pitchFamily="2" charset="-78"/>
              </a:rPr>
              <a:t> لنهلِ العلمِ. فنحن </a:t>
            </a:r>
            <a:r>
              <a:rPr lang="ar-TN" b="1" u="sng" dirty="0" smtClean="0">
                <a:latin typeface="Sakkal Majalla" pitchFamily="2" charset="-78"/>
                <a:cs typeface="Sakkal Majalla" pitchFamily="2" charset="-78"/>
              </a:rPr>
              <a:t>طفلانِ</a:t>
            </a:r>
            <a:r>
              <a:rPr lang="ar-TN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TN" b="1" u="sng" dirty="0" smtClean="0">
                <a:latin typeface="Sakkal Majalla" pitchFamily="2" charset="-78"/>
                <a:cs typeface="Sakkal Majalla" pitchFamily="2" charset="-78"/>
              </a:rPr>
              <a:t>واعيانِ</a:t>
            </a:r>
            <a:r>
              <a:rPr lang="ar-TN" b="1" dirty="0" smtClean="0">
                <a:latin typeface="Sakkal Majalla" pitchFamily="2" charset="-78"/>
                <a:cs typeface="Sakkal Majalla" pitchFamily="2" charset="-78"/>
              </a:rPr>
              <a:t> بهذه الظروفِ التي يعيشُها بلدُنَا.</a:t>
            </a:r>
            <a:endParaRPr lang="fr-FR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57290" y="2857496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TN" b="1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أكمل تعمير الجدول:</a:t>
            </a:r>
            <a:endParaRPr lang="fr-FR" b="1" dirty="0">
              <a:solidFill>
                <a:srgbClr val="0070C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357290" y="3357562"/>
          <a:ext cx="6096000" cy="25958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b="1" dirty="0" smtClean="0">
                          <a:latin typeface="Sakkal Majalla" pitchFamily="2" charset="-78"/>
                          <a:cs typeface="Sakkal Majalla" pitchFamily="2" charset="-78"/>
                        </a:rPr>
                        <a:t>علامة الإعراب</a:t>
                      </a:r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b="1" dirty="0" smtClean="0">
                          <a:latin typeface="Sakkal Majalla" pitchFamily="2" charset="-78"/>
                          <a:cs typeface="Sakkal Majalla" pitchFamily="2" charset="-78"/>
                        </a:rPr>
                        <a:t>الوظيفة</a:t>
                      </a:r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b="1" dirty="0" smtClean="0">
                          <a:latin typeface="Sakkal Majalla" pitchFamily="2" charset="-78"/>
                          <a:cs typeface="Sakkal Majalla" pitchFamily="2" charset="-78"/>
                        </a:rPr>
                        <a:t>الاسم المسطر</a:t>
                      </a:r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b="1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b="1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b="1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b="1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b="1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~PP3313.WAV">
            <a:hlinkClick r:id="" action="ppaction://media"/>
          </p:cNvPr>
          <p:cNvPicPr>
            <a:picLocks noRot="1" noChangeAspect="1"/>
          </p:cNvPicPr>
          <p:nvPr>
            <a:wavAudioFile r:embed="rId1" name="~PP3313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69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00100" y="2357430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TN" b="1" dirty="0" smtClean="0">
                <a:solidFill>
                  <a:srgbClr val="0070C0"/>
                </a:solidFill>
                <a:latin typeface="Sakkal Majalla" pitchFamily="2" charset="-78"/>
                <a:cs typeface="Sakkal Majalla" pitchFamily="2" charset="-78"/>
              </a:rPr>
              <a:t>أكمل تعمير الجدول:</a:t>
            </a:r>
            <a:endParaRPr lang="fr-FR" b="1" dirty="0">
              <a:solidFill>
                <a:srgbClr val="0070C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357290" y="2928934"/>
          <a:ext cx="6096000" cy="25958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b="1" dirty="0" smtClean="0">
                          <a:latin typeface="Sakkal Majalla" pitchFamily="2" charset="-78"/>
                          <a:cs typeface="Sakkal Majalla" pitchFamily="2" charset="-78"/>
                        </a:rPr>
                        <a:t>علامة الإعراب</a:t>
                      </a:r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b="1" dirty="0" smtClean="0">
                          <a:latin typeface="Sakkal Majalla" pitchFamily="2" charset="-78"/>
                          <a:cs typeface="Sakkal Majalla" pitchFamily="2" charset="-78"/>
                        </a:rPr>
                        <a:t>الوظيفة</a:t>
                      </a:r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b="1" dirty="0" smtClean="0">
                          <a:latin typeface="Sakkal Majalla" pitchFamily="2" charset="-78"/>
                          <a:cs typeface="Sakkal Majalla" pitchFamily="2" charset="-78"/>
                        </a:rPr>
                        <a:t>الاسم المسطر</a:t>
                      </a:r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b="1" dirty="0" smtClean="0">
                          <a:latin typeface="Sakkal Majalla" pitchFamily="2" charset="-78"/>
                          <a:cs typeface="Sakkal Majalla" pitchFamily="2" charset="-78"/>
                        </a:rPr>
                        <a:t>الضمة</a:t>
                      </a:r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b="1" dirty="0" smtClean="0">
                          <a:latin typeface="Sakkal Majalla" pitchFamily="2" charset="-78"/>
                          <a:cs typeface="Sakkal Majalla" pitchFamily="2" charset="-78"/>
                        </a:rPr>
                        <a:t>مبتدأ</a:t>
                      </a:r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b="1" dirty="0" smtClean="0">
                          <a:latin typeface="Sakkal Majalla" pitchFamily="2" charset="-78"/>
                          <a:cs typeface="Sakkal Majalla" pitchFamily="2" charset="-78"/>
                        </a:rPr>
                        <a:t>المدرسة</a:t>
                      </a:r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b="1" dirty="0" smtClean="0">
                          <a:latin typeface="Sakkal Majalla" pitchFamily="2" charset="-78"/>
                          <a:cs typeface="Sakkal Majalla" pitchFamily="2" charset="-78"/>
                        </a:rPr>
                        <a:t>الكسرة</a:t>
                      </a:r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b="1" dirty="0" smtClean="0">
                          <a:latin typeface="Sakkal Majalla" pitchFamily="2" charset="-78"/>
                          <a:cs typeface="Sakkal Majalla" pitchFamily="2" charset="-78"/>
                        </a:rPr>
                        <a:t>اسم مجرور</a:t>
                      </a:r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b="1" u="none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صورتها</a:t>
                      </a:r>
                      <a:endParaRPr lang="fr-FR" b="1" u="none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b="1" dirty="0" smtClean="0">
                          <a:latin typeface="Sakkal Majalla" pitchFamily="2" charset="-78"/>
                          <a:cs typeface="Sakkal Majalla" pitchFamily="2" charset="-78"/>
                        </a:rPr>
                        <a:t>الكسرة</a:t>
                      </a:r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b="1" dirty="0" smtClean="0">
                          <a:latin typeface="Sakkal Majalla" pitchFamily="2" charset="-78"/>
                          <a:cs typeface="Sakkal Majalla" pitchFamily="2" charset="-78"/>
                        </a:rPr>
                        <a:t>نعت</a:t>
                      </a:r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b="1" u="none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الناصعة</a:t>
                      </a:r>
                      <a:endParaRPr lang="fr-FR" b="1" u="none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b="1" dirty="0" smtClean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منصوب</a:t>
                      </a:r>
                      <a:r>
                        <a:rPr lang="ar-TN" b="1" baseline="0" dirty="0" smtClean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 بالياء الساكنة</a:t>
                      </a:r>
                      <a:endParaRPr lang="fr-FR" b="1" dirty="0">
                        <a:solidFill>
                          <a:srgbClr val="FF0000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b="1" dirty="0" smtClean="0">
                          <a:latin typeface="Sakkal Majalla" pitchFamily="2" charset="-78"/>
                          <a:cs typeface="Sakkal Majalla" pitchFamily="2" charset="-78"/>
                        </a:rPr>
                        <a:t>حال</a:t>
                      </a:r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b="1" u="none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جاهدين</a:t>
                      </a:r>
                      <a:endParaRPr lang="fr-FR" b="1" u="none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b="1" dirty="0" smtClean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مرفوع بألف المد</a:t>
                      </a:r>
                      <a:endParaRPr lang="fr-FR" b="1" dirty="0">
                        <a:solidFill>
                          <a:srgbClr val="FF0000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b="1" dirty="0" smtClean="0">
                          <a:latin typeface="Sakkal Majalla" pitchFamily="2" charset="-78"/>
                          <a:cs typeface="Sakkal Majalla" pitchFamily="2" charset="-78"/>
                        </a:rPr>
                        <a:t>خبر</a:t>
                      </a:r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b="1" u="none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طفلان</a:t>
                      </a:r>
                      <a:endParaRPr lang="fr-FR" b="1" u="none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b="1" dirty="0" smtClean="0">
                          <a:solidFill>
                            <a:srgbClr val="FF0000"/>
                          </a:solidFill>
                          <a:latin typeface="Sakkal Majalla" pitchFamily="2" charset="-78"/>
                          <a:cs typeface="Sakkal Majalla" pitchFamily="2" charset="-78"/>
                        </a:rPr>
                        <a:t>مرفوع بألف المد</a:t>
                      </a:r>
                      <a:endParaRPr lang="fr-FR" b="1" dirty="0">
                        <a:solidFill>
                          <a:srgbClr val="FF0000"/>
                        </a:solidFill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b="1" dirty="0" smtClean="0">
                          <a:latin typeface="Sakkal Majalla" pitchFamily="2" charset="-78"/>
                          <a:cs typeface="Sakkal Majalla" pitchFamily="2" charset="-78"/>
                        </a:rPr>
                        <a:t>نعت</a:t>
                      </a:r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b="1" u="none" dirty="0" smtClean="0">
                          <a:effectLst/>
                          <a:latin typeface="Sakkal Majalla" pitchFamily="2" charset="-78"/>
                          <a:cs typeface="Sakkal Majalla" pitchFamily="2" charset="-78"/>
                        </a:rPr>
                        <a:t>واعيان</a:t>
                      </a:r>
                      <a:endParaRPr lang="fr-FR" b="1" u="none" dirty="0">
                        <a:effectLst/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428992" y="571480"/>
            <a:ext cx="1785950" cy="400110"/>
          </a:xfrm>
          <a:prstGeom prst="rect">
            <a:avLst/>
          </a:prstGeom>
          <a:solidFill>
            <a:srgbClr val="27F96D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TN" sz="2000" b="1" dirty="0" smtClean="0">
                <a:latin typeface="Sakkal Majalla" pitchFamily="2" charset="-78"/>
                <a:cs typeface="Sakkal Majalla" pitchFamily="2" charset="-78"/>
              </a:rPr>
              <a:t>الدرس: إعراب المثنى</a:t>
            </a:r>
            <a:endParaRPr lang="fr-FR" sz="2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42976" y="1285860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TN" b="1" u="sng" dirty="0" smtClean="0">
                <a:latin typeface="Sakkal Majalla" pitchFamily="2" charset="-78"/>
                <a:cs typeface="Sakkal Majalla" pitchFamily="2" charset="-78"/>
              </a:rPr>
              <a:t>المدرسةُ</a:t>
            </a:r>
            <a:r>
              <a:rPr lang="ar-TN" b="1" dirty="0" smtClean="0">
                <a:latin typeface="Sakkal Majalla" pitchFamily="2" charset="-78"/>
                <a:cs typeface="Sakkal Majalla" pitchFamily="2" charset="-78"/>
              </a:rPr>
              <a:t> حرمُ المعرفةِ المقدسِ الذي يُغذِي عقولنا وأفكارنا لذلك أحافظُ على </a:t>
            </a:r>
            <a:r>
              <a:rPr lang="ar-TN" b="1" u="sng" dirty="0" smtClean="0">
                <a:latin typeface="Sakkal Majalla" pitchFamily="2" charset="-78"/>
                <a:cs typeface="Sakkal Majalla" pitchFamily="2" charset="-78"/>
              </a:rPr>
              <a:t>صورتِهَا</a:t>
            </a:r>
            <a:r>
              <a:rPr lang="ar-TN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TN" b="1" u="sng" dirty="0" smtClean="0">
                <a:latin typeface="Sakkal Majalla" pitchFamily="2" charset="-78"/>
                <a:cs typeface="Sakkal Majalla" pitchFamily="2" charset="-78"/>
              </a:rPr>
              <a:t>الناصعةِ</a:t>
            </a:r>
            <a:r>
              <a:rPr lang="ar-TN" b="1" dirty="0" smtClean="0">
                <a:latin typeface="Sakkal Majalla" pitchFamily="2" charset="-78"/>
                <a:cs typeface="Sakkal Majalla" pitchFamily="2" charset="-78"/>
              </a:rPr>
              <a:t>. وها أنا وأخي من المنزلِ نسعَى </a:t>
            </a:r>
            <a:r>
              <a:rPr lang="ar-TN" b="1" u="sng" dirty="0" smtClean="0">
                <a:latin typeface="Sakkal Majalla" pitchFamily="2" charset="-78"/>
                <a:cs typeface="Sakkal Majalla" pitchFamily="2" charset="-78"/>
              </a:rPr>
              <a:t>جاهديْنِ</a:t>
            </a:r>
            <a:r>
              <a:rPr lang="ar-TN" b="1" dirty="0" smtClean="0">
                <a:latin typeface="Sakkal Majalla" pitchFamily="2" charset="-78"/>
                <a:cs typeface="Sakkal Majalla" pitchFamily="2" charset="-78"/>
              </a:rPr>
              <a:t> لنهلِ العلمِ. فنحن </a:t>
            </a:r>
            <a:r>
              <a:rPr lang="ar-TN" b="1" u="sng" dirty="0" smtClean="0">
                <a:latin typeface="Sakkal Majalla" pitchFamily="2" charset="-78"/>
                <a:cs typeface="Sakkal Majalla" pitchFamily="2" charset="-78"/>
              </a:rPr>
              <a:t>طفلانِ</a:t>
            </a:r>
            <a:r>
              <a:rPr lang="ar-TN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TN" b="1" u="sng" dirty="0" smtClean="0">
                <a:latin typeface="Sakkal Majalla" pitchFamily="2" charset="-78"/>
                <a:cs typeface="Sakkal Majalla" pitchFamily="2" charset="-78"/>
              </a:rPr>
              <a:t>واعيانِ</a:t>
            </a:r>
            <a:r>
              <a:rPr lang="ar-TN" b="1" dirty="0" smtClean="0">
                <a:latin typeface="Sakkal Majalla" pitchFamily="2" charset="-78"/>
                <a:cs typeface="Sakkal Majalla" pitchFamily="2" charset="-78"/>
              </a:rPr>
              <a:t> بهذه الظروفِ التي يعيشُها بلدُنَا.</a:t>
            </a:r>
            <a:endParaRPr lang="fr-FR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8" name="~PP316.WAV">
            <a:hlinkClick r:id="" action="ppaction://media"/>
          </p:cNvPr>
          <p:cNvPicPr>
            <a:picLocks noRot="1" noChangeAspect="1"/>
          </p:cNvPicPr>
          <p:nvPr>
            <a:wavAudioFile r:embed="rId1" name="~PP316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76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786050" y="1571612"/>
            <a:ext cx="3143272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r" rtl="1">
              <a:buFontTx/>
              <a:buChar char="-"/>
            </a:pPr>
            <a:r>
              <a:rPr lang="ar-TN" b="1" u="sng" dirty="0" smtClean="0">
                <a:latin typeface="Sakkal Majalla" pitchFamily="2" charset="-78"/>
                <a:cs typeface="Sakkal Majalla" pitchFamily="2" charset="-78"/>
              </a:rPr>
              <a:t>جناحُ</a:t>
            </a:r>
            <a:r>
              <a:rPr lang="ar-TN" b="1" dirty="0" smtClean="0">
                <a:latin typeface="Sakkal Majalla" pitchFamily="2" charset="-78"/>
                <a:cs typeface="Sakkal Majalla" pitchFamily="2" charset="-78"/>
              </a:rPr>
              <a:t> الطائر ك</a:t>
            </a:r>
            <a:r>
              <a:rPr lang="ar-TN" b="1" u="sng" dirty="0" smtClean="0">
                <a:latin typeface="Sakkal Majalla" pitchFamily="2" charset="-78"/>
                <a:cs typeface="Sakkal Majalla" pitchFamily="2" charset="-78"/>
              </a:rPr>
              <a:t>شراعِ</a:t>
            </a:r>
            <a:r>
              <a:rPr lang="ar-TN" b="1" dirty="0" smtClean="0">
                <a:latin typeface="Sakkal Majalla" pitchFamily="2" charset="-78"/>
                <a:cs typeface="Sakkal Majalla" pitchFamily="2" charset="-78"/>
              </a:rPr>
              <a:t> السفينة</a:t>
            </a:r>
          </a:p>
          <a:p>
            <a:pPr algn="r" rtl="1"/>
            <a:r>
              <a:rPr lang="ar-TN" b="1" dirty="0" smtClean="0">
                <a:latin typeface="Sakkal Majalla" pitchFamily="2" charset="-78"/>
                <a:cs typeface="Sakkal Majalla" pitchFamily="2" charset="-78"/>
              </a:rPr>
              <a:t>- أقبلت النحلة على </a:t>
            </a:r>
            <a:r>
              <a:rPr lang="ar-TN" b="1" u="sng" dirty="0" smtClean="0">
                <a:latin typeface="Sakkal Majalla" pitchFamily="2" charset="-78"/>
                <a:cs typeface="Sakkal Majalla" pitchFamily="2" charset="-78"/>
              </a:rPr>
              <a:t>زهرةِ</a:t>
            </a:r>
            <a:r>
              <a:rPr lang="ar-TN" b="1" dirty="0" smtClean="0">
                <a:latin typeface="Sakkal Majalla" pitchFamily="2" charset="-78"/>
                <a:cs typeface="Sakkal Majalla" pitchFamily="2" charset="-78"/>
              </a:rPr>
              <a:t> البرتقال</a:t>
            </a:r>
          </a:p>
          <a:p>
            <a:pPr algn="r" rtl="1"/>
            <a:r>
              <a:rPr lang="ar-TN" b="1" dirty="0" smtClean="0">
                <a:latin typeface="Sakkal Majalla" pitchFamily="2" charset="-78"/>
                <a:cs typeface="Sakkal Majalla" pitchFamily="2" charset="-78"/>
              </a:rPr>
              <a:t>- راجعْ </a:t>
            </a:r>
            <a:r>
              <a:rPr lang="ar-TN" b="1" u="sng" dirty="0" smtClean="0">
                <a:latin typeface="Sakkal Majalla" pitchFamily="2" charset="-78"/>
                <a:cs typeface="Sakkal Majalla" pitchFamily="2" charset="-78"/>
              </a:rPr>
              <a:t>درسَ</a:t>
            </a:r>
            <a:r>
              <a:rPr lang="ar-TN" b="1" dirty="0" smtClean="0">
                <a:latin typeface="Sakkal Majalla" pitchFamily="2" charset="-78"/>
                <a:cs typeface="Sakkal Majalla" pitchFamily="2" charset="-78"/>
              </a:rPr>
              <a:t> الرياضيات</a:t>
            </a:r>
            <a:endParaRPr lang="fr-FR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357554" y="3071810"/>
            <a:ext cx="2286016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TN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ثَنِّ ما سُطّر  </a:t>
            </a:r>
            <a:r>
              <a:rPr lang="ar-TN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وأعد كتابة الجمل</a:t>
            </a:r>
            <a:r>
              <a:rPr lang="ar-TN" b="1" dirty="0" smtClean="0">
                <a:latin typeface="Sakkal Majalla" pitchFamily="2" charset="-78"/>
                <a:cs typeface="Sakkal Majalla" pitchFamily="2" charset="-78"/>
              </a:rPr>
              <a:t>.</a:t>
            </a:r>
            <a:endParaRPr lang="fr-FR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928926" y="4643446"/>
            <a:ext cx="3071834" cy="21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TN" sz="800" dirty="0" smtClean="0">
                <a:latin typeface="Sakkal Majalla" pitchFamily="2" charset="-78"/>
                <a:cs typeface="Sakkal Majalla" pitchFamily="2" charset="-78"/>
              </a:rPr>
              <a:t>.....................................................................................................................................................................................</a:t>
            </a:r>
            <a:endParaRPr lang="fr-FR" sz="8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928926" y="4214818"/>
            <a:ext cx="30718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TN" sz="800" dirty="0" smtClean="0">
                <a:latin typeface="Sakkal Majalla" pitchFamily="2" charset="-78"/>
                <a:cs typeface="Sakkal Majalla" pitchFamily="2" charset="-78"/>
              </a:rPr>
              <a:t>....................................................................................................................................................................................</a:t>
            </a:r>
            <a:endParaRPr lang="fr-FR" sz="8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786050" y="3786190"/>
            <a:ext cx="3214710" cy="21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TN" sz="800" dirty="0" smtClean="0">
                <a:latin typeface="Sakkal Majalla" pitchFamily="2" charset="-78"/>
                <a:cs typeface="Sakkal Majalla" pitchFamily="2" charset="-78"/>
              </a:rPr>
              <a:t>....................................................................................................................................................................................</a:t>
            </a:r>
            <a:endParaRPr lang="fr-FR" sz="800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428992" y="571480"/>
            <a:ext cx="1785950" cy="400110"/>
          </a:xfrm>
          <a:prstGeom prst="rect">
            <a:avLst/>
          </a:prstGeom>
          <a:solidFill>
            <a:srgbClr val="27F96D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TN" sz="2000" b="1" dirty="0" smtClean="0">
                <a:latin typeface="Sakkal Majalla" pitchFamily="2" charset="-78"/>
                <a:cs typeface="Sakkal Majalla" pitchFamily="2" charset="-78"/>
              </a:rPr>
              <a:t>الدرس: إعراب المثنى</a:t>
            </a:r>
            <a:endParaRPr lang="fr-FR" sz="20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1" name="~PP3026.WAV">
            <a:hlinkClick r:id="" action="ppaction://media"/>
          </p:cNvPr>
          <p:cNvPicPr>
            <a:picLocks noRot="1" noChangeAspect="1"/>
          </p:cNvPicPr>
          <p:nvPr>
            <a:wavAudioFile r:embed="rId1" name="~PP3026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9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28992" y="571480"/>
            <a:ext cx="1785950" cy="400110"/>
          </a:xfrm>
          <a:prstGeom prst="rect">
            <a:avLst/>
          </a:prstGeom>
          <a:solidFill>
            <a:srgbClr val="27F96D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TN" sz="2000" b="1" dirty="0" smtClean="0">
                <a:latin typeface="Sakkal Majalla" pitchFamily="2" charset="-78"/>
                <a:cs typeface="Sakkal Majalla" pitchFamily="2" charset="-78"/>
              </a:rPr>
              <a:t>الدرس: إعراب المثنى</a:t>
            </a:r>
            <a:endParaRPr lang="fr-FR" sz="2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786050" y="1571612"/>
            <a:ext cx="3143272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TN" b="1" dirty="0" smtClean="0">
                <a:latin typeface="Sakkal Majalla" pitchFamily="2" charset="-78"/>
                <a:cs typeface="Sakkal Majalla" pitchFamily="2" charset="-78"/>
              </a:rPr>
              <a:t>- </a:t>
            </a:r>
            <a:r>
              <a:rPr lang="ar-TN" b="1" u="sng" dirty="0" smtClean="0">
                <a:latin typeface="Sakkal Majalla" pitchFamily="2" charset="-78"/>
                <a:cs typeface="Sakkal Majalla" pitchFamily="2" charset="-78"/>
              </a:rPr>
              <a:t>جناحُ</a:t>
            </a:r>
            <a:r>
              <a:rPr lang="ar-TN" b="1" dirty="0" smtClean="0">
                <a:latin typeface="Sakkal Majalla" pitchFamily="2" charset="-78"/>
                <a:cs typeface="Sakkal Majalla" pitchFamily="2" charset="-78"/>
              </a:rPr>
              <a:t> الطائر ك</a:t>
            </a:r>
            <a:r>
              <a:rPr lang="ar-TN" b="1" u="sng" dirty="0" smtClean="0">
                <a:latin typeface="Sakkal Majalla" pitchFamily="2" charset="-78"/>
                <a:cs typeface="Sakkal Majalla" pitchFamily="2" charset="-78"/>
              </a:rPr>
              <a:t>شراعِ</a:t>
            </a:r>
            <a:r>
              <a:rPr lang="ar-TN" b="1" dirty="0" smtClean="0">
                <a:latin typeface="Sakkal Majalla" pitchFamily="2" charset="-78"/>
                <a:cs typeface="Sakkal Majalla" pitchFamily="2" charset="-78"/>
              </a:rPr>
              <a:t> السفينة</a:t>
            </a:r>
          </a:p>
          <a:p>
            <a:pPr algn="r" rtl="1"/>
            <a:r>
              <a:rPr lang="ar-TN" b="1" dirty="0" smtClean="0">
                <a:latin typeface="Sakkal Majalla" pitchFamily="2" charset="-78"/>
                <a:cs typeface="Sakkal Majalla" pitchFamily="2" charset="-78"/>
              </a:rPr>
              <a:t>- أقبلت النحلة على </a:t>
            </a:r>
            <a:r>
              <a:rPr lang="ar-TN" b="1" u="sng" dirty="0" smtClean="0">
                <a:latin typeface="Sakkal Majalla" pitchFamily="2" charset="-78"/>
                <a:cs typeface="Sakkal Majalla" pitchFamily="2" charset="-78"/>
              </a:rPr>
              <a:t>زهرةِ</a:t>
            </a:r>
            <a:r>
              <a:rPr lang="ar-TN" b="1" dirty="0" smtClean="0">
                <a:latin typeface="Sakkal Majalla" pitchFamily="2" charset="-78"/>
                <a:cs typeface="Sakkal Majalla" pitchFamily="2" charset="-78"/>
              </a:rPr>
              <a:t> البرتقال</a:t>
            </a:r>
          </a:p>
          <a:p>
            <a:pPr algn="r" rtl="1"/>
            <a:r>
              <a:rPr lang="ar-TN" b="1" dirty="0" smtClean="0">
                <a:latin typeface="Sakkal Majalla" pitchFamily="2" charset="-78"/>
                <a:cs typeface="Sakkal Majalla" pitchFamily="2" charset="-78"/>
              </a:rPr>
              <a:t>- راجعْ </a:t>
            </a:r>
            <a:r>
              <a:rPr lang="ar-TN" b="1" u="sng" dirty="0" smtClean="0">
                <a:latin typeface="Sakkal Majalla" pitchFamily="2" charset="-78"/>
                <a:cs typeface="Sakkal Majalla" pitchFamily="2" charset="-78"/>
              </a:rPr>
              <a:t>درسَ</a:t>
            </a:r>
            <a:r>
              <a:rPr lang="ar-TN" b="1" dirty="0" smtClean="0">
                <a:latin typeface="Sakkal Majalla" pitchFamily="2" charset="-78"/>
                <a:cs typeface="Sakkal Majalla" pitchFamily="2" charset="-78"/>
              </a:rPr>
              <a:t> الرياضيات</a:t>
            </a:r>
            <a:endParaRPr lang="fr-FR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357554" y="3071810"/>
            <a:ext cx="2286016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TN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ثَنِّ ما سُطّر  </a:t>
            </a:r>
            <a:r>
              <a:rPr lang="ar-TN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وأعد كتابة الجمل</a:t>
            </a:r>
            <a:r>
              <a:rPr lang="ar-TN" b="1" dirty="0" smtClean="0">
                <a:latin typeface="Sakkal Majalla" pitchFamily="2" charset="-78"/>
                <a:cs typeface="Sakkal Majalla" pitchFamily="2" charset="-78"/>
              </a:rPr>
              <a:t>.</a:t>
            </a:r>
            <a:endParaRPr lang="fr-FR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714612" y="371475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TN" b="1" dirty="0" smtClean="0">
                <a:latin typeface="Sakkal Majalla" pitchFamily="2" charset="-78"/>
                <a:cs typeface="Sakkal Majalla" pitchFamily="2" charset="-78"/>
              </a:rPr>
              <a:t>- جناحَ</a:t>
            </a:r>
            <a:r>
              <a:rPr lang="ar-TN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</a:t>
            </a:r>
            <a:r>
              <a:rPr lang="ar-TN" b="1" dirty="0" smtClean="0">
                <a:latin typeface="Sakkal Majalla" pitchFamily="2" charset="-78"/>
                <a:cs typeface="Sakkal Majalla" pitchFamily="2" charset="-78"/>
              </a:rPr>
              <a:t> الطائر كشراعـــ</a:t>
            </a:r>
            <a:r>
              <a:rPr lang="ar-TN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يْ</a:t>
            </a:r>
            <a:r>
              <a:rPr lang="ar-TN" b="1" dirty="0" smtClean="0">
                <a:latin typeface="Sakkal Majalla" pitchFamily="2" charset="-78"/>
                <a:cs typeface="Sakkal Majalla" pitchFamily="2" charset="-78"/>
              </a:rPr>
              <a:t> السفينة</a:t>
            </a:r>
            <a:endParaRPr lang="fr-FR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714612" y="4286256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TN" b="1" dirty="0" smtClean="0">
                <a:latin typeface="Sakkal Majalla" pitchFamily="2" charset="-78"/>
                <a:cs typeface="Sakkal Majalla" pitchFamily="2" charset="-78"/>
              </a:rPr>
              <a:t>- أقبلت النحلة على </a:t>
            </a:r>
            <a:r>
              <a:rPr lang="ar-TN" b="1" u="sng" dirty="0" smtClean="0">
                <a:latin typeface="Sakkal Majalla" pitchFamily="2" charset="-78"/>
                <a:cs typeface="Sakkal Majalla" pitchFamily="2" charset="-78"/>
              </a:rPr>
              <a:t>زهرتــ</a:t>
            </a:r>
            <a:r>
              <a:rPr lang="ar-TN" b="1" u="sng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يْ</a:t>
            </a:r>
            <a:r>
              <a:rPr lang="ar-TN" b="1" dirty="0" smtClean="0">
                <a:latin typeface="Sakkal Majalla" pitchFamily="2" charset="-78"/>
                <a:cs typeface="Sakkal Majalla" pitchFamily="2" charset="-78"/>
              </a:rPr>
              <a:t> البرتقال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714612" y="485776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TN" b="1" dirty="0" smtClean="0">
                <a:latin typeface="Sakkal Majalla" pitchFamily="2" charset="-78"/>
                <a:cs typeface="Sakkal Majalla" pitchFamily="2" charset="-78"/>
              </a:rPr>
              <a:t>- راجعْ </a:t>
            </a:r>
            <a:r>
              <a:rPr lang="ar-TN" b="1" u="sng" dirty="0" smtClean="0">
                <a:latin typeface="Sakkal Majalla" pitchFamily="2" charset="-78"/>
                <a:cs typeface="Sakkal Majalla" pitchFamily="2" charset="-78"/>
              </a:rPr>
              <a:t>درسَــ</a:t>
            </a:r>
            <a:r>
              <a:rPr lang="ar-TN" b="1" u="sng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يْ</a:t>
            </a:r>
            <a:r>
              <a:rPr lang="ar-TN" b="1" dirty="0" smtClean="0">
                <a:latin typeface="Sakkal Majalla" pitchFamily="2" charset="-78"/>
                <a:cs typeface="Sakkal Majalla" pitchFamily="2" charset="-78"/>
              </a:rPr>
              <a:t> الرياضيات</a:t>
            </a:r>
            <a:endParaRPr lang="fr-FR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1" name="~PP3261.WAV">
            <a:hlinkClick r:id="" action="ppaction://media"/>
          </p:cNvPr>
          <p:cNvPicPr>
            <a:picLocks noRot="1" noChangeAspect="1"/>
          </p:cNvPicPr>
          <p:nvPr>
            <a:wavAudioFile r:embed="rId1" name="~PP3261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92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au 25"/>
          <p:cNvGraphicFramePr>
            <a:graphicFrameLocks noGrp="1"/>
          </p:cNvGraphicFramePr>
          <p:nvPr/>
        </p:nvGraphicFramePr>
        <p:xfrm>
          <a:off x="2571736" y="3571876"/>
          <a:ext cx="3657600" cy="17526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TN" b="1" dirty="0" smtClean="0">
                          <a:latin typeface="Sakkal Majalla" pitchFamily="2" charset="-78"/>
                          <a:cs typeface="Sakkal Majalla" pitchFamily="2" charset="-78"/>
                        </a:rPr>
                        <a:t>المثنى</a:t>
                      </a:r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TN" b="1" dirty="0" smtClean="0">
                          <a:latin typeface="Sakkal Majalla" pitchFamily="2" charset="-78"/>
                          <a:cs typeface="Sakkal Majalla" pitchFamily="2" charset="-78"/>
                        </a:rPr>
                        <a:t>المفرد</a:t>
                      </a:r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TN" b="1" dirty="0" smtClean="0">
                          <a:latin typeface="Sakkal Majalla" pitchFamily="2" charset="-78"/>
                          <a:cs typeface="Sakkal Majalla" pitchFamily="2" charset="-78"/>
                        </a:rPr>
                        <a:t>ا</a:t>
                      </a:r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b="1" dirty="0" smtClean="0">
                          <a:latin typeface="Sakkal Majalla" pitchFamily="2" charset="-78"/>
                          <a:cs typeface="Sakkal Majalla" pitchFamily="2" charset="-78"/>
                        </a:rPr>
                        <a:t>ــــــــــُــــــــــ</a:t>
                      </a:r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b="1" dirty="0" smtClean="0">
                          <a:latin typeface="Sakkal Majalla" pitchFamily="2" charset="-78"/>
                          <a:cs typeface="Sakkal Majalla" pitchFamily="2" charset="-78"/>
                        </a:rPr>
                        <a:t>الرفع</a:t>
                      </a:r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TN" b="1" dirty="0" err="1" smtClean="0">
                          <a:latin typeface="Sakkal Majalla" pitchFamily="2" charset="-78"/>
                          <a:cs typeface="Sakkal Majalla" pitchFamily="2" charset="-78"/>
                        </a:rPr>
                        <a:t>ــــــــيْـــــــــ</a:t>
                      </a:r>
                      <a:r>
                        <a:rPr lang="ar-TN" b="1" dirty="0" smtClean="0">
                          <a:latin typeface="Sakkal Majalla" pitchFamily="2" charset="-78"/>
                          <a:cs typeface="Sakkal Majalla" pitchFamily="2" charset="-78"/>
                        </a:rPr>
                        <a:t> / </a:t>
                      </a:r>
                      <a:r>
                        <a:rPr lang="ar-TN" b="1" dirty="0" err="1" smtClean="0">
                          <a:latin typeface="Sakkal Majalla" pitchFamily="2" charset="-78"/>
                          <a:cs typeface="Sakkal Majalla" pitchFamily="2" charset="-78"/>
                        </a:rPr>
                        <a:t>يْ</a:t>
                      </a:r>
                      <a:endParaRPr lang="ar-TN" b="1" dirty="0" smtClean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b="1" dirty="0" smtClean="0">
                          <a:latin typeface="Sakkal Majalla" pitchFamily="2" charset="-78"/>
                          <a:cs typeface="Sakkal Majalla" pitchFamily="2" charset="-78"/>
                        </a:rPr>
                        <a:t>ـــــــــــَـــــــــ</a:t>
                      </a:r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b="1" dirty="0" smtClean="0">
                          <a:latin typeface="Sakkal Majalla" pitchFamily="2" charset="-78"/>
                          <a:cs typeface="Sakkal Majalla" pitchFamily="2" charset="-78"/>
                        </a:rPr>
                        <a:t>النصب</a:t>
                      </a:r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b="1" dirty="0" err="1" smtClean="0">
                          <a:latin typeface="Sakkal Majalla" pitchFamily="2" charset="-78"/>
                          <a:cs typeface="Sakkal Majalla" pitchFamily="2" charset="-78"/>
                        </a:rPr>
                        <a:t>ــــــــيْـــــــــ</a:t>
                      </a:r>
                      <a:r>
                        <a:rPr lang="ar-TN" b="1" dirty="0" smtClean="0">
                          <a:latin typeface="Sakkal Majalla" pitchFamily="2" charset="-78"/>
                          <a:cs typeface="Sakkal Majalla" pitchFamily="2" charset="-78"/>
                        </a:rPr>
                        <a:t> / </a:t>
                      </a:r>
                      <a:r>
                        <a:rPr lang="ar-TN" b="1" dirty="0" err="1" smtClean="0">
                          <a:latin typeface="Sakkal Majalla" pitchFamily="2" charset="-78"/>
                          <a:cs typeface="Sakkal Majalla" pitchFamily="2" charset="-78"/>
                        </a:rPr>
                        <a:t>يْ</a:t>
                      </a:r>
                      <a:endParaRPr lang="ar-TN" b="1" dirty="0" smtClean="0">
                        <a:latin typeface="Sakkal Majalla" pitchFamily="2" charset="-78"/>
                        <a:cs typeface="Sakkal Majalla" pitchFamily="2" charset="-78"/>
                      </a:endParaRPr>
                    </a:p>
                    <a:p>
                      <a:pPr algn="ctr" rtl="1"/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b="1" dirty="0" smtClean="0">
                          <a:latin typeface="Sakkal Majalla" pitchFamily="2" charset="-78"/>
                          <a:cs typeface="Sakkal Majalla" pitchFamily="2" charset="-78"/>
                        </a:rPr>
                        <a:t>ــــــــــــِـــــــــ</a:t>
                      </a:r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TN" b="1" dirty="0" smtClean="0">
                          <a:latin typeface="Sakkal Majalla" pitchFamily="2" charset="-78"/>
                          <a:cs typeface="Sakkal Majalla" pitchFamily="2" charset="-78"/>
                        </a:rPr>
                        <a:t>الجر</a:t>
                      </a:r>
                      <a:endParaRPr lang="fr-FR" b="1" dirty="0">
                        <a:latin typeface="Sakkal Majalla" pitchFamily="2" charset="-78"/>
                        <a:cs typeface="Sakkal Majalla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~PP3016.WAV">
            <a:hlinkClick r:id="" action="ppaction://media"/>
          </p:cNvPr>
          <p:cNvPicPr>
            <a:picLocks noRot="1" noChangeAspect="1"/>
          </p:cNvPicPr>
          <p:nvPr>
            <a:wavAudioFile r:embed="rId1" name="~PP3016.WAV"/>
          </p:nvPr>
        </p:nvPicPr>
        <p:blipFill>
          <a:blip r:embed="rId3"/>
          <a:stretch>
            <a:fillRect/>
          </a:stretch>
        </p:blipFill>
        <p:spPr>
          <a:xfrm>
            <a:off x="8632825" y="6357958"/>
            <a:ext cx="304800" cy="304800"/>
          </a:xfrm>
          <a:prstGeom prst="rect">
            <a:avLst/>
          </a:prstGeom>
        </p:spPr>
      </p:pic>
      <p:grpSp>
        <p:nvGrpSpPr>
          <p:cNvPr id="16" name="Groupe 15"/>
          <p:cNvGrpSpPr/>
          <p:nvPr/>
        </p:nvGrpSpPr>
        <p:grpSpPr>
          <a:xfrm>
            <a:off x="1000100" y="2026499"/>
            <a:ext cx="6929486" cy="830997"/>
            <a:chOff x="1428728" y="428604"/>
            <a:chExt cx="6929486" cy="830997"/>
          </a:xfrm>
        </p:grpSpPr>
        <p:sp>
          <p:nvSpPr>
            <p:cNvPr id="2" name="ZoneTexte 1"/>
            <p:cNvSpPr txBox="1"/>
            <p:nvPr/>
          </p:nvSpPr>
          <p:spPr>
            <a:xfrm>
              <a:off x="6000760" y="428604"/>
              <a:ext cx="2357454" cy="83099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 rtl="1">
                <a:buFontTx/>
                <a:buChar char="-"/>
              </a:pPr>
              <a:r>
                <a:rPr lang="ar-TN" sz="1600" b="1" u="sng" dirty="0" smtClean="0">
                  <a:latin typeface="Sakkal Majalla" pitchFamily="2" charset="-78"/>
                  <a:cs typeface="Sakkal Majalla" pitchFamily="2" charset="-78"/>
                </a:rPr>
                <a:t>جناحَ</a:t>
              </a:r>
              <a:r>
                <a:rPr lang="ar-TN" sz="1600" b="1" dirty="0" smtClean="0">
                  <a:latin typeface="Sakkal Majalla" pitchFamily="2" charset="-78"/>
                  <a:cs typeface="Sakkal Majalla" pitchFamily="2" charset="-78"/>
                </a:rPr>
                <a:t> الطائر ك</a:t>
              </a:r>
              <a:r>
                <a:rPr lang="ar-TN" sz="1600" b="1" u="sng" dirty="0" smtClean="0">
                  <a:latin typeface="Sakkal Majalla" pitchFamily="2" charset="-78"/>
                  <a:cs typeface="Sakkal Majalla" pitchFamily="2" charset="-78"/>
                </a:rPr>
                <a:t>شراعِ</a:t>
              </a:r>
              <a:r>
                <a:rPr lang="ar-TN" sz="1600" b="1" dirty="0" smtClean="0">
                  <a:latin typeface="Sakkal Majalla" pitchFamily="2" charset="-78"/>
                  <a:cs typeface="Sakkal Majalla" pitchFamily="2" charset="-78"/>
                </a:rPr>
                <a:t> السفينة</a:t>
              </a:r>
            </a:p>
            <a:p>
              <a:pPr algn="r" rtl="1"/>
              <a:r>
                <a:rPr lang="ar-TN" sz="1600" b="1" dirty="0" smtClean="0">
                  <a:latin typeface="Sakkal Majalla" pitchFamily="2" charset="-78"/>
                  <a:cs typeface="Sakkal Majalla" pitchFamily="2" charset="-78"/>
                </a:rPr>
                <a:t>- أقبلت النحلة على </a:t>
              </a:r>
              <a:r>
                <a:rPr lang="ar-TN" sz="1600" b="1" u="sng" dirty="0" smtClean="0">
                  <a:latin typeface="Sakkal Majalla" pitchFamily="2" charset="-78"/>
                  <a:cs typeface="Sakkal Majalla" pitchFamily="2" charset="-78"/>
                </a:rPr>
                <a:t>زهرةِ</a:t>
              </a:r>
              <a:r>
                <a:rPr lang="ar-TN" sz="1600" b="1" dirty="0" smtClean="0">
                  <a:latin typeface="Sakkal Majalla" pitchFamily="2" charset="-78"/>
                  <a:cs typeface="Sakkal Majalla" pitchFamily="2" charset="-78"/>
                </a:rPr>
                <a:t> البرتقال</a:t>
              </a:r>
            </a:p>
            <a:p>
              <a:pPr algn="r" rtl="1"/>
              <a:r>
                <a:rPr lang="ar-TN" sz="1600" b="1" dirty="0" smtClean="0">
                  <a:latin typeface="Sakkal Majalla" pitchFamily="2" charset="-78"/>
                  <a:cs typeface="Sakkal Majalla" pitchFamily="2" charset="-78"/>
                </a:rPr>
                <a:t>- راجعْ </a:t>
              </a:r>
              <a:r>
                <a:rPr lang="ar-TN" sz="1600" b="1" u="sng" dirty="0" smtClean="0">
                  <a:latin typeface="Sakkal Majalla" pitchFamily="2" charset="-78"/>
                  <a:cs typeface="Sakkal Majalla" pitchFamily="2" charset="-78"/>
                </a:rPr>
                <a:t>درسَ</a:t>
              </a:r>
              <a:r>
                <a:rPr lang="ar-TN" sz="1600" b="1" dirty="0" smtClean="0">
                  <a:latin typeface="Sakkal Majalla" pitchFamily="2" charset="-78"/>
                  <a:cs typeface="Sakkal Majalla" pitchFamily="2" charset="-78"/>
                </a:rPr>
                <a:t> الرياضيات</a:t>
              </a:r>
              <a:endParaRPr lang="fr-FR" sz="1600" b="1" dirty="0">
                <a:latin typeface="Sakkal Majalla" pitchFamily="2" charset="-78"/>
                <a:cs typeface="Sakkal Majalla" pitchFamily="2" charset="-78"/>
              </a:endParaRPr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1428728" y="428604"/>
              <a:ext cx="2928958" cy="83099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 rtl="1">
                <a:buFontTx/>
                <a:buChar char="-"/>
              </a:pPr>
              <a:r>
                <a:rPr lang="ar-TN" sz="1600" b="1" u="sng" dirty="0" smtClean="0">
                  <a:latin typeface="Sakkal Majalla" pitchFamily="2" charset="-78"/>
                  <a:cs typeface="Sakkal Majalla" pitchFamily="2" charset="-78"/>
                </a:rPr>
                <a:t>جناح</a:t>
              </a:r>
              <a:r>
                <a:rPr lang="ar-TN" sz="1600" b="1" u="sng" dirty="0" smtClean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ا</a:t>
              </a:r>
              <a:r>
                <a:rPr lang="ar-TN" sz="1600" b="1" dirty="0" smtClean="0">
                  <a:latin typeface="Sakkal Majalla" pitchFamily="2" charset="-78"/>
                  <a:cs typeface="Sakkal Majalla" pitchFamily="2" charset="-78"/>
                </a:rPr>
                <a:t> الطائر ك</a:t>
              </a:r>
              <a:r>
                <a:rPr lang="ar-TN" sz="1600" b="1" u="sng" dirty="0" smtClean="0">
                  <a:latin typeface="Sakkal Majalla" pitchFamily="2" charset="-78"/>
                  <a:cs typeface="Sakkal Majalla" pitchFamily="2" charset="-78"/>
                </a:rPr>
                <a:t>شراع</a:t>
              </a:r>
              <a:r>
                <a:rPr lang="ar-TN" sz="1600" b="1" u="sng" dirty="0" smtClean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يْ</a:t>
              </a:r>
              <a:r>
                <a:rPr lang="ar-TN" sz="1600" b="1" dirty="0" smtClean="0">
                  <a:latin typeface="Sakkal Majalla" pitchFamily="2" charset="-78"/>
                  <a:cs typeface="Sakkal Majalla" pitchFamily="2" charset="-78"/>
                </a:rPr>
                <a:t> السفينة</a:t>
              </a:r>
            </a:p>
            <a:p>
              <a:pPr algn="r" rtl="1"/>
              <a:r>
                <a:rPr lang="ar-TN" sz="1600" b="1" dirty="0" smtClean="0">
                  <a:latin typeface="Sakkal Majalla" pitchFamily="2" charset="-78"/>
                  <a:cs typeface="Sakkal Majalla" pitchFamily="2" charset="-78"/>
                </a:rPr>
                <a:t>- أقبلت النحلة على </a:t>
              </a:r>
              <a:r>
                <a:rPr lang="ar-TN" sz="1600" b="1" u="sng" dirty="0" smtClean="0">
                  <a:latin typeface="Sakkal Majalla" pitchFamily="2" charset="-78"/>
                  <a:cs typeface="Sakkal Majalla" pitchFamily="2" charset="-78"/>
                </a:rPr>
                <a:t>زهرت</a:t>
              </a:r>
              <a:r>
                <a:rPr lang="ar-TN" sz="1600" b="1" u="sng" dirty="0" smtClean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يْ</a:t>
              </a:r>
              <a:r>
                <a:rPr lang="ar-TN" sz="1600" b="1" dirty="0" smtClean="0">
                  <a:latin typeface="Sakkal Majalla" pitchFamily="2" charset="-78"/>
                  <a:cs typeface="Sakkal Majalla" pitchFamily="2" charset="-78"/>
                </a:rPr>
                <a:t> البرتقال</a:t>
              </a:r>
            </a:p>
            <a:p>
              <a:pPr algn="r" rtl="1"/>
              <a:r>
                <a:rPr lang="ar-TN" sz="1600" b="1" dirty="0" smtClean="0">
                  <a:latin typeface="Sakkal Majalla" pitchFamily="2" charset="-78"/>
                  <a:cs typeface="Sakkal Majalla" pitchFamily="2" charset="-78"/>
                </a:rPr>
                <a:t>- راجعْ </a:t>
              </a:r>
              <a:r>
                <a:rPr lang="ar-TN" sz="1600" b="1" u="sng" dirty="0" smtClean="0">
                  <a:latin typeface="Sakkal Majalla" pitchFamily="2" charset="-78"/>
                  <a:cs typeface="Sakkal Majalla" pitchFamily="2" charset="-78"/>
                </a:rPr>
                <a:t>درس</a:t>
              </a:r>
              <a:r>
                <a:rPr lang="ar-TN" sz="1600" b="1" u="sng" dirty="0" smtClean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يْ</a:t>
              </a:r>
              <a:r>
                <a:rPr lang="ar-TN" sz="1600" b="1" dirty="0" smtClean="0">
                  <a:latin typeface="Sakkal Majalla" pitchFamily="2" charset="-78"/>
                  <a:cs typeface="Sakkal Majalla" pitchFamily="2" charset="-78"/>
                </a:rPr>
                <a:t> الرياضيات</a:t>
              </a:r>
              <a:endParaRPr lang="fr-FR" sz="1600" b="1" dirty="0">
                <a:latin typeface="Sakkal Majalla" pitchFamily="2" charset="-78"/>
                <a:cs typeface="Sakkal Majalla" pitchFamily="2" charset="-78"/>
              </a:endParaRPr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 rot="10800000">
              <a:off x="4572000" y="857232"/>
              <a:ext cx="135732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ZoneTexte 14"/>
          <p:cNvSpPr txBox="1"/>
          <p:nvPr/>
        </p:nvSpPr>
        <p:spPr>
          <a:xfrm>
            <a:off x="3428992" y="571480"/>
            <a:ext cx="1785950" cy="400110"/>
          </a:xfrm>
          <a:prstGeom prst="rect">
            <a:avLst/>
          </a:prstGeom>
          <a:solidFill>
            <a:srgbClr val="27F96D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TN" sz="2000" b="1" dirty="0" smtClean="0">
                <a:latin typeface="Sakkal Majalla" pitchFamily="2" charset="-78"/>
                <a:cs typeface="Sakkal Majalla" pitchFamily="2" charset="-78"/>
              </a:rPr>
              <a:t>الدرس: إعراب المثنى</a:t>
            </a:r>
            <a:endParaRPr lang="fr-FR" sz="2000" b="1" dirty="0">
              <a:latin typeface="Sakkal Majalla" pitchFamily="2" charset="-78"/>
              <a:cs typeface="Sakkal Majalla" pitchFamily="2" charset="-78"/>
            </a:endParaRPr>
          </a:p>
        </p:txBody>
      </p:sp>
    </p:spTree>
  </p:cSld>
  <p:clrMapOvr>
    <a:masterClrMapping/>
  </p:clrMapOvr>
  <p:transition advTm="2385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71736" y="2858342"/>
            <a:ext cx="3429024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TN" sz="2000" b="1" dirty="0" smtClean="0">
                <a:latin typeface="Sakkal Majalla" pitchFamily="2" charset="-78"/>
                <a:cs typeface="Sakkal Majalla" pitchFamily="2" charset="-78"/>
              </a:rPr>
              <a:t>ينصب ويجر المثنى بالياء الساكنة: ”</a:t>
            </a:r>
            <a:r>
              <a:rPr lang="ar-TN" sz="2000" b="1" dirty="0" err="1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يْ</a:t>
            </a:r>
            <a:r>
              <a:rPr lang="ar-TN" sz="2000" b="1" dirty="0" smtClean="0">
                <a:latin typeface="Sakkal Majalla" pitchFamily="2" charset="-78"/>
                <a:cs typeface="Sakkal Majalla" pitchFamily="2" charset="-78"/>
              </a:rPr>
              <a:t>“</a:t>
            </a:r>
          </a:p>
          <a:p>
            <a:pPr algn="ctr" rtl="1"/>
            <a:endParaRPr lang="ar-TN" b="1" dirty="0" smtClean="0">
              <a:latin typeface="Sakkal Majalla" pitchFamily="2" charset="-78"/>
              <a:cs typeface="Sakkal Majalla" pitchFamily="2" charset="-78"/>
            </a:endParaRPr>
          </a:p>
          <a:p>
            <a:pPr algn="ctr" rtl="1"/>
            <a:r>
              <a:rPr lang="ar-TN" sz="2800" b="1" dirty="0" smtClean="0">
                <a:latin typeface="Sakkal Majalla" pitchFamily="2" charset="-78"/>
                <a:cs typeface="Sakkal Majalla" pitchFamily="2" charset="-78"/>
              </a:rPr>
              <a:t>تلميذ</a:t>
            </a:r>
            <a:r>
              <a:rPr lang="ar-TN" sz="2800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ً</a:t>
            </a:r>
            <a:r>
              <a:rPr lang="ar-TN" sz="2800" b="1" dirty="0" smtClean="0">
                <a:latin typeface="Sakkal Majalla" pitchFamily="2" charset="-78"/>
                <a:cs typeface="Sakkal Majalla" pitchFamily="2" charset="-78"/>
              </a:rPr>
              <a:t>ا        تلميذ</a:t>
            </a:r>
            <a:r>
              <a:rPr lang="ar-TN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يْ</a:t>
            </a:r>
            <a:r>
              <a:rPr lang="ar-TN" sz="2800" b="1" dirty="0" smtClean="0">
                <a:latin typeface="Sakkal Majalla" pitchFamily="2" charset="-78"/>
                <a:cs typeface="Sakkal Majalla" pitchFamily="2" charset="-78"/>
              </a:rPr>
              <a:t>ن</a:t>
            </a:r>
          </a:p>
          <a:p>
            <a:pPr algn="ctr" rtl="1"/>
            <a:r>
              <a:rPr lang="ar-TN" sz="2800" b="1" dirty="0" smtClean="0">
                <a:latin typeface="Sakkal Majalla" pitchFamily="2" charset="-78"/>
                <a:cs typeface="Sakkal Majalla" pitchFamily="2" charset="-78"/>
              </a:rPr>
              <a:t>تلميذ</a:t>
            </a:r>
            <a:r>
              <a:rPr lang="ar-TN" sz="2800" b="1" dirty="0" smtClean="0">
                <a:solidFill>
                  <a:srgbClr val="92D050"/>
                </a:solidFill>
                <a:latin typeface="Sakkal Majalla" pitchFamily="2" charset="-78"/>
                <a:cs typeface="Sakkal Majalla" pitchFamily="2" charset="-78"/>
              </a:rPr>
              <a:t>ٍ</a:t>
            </a:r>
            <a:r>
              <a:rPr lang="ar-TN" sz="2800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TN" sz="2800" b="1" dirty="0" smtClean="0">
                <a:latin typeface="Sakkal Majalla" pitchFamily="2" charset="-78"/>
                <a:cs typeface="Sakkal Majalla" pitchFamily="2" charset="-78"/>
              </a:rPr>
              <a:t>	    تلميذ</a:t>
            </a:r>
            <a:r>
              <a:rPr lang="ar-TN" sz="28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يْ</a:t>
            </a:r>
            <a:r>
              <a:rPr lang="ar-TN" sz="2800" b="1" dirty="0" smtClean="0">
                <a:latin typeface="Sakkal Majalla" pitchFamily="2" charset="-78"/>
                <a:cs typeface="Sakkal Majalla" pitchFamily="2" charset="-78"/>
              </a:rPr>
              <a:t>ن</a:t>
            </a:r>
          </a:p>
          <a:p>
            <a:pPr algn="ctr" rtl="1"/>
            <a:endParaRPr lang="ar-TN" b="1" dirty="0" smtClean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428992" y="571480"/>
            <a:ext cx="1785950" cy="400110"/>
          </a:xfrm>
          <a:prstGeom prst="rect">
            <a:avLst/>
          </a:prstGeom>
          <a:solidFill>
            <a:srgbClr val="27F96D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TN" sz="2000" b="1" dirty="0" smtClean="0">
                <a:latin typeface="Sakkal Majalla" pitchFamily="2" charset="-78"/>
                <a:cs typeface="Sakkal Majalla" pitchFamily="2" charset="-78"/>
              </a:rPr>
              <a:t>الدرس: إعراب المثنى</a:t>
            </a:r>
            <a:endParaRPr lang="fr-FR" sz="2000" b="1" dirty="0"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2857488" y="1428736"/>
            <a:ext cx="2786082" cy="1107996"/>
            <a:chOff x="2857488" y="1428736"/>
            <a:chExt cx="2786082" cy="1107996"/>
          </a:xfrm>
        </p:grpSpPr>
        <p:sp>
          <p:nvSpPr>
            <p:cNvPr id="4" name="ZoneTexte 3"/>
            <p:cNvSpPr txBox="1"/>
            <p:nvPr/>
          </p:nvSpPr>
          <p:spPr>
            <a:xfrm>
              <a:off x="2857488" y="1428736"/>
              <a:ext cx="2786082" cy="110799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TN" sz="2000" b="1" dirty="0" smtClean="0">
                  <a:latin typeface="Sakkal Majalla" pitchFamily="2" charset="-78"/>
                  <a:cs typeface="Sakkal Majalla" pitchFamily="2" charset="-78"/>
                </a:rPr>
                <a:t>يرفع المثنى بألف المد: ”</a:t>
              </a:r>
              <a:r>
                <a:rPr lang="ar-TN" sz="2000" b="1" dirty="0" smtClean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ا</a:t>
              </a:r>
              <a:r>
                <a:rPr lang="ar-TN" sz="2000" b="1" dirty="0" smtClean="0">
                  <a:latin typeface="Sakkal Majalla" pitchFamily="2" charset="-78"/>
                  <a:cs typeface="Sakkal Majalla" pitchFamily="2" charset="-78"/>
                </a:rPr>
                <a:t>“</a:t>
              </a:r>
            </a:p>
            <a:p>
              <a:pPr algn="ctr" rtl="1"/>
              <a:endParaRPr lang="ar-TN" b="1" dirty="0" smtClean="0">
                <a:latin typeface="Sakkal Majalla" pitchFamily="2" charset="-78"/>
                <a:cs typeface="Sakkal Majalla" pitchFamily="2" charset="-78"/>
              </a:endParaRPr>
            </a:p>
            <a:p>
              <a:pPr algn="ctr" rtl="1"/>
              <a:r>
                <a:rPr lang="ar-TN" sz="2800" b="1" dirty="0" smtClean="0">
                  <a:latin typeface="Sakkal Majalla" pitchFamily="2" charset="-78"/>
                  <a:cs typeface="Sakkal Majalla" pitchFamily="2" charset="-78"/>
                </a:rPr>
                <a:t>تلميذ</a:t>
              </a:r>
              <a:r>
                <a:rPr lang="ar-TN" sz="2800" b="1" dirty="0" smtClean="0">
                  <a:solidFill>
                    <a:srgbClr val="00FF00"/>
                  </a:solidFill>
                  <a:latin typeface="Sakkal Majalla" pitchFamily="2" charset="-78"/>
                  <a:cs typeface="Sakkal Majalla" pitchFamily="2" charset="-78"/>
                </a:rPr>
                <a:t>ٌ</a:t>
              </a:r>
              <a:r>
                <a:rPr lang="ar-TN" sz="2800" b="1" dirty="0" smtClean="0">
                  <a:latin typeface="Sakkal Majalla" pitchFamily="2" charset="-78"/>
                  <a:cs typeface="Sakkal Majalla" pitchFamily="2" charset="-78"/>
                </a:rPr>
                <a:t> 	    تلميذ</a:t>
              </a:r>
              <a:r>
                <a:rPr lang="ar-TN" sz="2800" b="1" dirty="0" smtClean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ا</a:t>
              </a:r>
              <a:r>
                <a:rPr lang="ar-TN" sz="2800" b="1" dirty="0" smtClean="0">
                  <a:latin typeface="Sakkal Majalla" pitchFamily="2" charset="-78"/>
                  <a:cs typeface="Sakkal Majalla" pitchFamily="2" charset="-78"/>
                </a:rPr>
                <a:t>ن</a:t>
              </a:r>
            </a:p>
          </p:txBody>
        </p:sp>
        <p:sp>
          <p:nvSpPr>
            <p:cNvPr id="5" name="Arc 4"/>
            <p:cNvSpPr/>
            <p:nvPr/>
          </p:nvSpPr>
          <p:spPr>
            <a:xfrm>
              <a:off x="3428992" y="1857364"/>
              <a:ext cx="1285884" cy="500066"/>
            </a:xfrm>
            <a:prstGeom prst="arc">
              <a:avLst>
                <a:gd name="adj1" fmla="val 10561360"/>
                <a:gd name="adj2" fmla="val 2131523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3428992" y="3357562"/>
            <a:ext cx="1428760" cy="1143008"/>
            <a:chOff x="3428992" y="3357562"/>
            <a:chExt cx="1428760" cy="1143008"/>
          </a:xfrm>
        </p:grpSpPr>
        <p:sp>
          <p:nvSpPr>
            <p:cNvPr id="7" name="Arc 6"/>
            <p:cNvSpPr/>
            <p:nvPr/>
          </p:nvSpPr>
          <p:spPr>
            <a:xfrm rot="10800000">
              <a:off x="3428992" y="4071942"/>
              <a:ext cx="1428760" cy="428628"/>
            </a:xfrm>
            <a:prstGeom prst="arc">
              <a:avLst>
                <a:gd name="adj1" fmla="val 10561049"/>
                <a:gd name="adj2" fmla="val 39510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Arc 7"/>
            <p:cNvSpPr/>
            <p:nvPr/>
          </p:nvSpPr>
          <p:spPr>
            <a:xfrm>
              <a:off x="3500430" y="3357562"/>
              <a:ext cx="1285884" cy="500066"/>
            </a:xfrm>
            <a:prstGeom prst="arc">
              <a:avLst>
                <a:gd name="adj1" fmla="val 10973394"/>
                <a:gd name="adj2" fmla="val 2108559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ar-TN" dirty="0" smtClean="0"/>
                <a:t> </a:t>
              </a:r>
              <a:endParaRPr lang="fr-FR" dirty="0"/>
            </a:p>
          </p:txBody>
        </p:sp>
      </p:grpSp>
      <p:pic>
        <p:nvPicPr>
          <p:cNvPr id="12" name="~PP1116.WAV">
            <a:hlinkClick r:id="" action="ppaction://media"/>
          </p:cNvPr>
          <p:cNvPicPr>
            <a:picLocks noRot="1" noChangeAspect="1"/>
          </p:cNvPicPr>
          <p:nvPr>
            <a:wavAudioFile r:embed="rId1" name="~PP1116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8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14348" y="1285860"/>
            <a:ext cx="77153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TN" sz="24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ملاحظة:</a:t>
            </a:r>
          </a:p>
          <a:p>
            <a:pPr algn="ctr" rtl="1"/>
            <a:endParaRPr lang="ar-TN" sz="24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 algn="just" rtl="1"/>
            <a:r>
              <a:rPr lang="ar-TN" sz="2000" b="1" dirty="0" smtClean="0">
                <a:latin typeface="Sakkal Majalla" pitchFamily="2" charset="-78"/>
                <a:cs typeface="Sakkal Majalla" pitchFamily="2" charset="-78"/>
              </a:rPr>
              <a:t>			</a:t>
            </a:r>
            <a:r>
              <a:rPr lang="ar-TN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الدرسُ معروضٌ</a:t>
            </a:r>
          </a:p>
          <a:p>
            <a:pPr algn="just" rtl="1"/>
            <a:endParaRPr lang="ar-TN" sz="2000" b="1" dirty="0" smtClean="0">
              <a:latin typeface="Sakkal Majalla" pitchFamily="2" charset="-78"/>
              <a:cs typeface="Sakkal Majalla" pitchFamily="2" charset="-78"/>
            </a:endParaRPr>
          </a:p>
          <a:p>
            <a:pPr algn="just" rtl="1"/>
            <a:r>
              <a:rPr lang="ar-TN" sz="2000" b="1" dirty="0" smtClean="0">
                <a:latin typeface="Sakkal Majalla" pitchFamily="2" charset="-78"/>
                <a:cs typeface="Sakkal Majalla" pitchFamily="2" charset="-78"/>
              </a:rPr>
              <a:t>			</a:t>
            </a:r>
            <a:r>
              <a:rPr lang="ar-TN" sz="2000" b="1" dirty="0" smtClean="0">
                <a:solidFill>
                  <a:schemeClr val="accent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درسُ الرياضياتِ معروضٌ</a:t>
            </a:r>
          </a:p>
          <a:p>
            <a:pPr algn="just" rtl="1"/>
            <a:endParaRPr lang="ar-TN" sz="2000" b="1" dirty="0" smtClean="0">
              <a:latin typeface="Sakkal Majalla" pitchFamily="2" charset="-78"/>
              <a:cs typeface="Sakkal Majalla" pitchFamily="2" charset="-78"/>
            </a:endParaRPr>
          </a:p>
          <a:p>
            <a:pPr algn="just" rtl="1"/>
            <a:r>
              <a:rPr lang="ar-TN" sz="2000" b="1" dirty="0" smtClean="0">
                <a:latin typeface="Sakkal Majalla" pitchFamily="2" charset="-78"/>
                <a:cs typeface="Sakkal Majalla" pitchFamily="2" charset="-78"/>
              </a:rPr>
              <a:t>			</a:t>
            </a:r>
            <a:r>
              <a:rPr lang="ar-TN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الدرسانِ معروضانِ</a:t>
            </a:r>
          </a:p>
          <a:p>
            <a:pPr algn="just" rtl="1"/>
            <a:endParaRPr lang="ar-TN" sz="2000" b="1" dirty="0" smtClean="0">
              <a:latin typeface="Sakkal Majalla" pitchFamily="2" charset="-78"/>
              <a:cs typeface="Sakkal Majalla" pitchFamily="2" charset="-78"/>
            </a:endParaRPr>
          </a:p>
          <a:p>
            <a:pPr algn="just" rtl="1"/>
            <a:r>
              <a:rPr lang="ar-TN" sz="2000" b="1" dirty="0" smtClean="0">
                <a:latin typeface="Sakkal Majalla" pitchFamily="2" charset="-78"/>
                <a:cs typeface="Sakkal Majalla" pitchFamily="2" charset="-78"/>
              </a:rPr>
              <a:t>			</a:t>
            </a:r>
            <a:r>
              <a:rPr lang="ar-TN" sz="2000" b="1" dirty="0" smtClean="0">
                <a:solidFill>
                  <a:schemeClr val="accent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درسَا الرياضياتِ معروضانِ</a:t>
            </a:r>
          </a:p>
          <a:p>
            <a:pPr algn="just" rtl="1"/>
            <a:endParaRPr lang="ar-TN" sz="2000" b="1" dirty="0" smtClean="0"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ar-TN" sz="2000" b="1" dirty="0" smtClean="0">
              <a:latin typeface="Sakkal Majalla" pitchFamily="2" charset="-78"/>
              <a:cs typeface="Sakkal Majalla" pitchFamily="2" charset="-78"/>
            </a:endParaRPr>
          </a:p>
          <a:p>
            <a:pPr algn="ctr" rtl="1"/>
            <a:r>
              <a:rPr lang="ar-TN" sz="2000" b="1" dirty="0" smtClean="0">
                <a:latin typeface="Sakkal Majalla" pitchFamily="2" charset="-78"/>
                <a:cs typeface="Sakkal Majalla" pitchFamily="2" charset="-78"/>
              </a:rPr>
              <a:t>	</a:t>
            </a:r>
            <a:r>
              <a:rPr lang="ar-TN" sz="2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تحذف النون في حالة يكون الاسم معرفا بالإضافة</a:t>
            </a:r>
          </a:p>
          <a:p>
            <a:pPr algn="ctr" rtl="1"/>
            <a:endParaRPr lang="ar-TN" sz="2000" b="1" dirty="0" smtClean="0">
              <a:latin typeface="Sakkal Majalla" pitchFamily="2" charset="-78"/>
              <a:cs typeface="Sakkal Majalla" pitchFamily="2" charset="-78"/>
            </a:endParaRPr>
          </a:p>
          <a:p>
            <a:pPr algn="ctr" rtl="1"/>
            <a:endParaRPr lang="fr-FR" sz="20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" name="Flèche gauche 3"/>
          <p:cNvSpPr/>
          <p:nvPr/>
        </p:nvSpPr>
        <p:spPr>
          <a:xfrm>
            <a:off x="6143636" y="4929198"/>
            <a:ext cx="285752" cy="71438"/>
          </a:xfrm>
          <a:prstGeom prst="leftArrow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Accolade fermante 6"/>
          <p:cNvSpPr/>
          <p:nvPr/>
        </p:nvSpPr>
        <p:spPr>
          <a:xfrm>
            <a:off x="5715008" y="2214554"/>
            <a:ext cx="214314" cy="1214446"/>
          </a:xfrm>
          <a:prstGeom prst="rightBrac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ccolade ouvrante 7"/>
          <p:cNvSpPr/>
          <p:nvPr/>
        </p:nvSpPr>
        <p:spPr>
          <a:xfrm>
            <a:off x="3286116" y="2857496"/>
            <a:ext cx="214314" cy="1285884"/>
          </a:xfrm>
          <a:prstGeom prst="lef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~PP2293.WAV">
            <a:hlinkClick r:id="" action="ppaction://media"/>
          </p:cNvPr>
          <p:cNvPicPr>
            <a:picLocks noRot="1" noChangeAspect="1"/>
          </p:cNvPicPr>
          <p:nvPr>
            <a:wavAudioFile r:embed="rId1" name="~PP2293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21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43306" y="428604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TN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عين وظيفة الاسم المثنى المسطر بين قوسين </a:t>
            </a:r>
            <a:r>
              <a:rPr lang="ar-TN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واذكر علامة إعرابه.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71472" y="928670"/>
            <a:ext cx="7929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TN" sz="1600" b="1" dirty="0" smtClean="0">
                <a:latin typeface="Sakkal Majalla" pitchFamily="2" charset="-78"/>
                <a:cs typeface="Sakkal Majalla" pitchFamily="2" charset="-78"/>
              </a:rPr>
              <a:t>كنْتما </a:t>
            </a:r>
            <a:r>
              <a:rPr lang="ar-TN" sz="1600" b="1" u="sng" dirty="0" smtClean="0">
                <a:latin typeface="Sakkal Majalla" pitchFamily="2" charset="-78"/>
                <a:cs typeface="Sakkal Majalla" pitchFamily="2" charset="-78"/>
              </a:rPr>
              <a:t>جالسيْن</a:t>
            </a:r>
            <a:r>
              <a:rPr lang="ar-TN" sz="16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TN" sz="1600" dirty="0" smtClean="0">
                <a:latin typeface="Sakkal Majalla" pitchFamily="2" charset="-78"/>
                <a:cs typeface="Sakkal Majalla" pitchFamily="2" charset="-78"/>
              </a:rPr>
              <a:t>(</a:t>
            </a:r>
            <a:r>
              <a:rPr lang="ar-TN" sz="16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TN" sz="800" dirty="0" smtClean="0">
                <a:latin typeface="Sakkal Majalla" pitchFamily="2" charset="-78"/>
                <a:cs typeface="Sakkal Majalla" pitchFamily="2" charset="-78"/>
              </a:rPr>
              <a:t>............................................................................... </a:t>
            </a:r>
            <a:r>
              <a:rPr lang="ar-TN" sz="1600" dirty="0" smtClean="0">
                <a:latin typeface="Sakkal Majalla" pitchFamily="2" charset="-78"/>
                <a:cs typeface="Sakkal Majalla" pitchFamily="2" charset="-78"/>
              </a:rPr>
              <a:t>) </a:t>
            </a:r>
            <a:r>
              <a:rPr lang="ar-TN" sz="1600" b="1" dirty="0" smtClean="0">
                <a:latin typeface="Sakkal Majalla" pitchFamily="2" charset="-78"/>
                <a:cs typeface="Sakkal Majalla" pitchFamily="2" charset="-78"/>
              </a:rPr>
              <a:t>تحْت شجرة وارفة الظلال، يشاطركما في المقعديْن </a:t>
            </a:r>
            <a:r>
              <a:rPr lang="ar-TN" sz="1600" b="1" u="sng" dirty="0" smtClean="0">
                <a:latin typeface="Sakkal Majalla" pitchFamily="2" charset="-78"/>
                <a:cs typeface="Sakkal Majalla" pitchFamily="2" charset="-78"/>
              </a:rPr>
              <a:t>الخشبـيـيْن</a:t>
            </a:r>
            <a:r>
              <a:rPr lang="ar-TN" sz="16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TN" sz="1600" dirty="0" smtClean="0">
                <a:latin typeface="Sakkal Majalla" pitchFamily="2" charset="-78"/>
                <a:cs typeface="Sakkal Majalla" pitchFamily="2" charset="-78"/>
              </a:rPr>
              <a:t>(</a:t>
            </a:r>
            <a:r>
              <a:rPr lang="ar-TN" sz="16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TN" sz="800" dirty="0" smtClean="0">
                <a:latin typeface="Sakkal Majalla" pitchFamily="2" charset="-78"/>
                <a:cs typeface="Sakkal Majalla" pitchFamily="2" charset="-78"/>
              </a:rPr>
              <a:t>............................................................................ </a:t>
            </a:r>
            <a:r>
              <a:rPr lang="ar-TN" sz="1600" dirty="0" smtClean="0">
                <a:latin typeface="Sakkal Majalla" pitchFamily="2" charset="-78"/>
                <a:cs typeface="Sakkal Majalla" pitchFamily="2" charset="-78"/>
              </a:rPr>
              <a:t>) </a:t>
            </a:r>
            <a:r>
              <a:rPr lang="ar-TN" sz="1600" b="1" u="sng" dirty="0" smtClean="0">
                <a:latin typeface="Sakkal Majalla" pitchFamily="2" charset="-78"/>
                <a:cs typeface="Sakkal Majalla" pitchFamily="2" charset="-78"/>
              </a:rPr>
              <a:t>رجــــــلان</a:t>
            </a:r>
            <a:r>
              <a:rPr lang="ar-TN" sz="16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TN" sz="1600" dirty="0" smtClean="0">
                <a:latin typeface="Sakkal Majalla" pitchFamily="2" charset="-78"/>
                <a:cs typeface="Sakkal Majalla" pitchFamily="2" charset="-78"/>
              </a:rPr>
              <a:t>(</a:t>
            </a:r>
            <a:r>
              <a:rPr lang="ar-TN" sz="16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TN" sz="800" dirty="0" smtClean="0">
                <a:latin typeface="Sakkal Majalla" pitchFamily="2" charset="-78"/>
                <a:cs typeface="Sakkal Majalla" pitchFamily="2" charset="-78"/>
              </a:rPr>
              <a:t>...................................................................... </a:t>
            </a:r>
            <a:r>
              <a:rPr lang="ar-TN" sz="1600" dirty="0" smtClean="0">
                <a:latin typeface="Sakkal Majalla" pitchFamily="2" charset="-78"/>
                <a:cs typeface="Sakkal Majalla" pitchFamily="2" charset="-78"/>
              </a:rPr>
              <a:t>)</a:t>
            </a:r>
            <a:r>
              <a:rPr lang="ar-TN" sz="8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TN" sz="1600" b="1" dirty="0" smtClean="0">
                <a:latin typeface="Sakkal Majalla" pitchFamily="2" charset="-78"/>
                <a:cs typeface="Sakkal Majalla" pitchFamily="2" charset="-78"/>
              </a:rPr>
              <a:t>. عن يساركما </a:t>
            </a:r>
            <a:r>
              <a:rPr lang="ar-TN" sz="1600" b="1" u="sng" dirty="0" smtClean="0">
                <a:latin typeface="Sakkal Majalla" pitchFamily="2" charset="-78"/>
                <a:cs typeface="Sakkal Majalla" pitchFamily="2" charset="-78"/>
              </a:rPr>
              <a:t>فتاتان</a:t>
            </a:r>
            <a:r>
              <a:rPr lang="ar-TN" sz="16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TN" sz="1600" dirty="0" smtClean="0">
                <a:latin typeface="Sakkal Majalla" pitchFamily="2" charset="-78"/>
                <a:cs typeface="Sakkal Majalla" pitchFamily="2" charset="-78"/>
              </a:rPr>
              <a:t>(</a:t>
            </a:r>
            <a:r>
              <a:rPr lang="ar-TN" sz="16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TN" sz="800" dirty="0" smtClean="0">
                <a:latin typeface="Sakkal Majalla" pitchFamily="2" charset="-78"/>
                <a:cs typeface="Sakkal Majalla" pitchFamily="2" charset="-78"/>
              </a:rPr>
              <a:t>...................................................................... </a:t>
            </a:r>
            <a:r>
              <a:rPr lang="ar-TN" sz="1600" dirty="0" smtClean="0">
                <a:latin typeface="Sakkal Majalla" pitchFamily="2" charset="-78"/>
                <a:cs typeface="Sakkal Majalla" pitchFamily="2" charset="-78"/>
              </a:rPr>
              <a:t>) </a:t>
            </a:r>
            <a:r>
              <a:rPr lang="ar-TN" sz="1600" b="1" dirty="0" smtClean="0">
                <a:latin typeface="Sakkal Majalla" pitchFamily="2" charset="-78"/>
                <a:cs typeface="Sakkal Majalla" pitchFamily="2" charset="-78"/>
              </a:rPr>
              <a:t>يظهر من زيهما أنهما </a:t>
            </a:r>
            <a:r>
              <a:rPr lang="ar-TN" sz="1600" b="1" u="sng" dirty="0" smtClean="0">
                <a:latin typeface="Sakkal Majalla" pitchFamily="2" charset="-78"/>
                <a:cs typeface="Sakkal Majalla" pitchFamily="2" charset="-78"/>
              </a:rPr>
              <a:t>عاملتان</a:t>
            </a:r>
            <a:r>
              <a:rPr lang="ar-TN" sz="16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TN" sz="1600" dirty="0" smtClean="0">
                <a:latin typeface="Sakkal Majalla" pitchFamily="2" charset="-78"/>
                <a:cs typeface="Sakkal Majalla" pitchFamily="2" charset="-78"/>
              </a:rPr>
              <a:t>(</a:t>
            </a:r>
            <a:r>
              <a:rPr lang="ar-TN" sz="16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TN" sz="800" dirty="0" smtClean="0">
                <a:latin typeface="Sakkal Majalla" pitchFamily="2" charset="-78"/>
                <a:cs typeface="Sakkal Majalla" pitchFamily="2" charset="-78"/>
              </a:rPr>
              <a:t>...................................................................... </a:t>
            </a:r>
            <a:r>
              <a:rPr lang="ar-TN" sz="1600" dirty="0" smtClean="0">
                <a:latin typeface="Sakkal Majalla" pitchFamily="2" charset="-78"/>
                <a:cs typeface="Sakkal Majalla" pitchFamily="2" charset="-78"/>
              </a:rPr>
              <a:t>)</a:t>
            </a:r>
            <a:r>
              <a:rPr lang="ar-TN" sz="40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TN" sz="1600" b="1" dirty="0" smtClean="0">
                <a:latin typeface="Sakkal Majalla" pitchFamily="2" charset="-78"/>
                <a:cs typeface="Sakkal Majalla" pitchFamily="2" charset="-78"/>
              </a:rPr>
              <a:t>تطلبان الراحة.</a:t>
            </a:r>
            <a:endParaRPr lang="fr-FR" sz="16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42910" y="2500306"/>
            <a:ext cx="77153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TN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ثَنِّ الكلماتِ المسطرةَ وغيّرْ ما يجب تغييره:</a:t>
            </a:r>
          </a:p>
          <a:p>
            <a:pPr algn="r" rtl="1"/>
            <a:r>
              <a:rPr lang="ar-TN" sz="1600" b="1" dirty="0" smtClean="0">
                <a:latin typeface="Sakkal Majalla" pitchFamily="2" charset="-78"/>
                <a:cs typeface="Sakkal Majalla" pitchFamily="2" charset="-78"/>
              </a:rPr>
              <a:t>قرّر </a:t>
            </a:r>
            <a:r>
              <a:rPr lang="ar-TN" sz="1600" b="1" u="sng" dirty="0" smtClean="0">
                <a:latin typeface="Sakkal Majalla" pitchFamily="2" charset="-78"/>
                <a:cs typeface="Sakkal Majalla" pitchFamily="2" charset="-78"/>
              </a:rPr>
              <a:t>الطّفل</a:t>
            </a:r>
            <a:r>
              <a:rPr lang="ar-TN" sz="1600" b="1" dirty="0" smtClean="0">
                <a:latin typeface="Sakkal Majalla" pitchFamily="2" charset="-78"/>
                <a:cs typeface="Sakkal Majalla" pitchFamily="2" charset="-78"/>
              </a:rPr>
              <a:t> القيام بجولة، فركب </a:t>
            </a:r>
            <a:r>
              <a:rPr lang="ar-TN" sz="1600" b="1" u="sng" dirty="0" smtClean="0">
                <a:latin typeface="Sakkal Majalla" pitchFamily="2" charset="-78"/>
                <a:cs typeface="Sakkal Majalla" pitchFamily="2" charset="-78"/>
              </a:rPr>
              <a:t>درّاجته</a:t>
            </a:r>
            <a:r>
              <a:rPr lang="ar-TN" sz="1600" b="1" dirty="0" smtClean="0">
                <a:latin typeface="Sakkal Majalla" pitchFamily="2" charset="-78"/>
                <a:cs typeface="Sakkal Majalla" pitchFamily="2" charset="-78"/>
              </a:rPr>
              <a:t> وقصد الحقول المجاورة، لكن بعد </a:t>
            </a:r>
            <a:r>
              <a:rPr lang="ar-TN" sz="1600" b="1" u="sng" dirty="0" smtClean="0">
                <a:latin typeface="Sakkal Majalla" pitchFamily="2" charset="-78"/>
                <a:cs typeface="Sakkal Majalla" pitchFamily="2" charset="-78"/>
              </a:rPr>
              <a:t>ساعة</a:t>
            </a:r>
            <a:r>
              <a:rPr lang="ar-TN" sz="1600" b="1" dirty="0" smtClean="0">
                <a:latin typeface="Sakkal Majalla" pitchFamily="2" charset="-78"/>
                <a:cs typeface="Sakkal Majalla" pitchFamily="2" charset="-78"/>
              </a:rPr>
              <a:t> من خروجه غضبت العاصفة وتبدّل الطّقس ونزلت أمطار غزيرة، فعاد مبلّلا.</a:t>
            </a:r>
            <a:endParaRPr lang="fr-FR" sz="16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0034" y="3857628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fr-FR" sz="800" dirty="0" smtClean="0"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fr-FR" sz="800" dirty="0" smtClean="0">
                <a:latin typeface="Sakkal Majalla" pitchFamily="2" charset="-78"/>
                <a:cs typeface="Sakkal Majalla" pitchFamily="2" charset="-78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algn="r" rtl="1"/>
            <a:endParaRPr lang="fr-FR" sz="800" dirty="0" smtClean="0"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fr-FR" sz="800" dirty="0" smtClean="0">
                <a:latin typeface="Sakkal Majalla" pitchFamily="2" charset="-78"/>
                <a:cs typeface="Sakkal Majalla" pitchFamily="2" charset="-78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algn="r" rtl="1"/>
            <a:endParaRPr lang="fr-FR" sz="800" dirty="0" smtClean="0">
              <a:latin typeface="Sakkal Majalla" pitchFamily="2" charset="-78"/>
              <a:cs typeface="Sakkal Majalla" pitchFamily="2" charset="-78"/>
            </a:endParaRPr>
          </a:p>
          <a:p>
            <a:pPr algn="r" rtl="1"/>
            <a:r>
              <a:rPr lang="fr-FR" sz="800" dirty="0" smtClean="0">
                <a:latin typeface="Sakkal Majalla" pitchFamily="2" charset="-78"/>
                <a:cs typeface="Sakkal Majalla" pitchFamily="2" charset="-78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fr-FR" sz="800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9" name="~PP779.WAV">
            <a:hlinkClick r:id="" action="ppaction://media"/>
          </p:cNvPr>
          <p:cNvPicPr>
            <a:picLocks noRot="1" noChangeAspect="1"/>
          </p:cNvPicPr>
          <p:nvPr>
            <a:wavAudioFile r:embed="rId1" name="~PP779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3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473</Words>
  <Application>Microsoft Office PowerPoint</Application>
  <PresentationFormat>Affichage à l'écran (4:3)</PresentationFormat>
  <Paragraphs>109</Paragraphs>
  <Slides>10</Slides>
  <Notes>2</Notes>
  <HiddenSlides>1</HiddenSlides>
  <MMClips>9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Diapositive 1</vt:lpstr>
      <vt:lpstr>وضعية الاستكشاف: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win7</dc:creator>
  <cp:lastModifiedBy>win7</cp:lastModifiedBy>
  <cp:revision>80</cp:revision>
  <dcterms:created xsi:type="dcterms:W3CDTF">2020-03-27T09:36:55Z</dcterms:created>
  <dcterms:modified xsi:type="dcterms:W3CDTF">2020-04-04T21:40:20Z</dcterms:modified>
</cp:coreProperties>
</file>