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8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94CC150F-E1A0-4F49-9F12-F4D09E038B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re et contenu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749040" y="1658991"/>
            <a:ext cx="1645921" cy="170412"/>
          </a:xfrm>
          <a:prstGeom prst="rect">
            <a:avLst/>
          </a:prstGeom>
          <a:ln w="12700"/>
        </p:spPr>
      </p:pic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85800" y="0"/>
            <a:ext cx="7770814" cy="1506073"/>
          </a:xfrm>
          <a:prstGeom prst="rect">
            <a:avLst/>
          </a:prstGeom>
        </p:spPr>
        <p:txBody>
          <a:bodyPr anchor="ctr"/>
          <a:lstStyle>
            <a:lvl1pPr>
              <a:defRPr sz="5000">
                <a:solidFill>
                  <a:srgbClr val="3B3D39"/>
                </a:solidFill>
                <a:effectLst>
                  <a:outerShdw blurRad="38100" dist="127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3B3D39"/>
                  </a:solidFill>
                </a:u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4" cy="3657600"/>
          </a:xfrm>
          <a:prstGeom prst="rect">
            <a:avLst/>
          </a:prstGeom>
        </p:spPr>
        <p:txBody>
          <a:bodyPr/>
          <a:lstStyle>
            <a:lvl1pPr marL="457200" indent="-457200" algn="l">
              <a:spcBef>
                <a:spcPts val="2000"/>
              </a:spcBef>
              <a:buSzPct val="100000"/>
              <a:buFont typeface="Wingdings"/>
              <a:buChar char=""/>
              <a:defRPr sz="2400">
                <a:solidFill>
                  <a:srgbClr val="3B3D39"/>
                </a:solidFill>
                <a:uFill>
                  <a:solidFill>
                    <a:srgbClr val="3B3D39"/>
                  </a:solidFill>
                </a:uFill>
              </a:defRPr>
            </a:lvl1pPr>
            <a:lvl2pPr marL="914400" indent="-457200" algn="l">
              <a:buSzPct val="100000"/>
              <a:buFont typeface="Wingdings"/>
              <a:buChar char=""/>
              <a:defRPr>
                <a:solidFill>
                  <a:srgbClr val="3B3D39"/>
                </a:solidFill>
                <a:uFill>
                  <a:solidFill>
                    <a:srgbClr val="3B3D39"/>
                  </a:solidFill>
                </a:uFill>
              </a:defRPr>
            </a:lvl2pPr>
            <a:lvl3pPr marL="1371600" indent="-457200" algn="l">
              <a:buSzPct val="100000"/>
              <a:buFont typeface="Wingdings"/>
              <a:buChar char=""/>
              <a:defRPr>
                <a:solidFill>
                  <a:srgbClr val="3B3D39"/>
                </a:solidFill>
                <a:uFill>
                  <a:solidFill>
                    <a:srgbClr val="3B3D39"/>
                  </a:solidFill>
                </a:uFill>
              </a:defRPr>
            </a:lvl3pPr>
            <a:lvl4pPr marL="1828800" indent="-457200" algn="l">
              <a:buSzPct val="100000"/>
              <a:buFont typeface="Wingdings"/>
              <a:buChar char=""/>
              <a:defRPr>
                <a:solidFill>
                  <a:srgbClr val="3B3D39"/>
                </a:solidFill>
                <a:uFill>
                  <a:solidFill>
                    <a:srgbClr val="3B3D39"/>
                  </a:solidFill>
                </a:uFill>
              </a:defRPr>
            </a:lvl4pPr>
            <a:lvl5pPr marL="2286000" indent="-457200" algn="l">
              <a:buSzPct val="100000"/>
              <a:buFont typeface="Wingdings"/>
              <a:buChar char=""/>
              <a:defRPr>
                <a:solidFill>
                  <a:srgbClr val="3B3D39"/>
                </a:solidFill>
                <a:uFill>
                  <a:solidFill>
                    <a:srgbClr val="3B3D39"/>
                  </a:solidFill>
                </a:uFill>
              </a:defRPr>
            </a:lvl5pPr>
          </a:lstStyle>
          <a:p>
            <a:pPr lvl="0">
              <a:defRPr>
                <a:effectLst/>
              </a:defRPr>
            </a:pPr>
            <a:r>
              <a:rPr lang="fr-FR" smtClean="0"/>
              <a:t>Cliquez pour modifier les styles du texte du masque</a:t>
            </a:r>
          </a:p>
          <a:p>
            <a:pPr lvl="1">
              <a:defRPr>
                <a:effectLst/>
              </a:defRPr>
            </a:pPr>
            <a:r>
              <a:rPr lang="fr-FR" smtClean="0"/>
              <a:t>Deuxième niveau</a:t>
            </a:r>
          </a:p>
          <a:p>
            <a:pPr lvl="2">
              <a:defRPr>
                <a:effectLst/>
              </a:defRPr>
            </a:pPr>
            <a:r>
              <a:rPr lang="fr-FR" smtClean="0"/>
              <a:t>Troisième niveau</a:t>
            </a:r>
          </a:p>
          <a:p>
            <a:pPr lvl="3">
              <a:defRPr>
                <a:effectLst/>
              </a:defRPr>
            </a:pPr>
            <a:r>
              <a:rPr lang="fr-FR" smtClean="0"/>
              <a:t>Quatrième niveau</a:t>
            </a:r>
          </a:p>
          <a:p>
            <a:pPr lvl="4">
              <a:defRPr>
                <a:effectLst/>
              </a:defRPr>
            </a:pPr>
            <a:r>
              <a:rPr lang="fr-FR" smtClean="0"/>
              <a:t>Cinquième niveau</a:t>
            </a: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4442792" y="6400239"/>
            <a:ext cx="258416" cy="254001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ctr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fld id="{94CC150F-E1A0-4F49-9F12-F4D09E038B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En-tête de sec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8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38600" y="3174065"/>
            <a:ext cx="1066800" cy="590551"/>
          </a:xfrm>
          <a:prstGeom prst="rect">
            <a:avLst/>
          </a:prstGeom>
          <a:ln w="12700"/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685800" y="0"/>
            <a:ext cx="7770814" cy="3098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3D39"/>
                </a:solidFill>
                <a:effectLst>
                  <a:outerShdw blurRad="38100" dist="12700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rgbClr val="3B3D39"/>
                  </a:solidFill>
                </a:uFill>
              </a:defRPr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685800" y="3813047"/>
            <a:ext cx="7770814" cy="17556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3D39"/>
                </a:solidFill>
                <a:uFill>
                  <a:solidFill>
                    <a:srgbClr val="3B3D39"/>
                  </a:solidFill>
                </a:uFill>
              </a:defRPr>
            </a:lvl1pPr>
            <a:lvl2pPr algn="l">
              <a:defRPr sz="1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algn="l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algn="l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algn="l">
              <a:defRPr sz="1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 lvl="0">
              <a:defRPr>
                <a:effectLst/>
              </a:defRPr>
            </a:pPr>
            <a:r>
              <a:rPr lang="fr-FR" smtClean="0"/>
              <a:t>Cliquez pour modifier les styles du texte du masque</a:t>
            </a:r>
          </a:p>
          <a:p>
            <a:pPr lvl="1">
              <a:defRPr>
                <a:effectLst/>
              </a:defRPr>
            </a:pPr>
            <a:r>
              <a:rPr lang="fr-FR" smtClean="0"/>
              <a:t>Deuxième niveau</a:t>
            </a:r>
          </a:p>
          <a:p>
            <a:pPr lvl="2">
              <a:defRPr>
                <a:effectLst/>
              </a:defRPr>
            </a:pPr>
            <a:r>
              <a:rPr lang="fr-FR" smtClean="0"/>
              <a:t>Troisième niveau</a:t>
            </a:r>
          </a:p>
          <a:p>
            <a:pPr lvl="3">
              <a:defRPr>
                <a:effectLst/>
              </a:defRPr>
            </a:pPr>
            <a:r>
              <a:rPr lang="fr-FR" smtClean="0"/>
              <a:t>Quatrième niveau</a:t>
            </a:r>
          </a:p>
          <a:p>
            <a:pPr lvl="4">
              <a:defRPr>
                <a:effectLst/>
              </a:defRPr>
            </a:pPr>
            <a:r>
              <a:rPr lang="fr-FR" smtClean="0"/>
              <a:t>Cinquième niveau</a:t>
            </a: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4442792" y="6400239"/>
            <a:ext cx="258416" cy="254001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ctr"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fld id="{94CC150F-E1A0-4F49-9F12-F4D09E038B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91226C-3350-45A5-952F-801F4AF92953}" type="datetimeFigureOut">
              <a:rPr lang="fr-FR" smtClean="0"/>
              <a:pPr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50F-E1A0-4F49-9F12-F4D09E038B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DCB9B-DBAB-49BE-B816-C45539F739E0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  <a:ln w="12700"/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309712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/>
          <a:p>
            <a:r>
              <a:t>Texte du titre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85801" y="3810000"/>
            <a:ext cx="7770812" cy="1752600"/>
          </a:xfrm>
          <a:prstGeom prst="rect">
            <a:avLst/>
          </a:prstGeom>
          <a:ln w="127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2pPr marL="457200">
              <a:spcBef>
                <a:spcPts val="600"/>
              </a:spcBef>
              <a:buClr>
                <a:srgbClr val="5A564F"/>
              </a:buClr>
              <a:defRPr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914400">
              <a:spcBef>
                <a:spcPts val="600"/>
              </a:spcBef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1371600">
              <a:spcBef>
                <a:spcPts val="600"/>
              </a:spcBef>
              <a:buClr>
                <a:srgbClr val="5A564F"/>
              </a:buClr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1828800">
              <a:spcBef>
                <a:spcPts val="600"/>
              </a:spcBef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r>
              <a:t>Texte niveau 1</a:t>
            </a:r>
          </a:p>
          <a:p>
            <a:pPr lvl="1">
              <a:defRPr>
                <a:effectLst/>
              </a:defRPr>
            </a:pPr>
            <a:r>
              <a:t>Texte niveau 2</a:t>
            </a:r>
          </a:p>
          <a:p>
            <a:pPr lvl="2">
              <a:defRPr>
                <a:effectLst/>
              </a:defRPr>
            </a:pPr>
            <a:r>
              <a:t>Texte niveau 3</a:t>
            </a:r>
          </a:p>
          <a:p>
            <a:pPr lvl="3">
              <a:defRPr>
                <a:effectLst/>
              </a:defRPr>
            </a:pPr>
            <a:r>
              <a:t>Texte niveau 4</a:t>
            </a:r>
          </a:p>
          <a:p>
            <a:pPr lvl="4">
              <a:defRPr>
                <a:effectLst/>
              </a:defRPr>
            </a:pPr>
            <a:r>
              <a:t>Texte niveau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8402984" y="6442075"/>
            <a:ext cx="283817" cy="279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buClrTx/>
              <a:defRPr sz="1200"/>
            </a:lvl1pPr>
          </a:lstStyle>
          <a:p>
            <a:fld id="{94CC150F-E1A0-4F49-9F12-F4D09E038B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 spd="med"/>
  <p:txStyles>
    <p:titleStyle>
      <a:lvl1pPr marL="0" marR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1pPr>
      <a:lvl2pPr marL="0" marR="0" indent="2286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2pPr>
      <a:lvl3pPr marL="0" marR="0" indent="4572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3pPr>
      <a:lvl4pPr marL="0" marR="0" indent="6858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4pPr>
      <a:lvl5pPr marL="0" marR="0" indent="9144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5pPr>
      <a:lvl6pPr marL="0" marR="0" indent="11430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6pPr>
      <a:lvl7pPr marL="0" marR="0" indent="13716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7pPr>
      <a:lvl8pPr marL="0" marR="0" indent="16002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8pPr>
      <a:lvl9pPr marL="0" marR="0" indent="1828800" algn="ct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9pPr>
    </p:titleStyle>
    <p:bodyStyle>
      <a:lvl1pPr marL="0" marR="0" indent="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1pPr>
      <a:lvl2pPr marL="0" marR="0" indent="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2pPr>
      <a:lvl3pPr marL="0" marR="0" indent="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3pPr>
      <a:lvl4pPr marL="0" marR="0" indent="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4pPr>
      <a:lvl5pPr marL="0" marR="0" indent="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5pPr>
      <a:lvl6pPr marL="0" marR="0" indent="245110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6pPr>
      <a:lvl7pPr marL="0" marR="0" indent="280670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7pPr>
      <a:lvl8pPr marL="0" marR="0" indent="316230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8pPr>
      <a:lvl9pPr marL="0" marR="0" indent="3517900" algn="ctr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A09A8F"/>
        </a:buClr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rgbClr val="D0D0C5"/>
          </a:solidFill>
          <a:effectLst>
            <a:outerShdw blurRad="50800" dist="38100" dir="5400000" rotWithShape="0">
              <a:srgbClr val="000000">
                <a:alpha val="40000"/>
              </a:srgbClr>
            </a:outerShdw>
          </a:effectLst>
          <a:uFill>
            <a:solidFill>
              <a:srgbClr val="D0D0C5"/>
            </a:solidFill>
          </a:uFill>
          <a:latin typeface="+mn-lt"/>
          <a:ea typeface="+mn-ea"/>
          <a:cs typeface="+mn-cs"/>
          <a:sym typeface="Calisto MT"/>
        </a:defRPr>
      </a:lvl9pPr>
    </p:bodyStyle>
    <p:otherStyle>
      <a:lvl1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1pPr>
      <a:lvl2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2pPr>
      <a:lvl3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3pPr>
      <a:lvl4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4pPr>
      <a:lvl5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5pPr>
      <a:lvl6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6pPr>
      <a:lvl7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7pPr>
      <a:lvl8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8pPr>
      <a:lvl9pPr marL="0" marR="0" indent="0" algn="r" defTabSz="457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Calisto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57298"/>
          </a:xfrm>
        </p:spPr>
        <p:txBody>
          <a:bodyPr/>
          <a:lstStyle/>
          <a:p>
            <a:r>
              <a:rPr lang="fr-FR" dirty="0" smtClean="0"/>
              <a:t>RAPPEL</a:t>
            </a:r>
            <a:endParaRPr lang="fr-FR" dirty="0"/>
          </a:p>
        </p:txBody>
      </p:sp>
      <p:pic>
        <p:nvPicPr>
          <p:cNvPr id="6" name="Espace réservé du contenu 5" descr="3c164e7680_50034599_uterus-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4000504"/>
            <a:ext cx="3686166" cy="2571744"/>
          </a:xfrm>
        </p:spPr>
      </p:pic>
      <p:pic>
        <p:nvPicPr>
          <p:cNvPr id="7" name="Image 6" descr="téléchar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69" y="1285860"/>
            <a:ext cx="3324087" cy="25003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142985"/>
            <a:ext cx="3500462" cy="271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785786" y="4143380"/>
            <a:ext cx="114428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Ovocyte II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15206" y="3857628"/>
            <a:ext cx="165910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Spermatozoïdes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43306" y="6478409"/>
            <a:ext cx="303615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Appareil reproducteur femelle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29" y="357167"/>
            <a:ext cx="798227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572140"/>
            <a:ext cx="6705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422839" cy="431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29322" y="2285992"/>
            <a:ext cx="2714612" cy="471924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400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Spermatozoïde 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3570" y="1714488"/>
            <a:ext cx="2714612" cy="656590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Matériel génétique en métaphase II 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3570" y="1285860"/>
            <a:ext cx="2714612" cy="379591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1</a:t>
            </a:r>
            <a:r>
              <a:rPr kumimoji="0" lang="fr-FR" b="0" i="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er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globule polaire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8" y="1285860"/>
            <a:ext cx="2714612" cy="379591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Cellule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folliculaire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8736"/>
            <a:ext cx="2714612" cy="379591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Granule corticale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28802"/>
            <a:ext cx="2714612" cy="379591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Espace</a:t>
            </a:r>
            <a:r>
              <a:rPr kumimoji="0" lang="fr-FR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péri ovocytaire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500306"/>
            <a:ext cx="2714612" cy="379591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Zone pellucide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85720" y="4929198"/>
            <a:ext cx="8858280" cy="1203166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Rencontre des gamètes:</a:t>
            </a:r>
            <a:endParaRPr kumimoji="0" lang="fr-FR" sz="3200" b="1" i="0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b="1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L’ovocyte est entouré par des spermatozoïdes</a:t>
            </a:r>
            <a:endParaRPr kumimoji="0" lang="fr-FR" sz="3200" b="1" i="0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428860" cy="139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1"/>
            <a:ext cx="33147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357918" y="928670"/>
            <a:ext cx="2786082" cy="718145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Pénétration d’un spermatozoïde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429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2428869"/>
            <a:ext cx="9144000" cy="4557276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Pénétration d’un seul spermatozoïde:</a:t>
            </a:r>
          </a:p>
          <a:p>
            <a:r>
              <a:rPr lang="fr-FR" sz="2800" b="1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Un seul spz a franchi la corona radiata, la zone pellucide, l’espace péri ovocytaire et atteint la membrane cytoplasmique de l’ovocyte II.</a:t>
            </a:r>
            <a:r>
              <a:rPr lang="fr-FR" sz="2800" dirty="0"/>
              <a:t> </a:t>
            </a:r>
            <a:endParaRPr lang="fr-FR" sz="2800" dirty="0" smtClean="0"/>
          </a:p>
          <a:p>
            <a:r>
              <a:rPr lang="fr-FR" sz="2800" dirty="0" smtClean="0"/>
              <a:t>Les </a:t>
            </a:r>
            <a:r>
              <a:rPr lang="fr-FR" sz="2800" dirty="0"/>
              <a:t>granules corticaux déversent leur contenu sous la zone pellucide. Celle-ci </a:t>
            </a:r>
            <a:r>
              <a:rPr lang="fr-FR" sz="2800" dirty="0" smtClean="0"/>
              <a:t>devient imperméable </a:t>
            </a:r>
            <a:r>
              <a:rPr lang="fr-FR" sz="2800" dirty="0"/>
              <a:t>à d’autres spermatozoïdes, ce qui assure la monospermie (</a:t>
            </a:r>
            <a:r>
              <a:rPr lang="fr-FR" sz="2800" dirty="0" smtClean="0"/>
              <a:t>pénétration d’un </a:t>
            </a:r>
            <a:r>
              <a:rPr lang="fr-FR" sz="2800" dirty="0"/>
              <a:t>seul spermatozoïde</a:t>
            </a:r>
            <a:r>
              <a:rPr lang="fr-FR" sz="2800" dirty="0" smtClean="0"/>
              <a:t>) et empêche la polyspermie.</a:t>
            </a:r>
            <a:endParaRPr kumimoji="0" lang="fr-FR" sz="2800" b="1" i="0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39290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86446" y="928670"/>
            <a:ext cx="2928926" cy="471924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Pronucléus mâle 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715008" y="285728"/>
            <a:ext cx="3428992" cy="471924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2</a:t>
            </a:r>
            <a:r>
              <a:rPr kumimoji="0" lang="fr-FR" sz="2400" b="0" i="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ème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globule polaire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0" y="642918"/>
            <a:ext cx="3428992" cy="471924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lang="fr-FR" sz="2400" kern="0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Pronucléus femelle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14348" y="2571744"/>
            <a:ext cx="8429652" cy="4131628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Expulsion du 2</a:t>
            </a:r>
            <a:r>
              <a:rPr kumimoji="0" lang="fr-FR" sz="3200" b="1" i="0" u="sng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ème</a:t>
            </a:r>
            <a:r>
              <a:rPr kumimoji="0" lang="fr-FR" sz="32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globule polaire et formation des 2</a:t>
            </a:r>
            <a:r>
              <a:rPr kumimoji="0" lang="fr-FR" sz="3200" b="1" i="0" u="sng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pronucléi; ovotide fécondé: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-Absence des granules corticaux.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-Achèvement de la méiose(DE) et formation du 2</a:t>
            </a:r>
            <a:r>
              <a:rPr kumimoji="0" lang="fr-FR" sz="2800" b="1" i="0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ème</a:t>
            </a:r>
            <a:r>
              <a:rPr kumimoji="0" lang="fr-FR" sz="2800" b="1" i="0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globule polaire et du pronucléus femelle.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- Du spermatozoïde ne reste que le noyau: pronucléus mâle et le centriole proximal.</a:t>
            </a:r>
            <a:endParaRPr kumimoji="0" lang="fr-FR" sz="2800" b="1" i="0" strike="noStrike" cap="none" spc="0" normalizeH="0" dirty="0" smtClean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3200" b="1" i="0" u="sng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57167"/>
            <a:ext cx="2781316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00034" y="2714620"/>
            <a:ext cx="8286808" cy="2020411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Caryogamie: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800" b="1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-Fusion des 2 pronucléi , d’où formation de la cellule œuf.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- Dédoublement des asters.</a:t>
            </a:r>
            <a:endParaRPr kumimoji="0" lang="fr-FR" sz="2800" b="1" i="0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166"/>
            <a:ext cx="2928958" cy="23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2857520" cy="237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214282" y="2143116"/>
            <a:ext cx="8572560" cy="2020411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u="sng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Embryon  stade 2 cellules: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Fin</a:t>
            </a:r>
            <a:r>
              <a:rPr kumimoji="0" lang="fr-FR" sz="2800" b="1" i="0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de la mitose de la cellule œuf et formation des 2 premières cellules de l’embryon.</a:t>
            </a:r>
            <a:endParaRPr kumimoji="0" lang="fr-FR" sz="2800" b="1" i="0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2800" b="1" i="0" u="sng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"/>
            <a:ext cx="292895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72066" y="0"/>
            <a:ext cx="2643206" cy="718145"/>
          </a:xfrm>
          <a:prstGeom prst="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2 cellules embryonnaires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86256"/>
            <a:ext cx="3000396" cy="223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248275"/>
            <a:ext cx="6753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9" name="Picture 21" descr="C:\Images\science\Sysreproducteur\fecond_grossesse\oocyte_w_sperm_PS27f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16438" cy="3001962"/>
          </a:xfrm>
          <a:prstGeom prst="rect">
            <a:avLst/>
          </a:prstGeom>
          <a:noFill/>
        </p:spPr>
      </p:pic>
      <p:pic>
        <p:nvPicPr>
          <p:cNvPr id="119827" name="Picture 19" descr="C:\Images\science\Sysreproducteur\fecond_grossesse\review_PS27f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113" y="2714621"/>
            <a:ext cx="6478587" cy="3887792"/>
          </a:xfrm>
          <a:prstGeom prst="rect">
            <a:avLst/>
          </a:prstGeom>
          <a:noFill/>
        </p:spPr>
      </p:pic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5176838" y="1195388"/>
            <a:ext cx="3471862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CA" dirty="0"/>
              <a:t>3 à 4 jours pour atteindre l'utérus</a:t>
            </a:r>
          </a:p>
        </p:txBody>
      </p:sp>
      <p:sp>
        <p:nvSpPr>
          <p:cNvPr id="119831" name="Line 23"/>
          <p:cNvSpPr>
            <a:spLocks noChangeShapeType="1"/>
          </p:cNvSpPr>
          <p:nvPr/>
        </p:nvSpPr>
        <p:spPr bwMode="auto">
          <a:xfrm>
            <a:off x="2762250" y="2667000"/>
            <a:ext cx="230188" cy="4762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9832" name="Oval 24"/>
          <p:cNvSpPr>
            <a:spLocks noChangeArrowheads="1"/>
          </p:cNvSpPr>
          <p:nvPr/>
        </p:nvSpPr>
        <p:spPr bwMode="auto">
          <a:xfrm>
            <a:off x="2214546" y="2500306"/>
            <a:ext cx="1768475" cy="17684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14290"/>
            <a:ext cx="850112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Bilan de la fécondation:</a:t>
            </a:r>
          </a:p>
          <a:p>
            <a:r>
              <a:rPr lang="fr-FR" sz="2400" dirty="0" smtClean="0"/>
              <a:t>La </a:t>
            </a:r>
            <a:r>
              <a:rPr lang="fr-FR" sz="2400" dirty="0"/>
              <a:t>fécondation comporte les étapes suivantes :</a:t>
            </a:r>
          </a:p>
          <a:p>
            <a:r>
              <a:rPr lang="fr-FR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1- </a:t>
            </a:r>
            <a:r>
              <a:rPr lang="fr-FR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Rencontre des gamètes :</a:t>
            </a:r>
          </a:p>
          <a:p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• La descente de l'ovocyte est assurée par les contractions utérines et le courant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liquidien résultant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des sécrétions des trompes.</a:t>
            </a:r>
          </a:p>
          <a:p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• Les spermatozoïdes ayant traversé la glaire cervicale remontent à contre courant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en nageant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dans les secrétions de l'utérus et des trompes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 Donc les plus dynamiques atteignent l’ampoule ou ils peuvent avoir la chance de rencontrer l’ovocyte.</a:t>
            </a:r>
            <a:endParaRPr lang="fr-FR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• Les spermatozoïdes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s’entourent de l’ovocyte II et s’engagent entre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les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cellules folliculaires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 la corona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radiata: c’est le phénomène de piégeage.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Grâce à la rétraction des cellules folliculaires de la corona radiata les spz arrivent au contact de la zone pellucide.</a:t>
            </a:r>
            <a:endParaRPr lang="fr-FR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2- </a:t>
            </a:r>
            <a:r>
              <a:rPr lang="fr-FR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Pénétration d'un spermatozoïde :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Le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premier spermatozoïde qui parvient en contact avec l'ovocyte le féconde.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Au contact de la zone pellucide, l'acrosome libère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son contenu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enzymatique, </a:t>
            </a:r>
            <a:r>
              <a:rPr lang="fr-FR" sz="2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qui hydrolyse et liquéfie localement la zone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pellucide: c’est </a:t>
            </a:r>
            <a:r>
              <a:rPr lang="fr-F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la réaction acrosomique.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Ce qui entraine la progression du spz vers l’ovocyte II.</a:t>
            </a:r>
            <a:endParaRPr lang="fr-FR" sz="24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Le contact du spz avec l’ovocyte II</a:t>
            </a:r>
            <a:r>
              <a:rPr lang="fr-F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assure la fusion </a:t>
            </a:r>
            <a:r>
              <a:rPr lang="fr-FR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des membranes plasmiques des deux </a:t>
            </a:r>
            <a:r>
              <a:rPr lang="fr-F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gamètes,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ce qui permet au spz fécondant </a:t>
            </a:r>
            <a:r>
              <a:rPr lang="fr-FR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d’injecter son noyau et son centriole </a:t>
            </a:r>
            <a:r>
              <a:rPr lang="fr-FR" sz="2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dans le cytoplasme de l’ovocyte II.</a:t>
            </a:r>
            <a:endParaRPr lang="fr-FR" sz="2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3- Transformations subies par l’ovocyte II et la formation de la cellule œuf:</a:t>
            </a:r>
            <a:endParaRPr lang="fr-FR" sz="28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8e1853b6a8_85408_2fs-shutterstock-186849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00562" y="2643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72868" y="5042118"/>
            <a:ext cx="57711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CHAPITRE3:</a:t>
            </a:r>
          </a:p>
          <a:p>
            <a:r>
              <a:rPr lang="fr-FR" sz="7200" dirty="0" smtClean="0">
                <a:latin typeface="Gabriola" pitchFamily="82" charset="0"/>
              </a:rPr>
              <a:t>LA PROCREATION</a:t>
            </a:r>
            <a:endParaRPr lang="fr-FR" sz="7200" dirty="0">
              <a:latin typeface="Gabriola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pénétration du spermatozoïde </a:t>
            </a:r>
            <a:r>
              <a:rPr lang="fr-FR" sz="2400" dirty="0" smtClean="0"/>
              <a:t> dans l’ovocyte II déclenche </a:t>
            </a:r>
            <a:r>
              <a:rPr lang="fr-FR" sz="2400" dirty="0"/>
              <a:t>un ensemble de transformations </a:t>
            </a:r>
            <a:r>
              <a:rPr lang="fr-FR" sz="2400" dirty="0" smtClean="0"/>
              <a:t>cytologiques et </a:t>
            </a:r>
            <a:r>
              <a:rPr lang="fr-FR" sz="2400" dirty="0"/>
              <a:t>nucléaires :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2" y="1071546"/>
          <a:ext cx="8929718" cy="5234944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4464859"/>
                <a:gridCol w="4464859"/>
              </a:tblGrid>
              <a:tr h="571504"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Transformations cytologiques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/>
                        <a:t>Transformations nucléaires</a:t>
                      </a:r>
                      <a:endParaRPr lang="fr-FR" sz="2000" dirty="0"/>
                    </a:p>
                  </a:txBody>
                  <a:tcPr/>
                </a:tc>
              </a:tr>
              <a:tr h="2893227"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fr-FR" sz="2000" dirty="0" smtClean="0"/>
                        <a:t>Les granules corticaux déversent des enzymes qui hydrolysent les récepteurs</a:t>
                      </a:r>
                    </a:p>
                    <a:p>
                      <a:pPr algn="l"/>
                      <a:r>
                        <a:rPr lang="fr-FR" sz="2000" dirty="0" smtClean="0"/>
                        <a:t>de spz situés dans la zone pellucides. Celle-ci devient imperméable à d’autres spz assurant la monospermie.</a:t>
                      </a:r>
                    </a:p>
                    <a:p>
                      <a:pPr algn="l">
                        <a:buFont typeface="Wingdings" pitchFamily="2" charset="2"/>
                        <a:buChar char="Ø"/>
                      </a:pPr>
                      <a:r>
                        <a:rPr lang="fr-FR" sz="2000" dirty="0" smtClean="0"/>
                        <a:t> Formation d’un aster à partir</a:t>
                      </a:r>
                      <a:r>
                        <a:rPr lang="fr-FR" sz="2000" baseline="0" dirty="0" smtClean="0"/>
                        <a:t> du centriole puis l’aster se dédouble.</a:t>
                      </a:r>
                      <a:endParaRPr lang="fr-FR" sz="2000" dirty="0" smtClean="0"/>
                    </a:p>
                    <a:p>
                      <a:pPr algn="l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fr-FR" sz="2000" dirty="0" smtClean="0"/>
                        <a:t>Achèvement de la 2</a:t>
                      </a:r>
                      <a:r>
                        <a:rPr lang="fr-FR" sz="2000" baseline="30000" dirty="0" smtClean="0"/>
                        <a:t>ème</a:t>
                      </a:r>
                      <a:r>
                        <a:rPr lang="fr-FR" sz="2000" dirty="0" smtClean="0"/>
                        <a:t> division de la méiose et expulsion</a:t>
                      </a:r>
                      <a:r>
                        <a:rPr lang="fr-FR" sz="2000" baseline="0" dirty="0" smtClean="0"/>
                        <a:t> du 2</a:t>
                      </a:r>
                      <a:r>
                        <a:rPr lang="fr-FR" sz="2000" baseline="30000" dirty="0" smtClean="0"/>
                        <a:t>ème</a:t>
                      </a:r>
                      <a:r>
                        <a:rPr lang="fr-FR" sz="2000" baseline="0" dirty="0" smtClean="0"/>
                        <a:t> globule polaire.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fr-FR" sz="2000" baseline="0" dirty="0" smtClean="0"/>
                        <a:t>Synthèse d’ADN par réplication et duplication des chromosomes dans chacun des 2 noyaux gamétiques qui gonflent.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fr-FR" sz="2000" baseline="0" dirty="0" smtClean="0"/>
                        <a:t>Rapprochement des 2 pronucléi.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fr-FR" sz="2000" baseline="0" dirty="0" smtClean="0"/>
                        <a:t>Fusion des 2 pronucléi ou caryogamie.</a:t>
                      </a:r>
                    </a:p>
                    <a:p>
                      <a:pPr algn="l">
                        <a:buFont typeface="Wingdings" pitchFamily="2" charset="2"/>
                        <a:buChar char="ü"/>
                      </a:pPr>
                      <a:r>
                        <a:rPr lang="fr-FR" sz="2000" baseline="0" dirty="0" smtClean="0"/>
                        <a:t>Au centre de l’ovule, les 2 pronucléi fusionnent et chacun libère 23chromosomes dupliqués se rangent sur le plan équatorial: </a:t>
                      </a:r>
                      <a:r>
                        <a:rPr lang="fr-FR" sz="2000" b="1" baseline="0" dirty="0" smtClean="0"/>
                        <a:t>C’est la cellule œuf en métaphase de 1</a:t>
                      </a:r>
                      <a:r>
                        <a:rPr lang="fr-FR" sz="2000" b="1" baseline="30000" dirty="0" smtClean="0"/>
                        <a:t>ère</a:t>
                      </a:r>
                      <a:r>
                        <a:rPr lang="fr-FR" sz="2000" b="1" baseline="0" dirty="0" smtClean="0"/>
                        <a:t> mitose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5720" y="1714488"/>
            <a:ext cx="4357718" cy="46434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6282" y="1714488"/>
            <a:ext cx="4357718" cy="46434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18648" cy="2260408"/>
          </a:xfrm>
        </p:spPr>
        <p:txBody>
          <a:bodyPr/>
          <a:lstStyle/>
          <a:p>
            <a:r>
              <a:rPr lang="fr-FR" dirty="0" smtClean="0"/>
              <a:t>B/ LA </a:t>
            </a:r>
            <a:r>
              <a:rPr lang="fr-FR" dirty="0" smtClean="0"/>
              <a:t>MAÎTRISE </a:t>
            </a:r>
            <a:r>
              <a:rPr lang="fr-FR" dirty="0" smtClean="0"/>
              <a:t>DE LA PROCREATION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83721"/>
            <a:ext cx="8856984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Actuellement, plusieurs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méthodes, fondées sur une connaissance précise de 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la  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reproduction humaine,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</a:t>
            </a:r>
            <a:r>
              <a:rPr lang="fr-FR" sz="32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p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ermettent d’apporter une réponse médicale 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afin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 de 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permettre aux couples d’éviter ou d’avoir une naissance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9" y="4163146"/>
            <a:ext cx="806489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Comment peut-on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éviter une naissance non désirée?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600" baseline="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Comment</a:t>
            </a:r>
            <a:r>
              <a:rPr lang="fr-FR" sz="36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peut-on résoudre un problème de stérilité?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La contraception chimique:</a:t>
            </a:r>
            <a:br>
              <a:rPr lang="fr-FR" dirty="0" smtClean="0"/>
            </a:br>
            <a:r>
              <a:rPr lang="fr-FR" dirty="0" smtClean="0"/>
              <a:t>La pilule combinée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Activité 3 p 119/120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5689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6208" y="3702705"/>
            <a:ext cx="8858280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a/ Définition  de la contraception: </a:t>
            </a:r>
          </a:p>
          <a:p>
            <a:pPr algn="just" defTabSz="457200" hangingPunct="0">
              <a:buClr>
                <a:srgbClr val="FFFFFF"/>
              </a:buClr>
            </a:pP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La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contraception est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une infécondité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volontaire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et  temporaire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assurée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par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l’emploi d’une méthode contraceptive visant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à espacer  les 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naissances 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ou  à éviter  celles qui sont non 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désirées</a:t>
            </a:r>
            <a:r>
              <a:rPr lang="fr-FR" sz="36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. </a:t>
            </a:r>
            <a:endParaRPr kumimoji="0" lang="fr-FR" sz="36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008" y="188640"/>
            <a:ext cx="8964488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b/ Composition chimique de la pilule combinée</a:t>
            </a:r>
            <a:r>
              <a:rPr kumimoji="0" lang="fr-FR" sz="2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:  </a:t>
            </a:r>
            <a:r>
              <a:rPr lang="fr-FR" sz="28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La </a:t>
            </a:r>
            <a:r>
              <a:rPr lang="fr-FR" sz="28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pilule combinée  se présente sous forme de </a:t>
            </a:r>
            <a:r>
              <a:rPr lang="fr-FR" sz="28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plaquette  </a:t>
            </a:r>
            <a:r>
              <a:rPr lang="fr-FR" sz="28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à 21 ou 22 comprimés, elle est composée de substances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800" b="1" dirty="0" smtClean="0">
                <a:solidFill>
                  <a:schemeClr val="tx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chimiques : </a:t>
            </a:r>
          </a:p>
          <a:p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cétate </a:t>
            </a:r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de cyprotérone (progestatif</a:t>
            </a:r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) ...  2 </a:t>
            </a:r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mg</a:t>
            </a:r>
          </a:p>
          <a:p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é</a:t>
            </a:r>
            <a:r>
              <a:rPr lang="fr-FR" sz="2400" dirty="0" smtClean="0"/>
              <a:t>thinylestradiol</a:t>
            </a:r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 …………………….. 0.035mg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2348880"/>
            <a:ext cx="655272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Il </a:t>
            </a: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s’agit d’une </a:t>
            </a: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association </a:t>
            </a: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de </a:t>
            </a: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deux  </a:t>
            </a: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hormones de synthèse</a:t>
            </a:r>
            <a:r>
              <a:rPr kumimoji="0" lang="fr-FR" sz="2400" i="0" u="none" strike="noStrike" cap="none" spc="0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: </a:t>
            </a:r>
            <a:r>
              <a:rPr lang="fr-F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Œstrogène et  </a:t>
            </a:r>
            <a:r>
              <a:rPr lang="fr-FR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progestérone</a:t>
            </a:r>
            <a:endParaRPr kumimoji="0" lang="fr-FR" sz="2400" i="0" u="none" strike="noStrike" cap="none" spc="0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899592" y="2564904"/>
            <a:ext cx="642942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3846721"/>
            <a:ext cx="8964488" cy="23185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584200" hangingPunct="0">
              <a:buClr>
                <a:srgbClr val="FFFFFF"/>
              </a:buClr>
            </a:pPr>
            <a:r>
              <a:rPr lang="fr-FR" sz="3600" b="1" dirty="0" smtClean="0">
                <a:solidFill>
                  <a:schemeClr val="tx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c/ Mode d’emploi: La femme absorbe une pilule par jour pendant  21 ou 22  jours et ceci à partir  du 1</a:t>
            </a:r>
            <a:r>
              <a:rPr lang="fr-FR" sz="3600" b="1" baseline="30000" dirty="0" smtClean="0">
                <a:solidFill>
                  <a:schemeClr val="tx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er</a:t>
            </a:r>
            <a:r>
              <a:rPr lang="fr-FR" sz="3600" b="1" dirty="0" smtClean="0">
                <a:solidFill>
                  <a:schemeClr val="tx2">
                    <a:lumMod val="10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 jour du cycle sexuel puis elle arrête l’absorption durant 7 jours.</a:t>
            </a:r>
          </a:p>
          <a:p>
            <a:pPr marL="0" marR="0" indent="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71472" y="0"/>
            <a:ext cx="435375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1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d/ Mode d’action de la pilule combinée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00042"/>
            <a:ext cx="897649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Le document  montre les variations des hormones ovariennes et  hypophysaires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chez une femme normale au cours de deux cycle, un cycle normal et un cycle sous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000" dirty="0" smtClean="0">
                <a:uFill>
                  <a:solidFill>
                    <a:srgbClr val="FFFFFF"/>
                  </a:solidFill>
                </a:uFill>
                <a:sym typeface="Calisto MT"/>
              </a:rPr>
              <a:t>pilule</a:t>
            </a:r>
            <a:endParaRPr kumimoji="0" lang="fr-FR" sz="2000" b="0" i="0" u="none" strike="noStrike" cap="none" spc="0" normalizeH="0" baseline="0" dirty="0">
              <a:ln>
                <a:noFill/>
              </a:ln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12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Connecteur droit avec flèche 12"/>
          <p:cNvCxnSpPr/>
          <p:nvPr/>
        </p:nvCxnSpPr>
        <p:spPr>
          <a:xfrm rot="16200000" flipH="1">
            <a:off x="1928794" y="3643314"/>
            <a:ext cx="2928958" cy="7143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headEnd type="arrow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Accolade fermante 15"/>
          <p:cNvSpPr/>
          <p:nvPr/>
        </p:nvSpPr>
        <p:spPr>
          <a:xfrm rot="16200000">
            <a:off x="1678761" y="607199"/>
            <a:ext cx="642942" cy="2714644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214414" y="2285992"/>
            <a:ext cx="142006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Cycle normal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0421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>
              <a:buClr>
                <a:srgbClr val="FFFFFF"/>
              </a:buClr>
            </a:pPr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Durant un cycle normal,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la sécrétion des hormones est cycliques.</a:t>
            </a:r>
          </a:p>
          <a:p>
            <a:pPr defTabSz="457200" hangingPunct="0">
              <a:buClr>
                <a:srgbClr val="FFFFFF"/>
              </a:buClr>
            </a:pP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Il y a dans chaque cycle: 2 pics : un 1</a:t>
            </a:r>
            <a:r>
              <a:rPr lang="fr-FR" sz="2400" baseline="300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er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pic d’œstradiol de 180pg/ml</a:t>
            </a:r>
          </a:p>
          <a:p>
            <a:pPr defTabSz="457200" hangingPunct="0">
              <a:buClr>
                <a:srgbClr val="FFFFFF"/>
              </a:buClr>
            </a:pP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vers le 12</a:t>
            </a:r>
            <a:r>
              <a:rPr lang="fr-FR" sz="2400" baseline="300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ème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jour.</a:t>
            </a:r>
          </a:p>
          <a:p>
            <a:pPr defTabSz="457200" hangingPunct="0">
              <a:buClr>
                <a:srgbClr val="FFFFFF"/>
              </a:buClr>
            </a:pP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Cette hypersécrétion est suivie vers le 13</a:t>
            </a:r>
            <a:r>
              <a:rPr lang="fr-FR" sz="2400" baseline="300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ème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jour d’une augmentation de FSH et un pic de LH . Il y a un RC+  qui déclenche l’ovulation et la formation du corps jaune , qui secrète les hormones ovariennes (œstrogène et progestérone)  et on assiste à un 2</a:t>
            </a:r>
            <a:r>
              <a:rPr lang="fr-FR" sz="2400" baseline="300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ème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pic d’œstrogène et le 1</a:t>
            </a:r>
            <a:r>
              <a:rPr lang="fr-FR" sz="2400" baseline="300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er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pic de progestérone au 21</a:t>
            </a:r>
            <a:r>
              <a:rPr lang="fr-FR" sz="2400" baseline="300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ème</a:t>
            </a:r>
            <a:r>
              <a:rPr lang="fr-FR" sz="2400" dirty="0" smtClean="0">
                <a:solidFill>
                  <a:schemeClr val="bg2"/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 jour. Il y a RC- sur le complexe hypothalamo-hypophysaire et donc chute des taux de LH et FSH</a:t>
            </a:r>
            <a:endParaRPr lang="fr-FR" sz="2400" dirty="0" smtClean="0">
              <a:solidFill>
                <a:schemeClr val="accent6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sym typeface="Calisto M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0082" y="4071942"/>
            <a:ext cx="8983228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Durant un cycle sous pilule: la sécrétion des hormones ovariennes ne présentent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pas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de variation , presque nulle pour la progestérone très faible et constante pour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les œstrogènes. Parallèlement la sécrétion des hormones hypophysaires (FSH et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LH) est maintenue constante et faible.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6778" y="-27384"/>
            <a:ext cx="8929718" cy="5016976"/>
          </a:xfrm>
          <a:prstGeom prst="roundRec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Les œstroprogestatifs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de synthèse exercent un rétrocontrôle négatif (RC</a:t>
            </a:r>
            <a:r>
              <a:rPr kumimoji="0" lang="fr-FR" sz="3600" b="1" i="0" u="none" strike="noStrike" cap="none" spc="0" normalizeH="0" baseline="4000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-</a:t>
            </a:r>
            <a:r>
              <a:rPr lang="fr-FR" sz="3600" dirty="0" smtClean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)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sur le complexe </a:t>
            </a:r>
            <a:r>
              <a:rPr kumimoji="0" lang="fr-FR" sz="3600" b="0" i="0" u="none" strike="noStrike" cap="none" spc="0" normalizeH="0" dirty="0" err="1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hypothalamo-hypophysaire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inhibant la sécrétion de </a:t>
            </a:r>
            <a:r>
              <a:rPr kumimoji="0" lang="fr-FR" sz="3600" b="0" i="0" u="none" strike="noStrike" cap="none" spc="0" normalizeH="0" dirty="0" err="1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GnRH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, LH</a:t>
            </a:r>
            <a:r>
              <a:rPr lang="fr-FR" sz="3600" dirty="0" smtClean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 et FSH</a:t>
            </a:r>
            <a:r>
              <a:rPr lang="fr-FR" sz="3600" dirty="0" smtClean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,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D’où 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l’arrêt 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des cycles 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ovariens: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 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pas 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de croissance folliculaire et donc pas d’ovulation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.</a:t>
            </a:r>
            <a:r>
              <a:rPr lang="fr-FR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                  </a:t>
            </a:r>
            <a:endParaRPr kumimoji="0" lang="fr-FR" sz="3600" b="0" i="0" u="none" strike="noStrike" cap="none" spc="0" normalizeH="0" baseline="0" dirty="0">
              <a:ln>
                <a:noFill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691680" y="5157192"/>
            <a:ext cx="6912768" cy="1475581"/>
          </a:xfrm>
          <a:prstGeom prst="roundRec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La pilule combinée a une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40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 action anti-ovulatoire.</a:t>
            </a:r>
            <a:endParaRPr kumimoji="0" lang="fr-FR" sz="4000" b="0" i="0" u="none" strike="noStrike" cap="none" spc="0" normalizeH="0" baseline="0" dirty="0">
              <a:ln>
                <a:noFill/>
              </a:ln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9" name="Flèche courbée vers la droite 8"/>
          <p:cNvSpPr/>
          <p:nvPr/>
        </p:nvSpPr>
        <p:spPr>
          <a:xfrm>
            <a:off x="467544" y="5517232"/>
            <a:ext cx="936104" cy="792088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bg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1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L’apparition des règles survient après l’arrêt de la prise de la pilule ( vers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le 50</a:t>
            </a:r>
            <a:r>
              <a:rPr kumimoji="0" lang="fr-FR" sz="3200" b="0" i="0" u="none" strike="noStrike" cap="none" spc="0" normalizeH="0" baseline="3000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ème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j).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Les hormones de synthèse constituant la pilule entrainent la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prolifération modérée de l’endomètre.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lang="fr-FR" sz="3200" dirty="0" smtClean="0">
              <a:solidFill>
                <a:schemeClr val="accent3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</a:t>
            </a:r>
            <a:r>
              <a:rPr lang="fr-F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En effet la présence de la progestérone dés le début du cycle entraine un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développement anarchique de la muqueuse utérine impropre à la nidation: </a:t>
            </a:r>
            <a:r>
              <a:rPr lang="fr-FR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action anti nidation.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lang="fr-FR" sz="3200" b="1" u="sng" dirty="0" smtClean="0">
              <a:solidFill>
                <a:schemeClr val="accent5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lang="fr-FR" sz="3200" b="1" u="sng" dirty="0" smtClean="0">
              <a:solidFill>
                <a:schemeClr val="accent5">
                  <a:lumMod val="60000"/>
                  <a:lumOff val="40000"/>
                </a:schemeClr>
              </a:solidFill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1" i="0" strike="noStrike" cap="none" spc="0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L’arrêt de la prise de la pilule entraine une chute du taux sanguin de</a:t>
            </a:r>
            <a:r>
              <a:rPr kumimoji="0" lang="fr-FR" sz="3200" b="1" i="0" strike="noStrike" cap="none" spc="0" normalizeH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Gabriola" pitchFamily="82" charset="0"/>
                <a:sym typeface="Calisto MT"/>
              </a:rPr>
              <a:t> ces hormones et par conséquent une destruction de l’endomètre  à l’origine de l’hémorragie de privation analogue aux règles ou menstruations.</a:t>
            </a:r>
            <a:endParaRPr kumimoji="0" lang="fr-FR" sz="3200" b="1" i="0" strike="noStrike" cap="none" spc="0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2800" b="0" i="0" u="none" strike="noStrike" cap="none" spc="0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6380" y="357166"/>
            <a:ext cx="3357586" cy="718145"/>
          </a:xfrm>
          <a:prstGeom prst="rec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Hypothalamus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80" y="1714488"/>
            <a:ext cx="3357586" cy="718145"/>
          </a:xfrm>
          <a:prstGeom prst="rec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Hypophyse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6380" y="3286124"/>
            <a:ext cx="3357586" cy="1579920"/>
          </a:xfrm>
          <a:prstGeom prst="rec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Ovaire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Pas de cycle ovarien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Pas d’ovulation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3438" y="5429264"/>
            <a:ext cx="4286280" cy="1210588"/>
          </a:xfrm>
          <a:prstGeom prst="rect">
            <a:avLst/>
          </a:prstGeom>
          <a:blipFill rotWithShape="1">
            <a:blip r:embed="rId2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Utérus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Prolifération anormale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786058"/>
            <a:ext cx="3500462" cy="10874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Œstroprogestatifs</a:t>
            </a:r>
            <a:endParaRPr kumimoji="0" lang="fr-FR" sz="3200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dirty="0" smtClean="0"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sym typeface="Calisto MT"/>
              </a:rPr>
              <a:t>de synthèse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cxnSp>
        <p:nvCxnSpPr>
          <p:cNvPr id="8" name="Connecteur droit avec flèche 7"/>
          <p:cNvCxnSpPr>
            <a:stCxn id="2" idx="2"/>
            <a:endCxn id="3" idx="0"/>
          </p:cNvCxnSpPr>
          <p:nvPr/>
        </p:nvCxnSpPr>
        <p:spPr>
          <a:xfrm rot="5400000">
            <a:off x="6645585" y="1394899"/>
            <a:ext cx="639177" cy="158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cteur droit avec flèche 9"/>
          <p:cNvCxnSpPr/>
          <p:nvPr/>
        </p:nvCxnSpPr>
        <p:spPr>
          <a:xfrm rot="16200000" flipH="1">
            <a:off x="6625846" y="2839640"/>
            <a:ext cx="857256" cy="3571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ZoneTexte 13"/>
          <p:cNvSpPr txBox="1"/>
          <p:nvPr/>
        </p:nvSpPr>
        <p:spPr>
          <a:xfrm>
            <a:off x="5715008" y="1142984"/>
            <a:ext cx="249908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GnRH pas de sécrétion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86380" y="2500306"/>
            <a:ext cx="370774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FSH et LH : sécrétion presque nulle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uFill>
                  <a:solidFill>
                    <a:srgbClr val="FFFFFF"/>
                  </a:solidFill>
                </a:uFill>
                <a:sym typeface="Calisto MT"/>
              </a:rPr>
              <a:t>Pas de pic de LH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cxnSp>
        <p:nvCxnSpPr>
          <p:cNvPr id="22" name="Connecteur en angle 21"/>
          <p:cNvCxnSpPr/>
          <p:nvPr/>
        </p:nvCxnSpPr>
        <p:spPr>
          <a:xfrm flipV="1">
            <a:off x="1428728" y="714356"/>
            <a:ext cx="3643338" cy="2000264"/>
          </a:xfrm>
          <a:prstGeom prst="bentConnector3">
            <a:avLst>
              <a:gd name="adj1" fmla="val -196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cteur droit avec flèche 25"/>
          <p:cNvCxnSpPr/>
          <p:nvPr/>
        </p:nvCxnSpPr>
        <p:spPr>
          <a:xfrm>
            <a:off x="1428728" y="2000240"/>
            <a:ext cx="3714776" cy="158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ZoneTexte 27"/>
          <p:cNvSpPr txBox="1"/>
          <p:nvPr/>
        </p:nvSpPr>
        <p:spPr>
          <a:xfrm>
            <a:off x="3071802" y="285728"/>
            <a:ext cx="8778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RC-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071802" y="1571612"/>
            <a:ext cx="87786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RC-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  <p:cxnSp>
        <p:nvCxnSpPr>
          <p:cNvPr id="31" name="Connecteur en angle 30"/>
          <p:cNvCxnSpPr/>
          <p:nvPr/>
        </p:nvCxnSpPr>
        <p:spPr>
          <a:xfrm>
            <a:off x="1500166" y="3929066"/>
            <a:ext cx="3143272" cy="2428892"/>
          </a:xfrm>
          <a:prstGeom prst="bentConnector3">
            <a:avLst>
              <a:gd name="adj1" fmla="val -1505"/>
            </a:avLst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ZoneTexte 32"/>
          <p:cNvSpPr txBox="1"/>
          <p:nvPr/>
        </p:nvSpPr>
        <p:spPr>
          <a:xfrm>
            <a:off x="1571604" y="5643578"/>
            <a:ext cx="30510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Action positive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/>
      <p:bldP spid="15" grpId="0"/>
      <p:bldP spid="28" grpId="0"/>
      <p:bldP spid="29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500042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désir de mettre au monde un nouveau-né est l’un des désirs les plus naturels. Mais la </a:t>
            </a:r>
            <a:r>
              <a:rPr lang="fr-FR" sz="2400" dirty="0" smtClean="0"/>
              <a:t>possibilité de </a:t>
            </a:r>
            <a:r>
              <a:rPr lang="fr-FR" sz="2400" dirty="0"/>
              <a:t>procréer existe réellement à chaque cycle sexuel alors que le nombre </a:t>
            </a:r>
            <a:r>
              <a:rPr lang="fr-FR" sz="2400" dirty="0" smtClean="0"/>
              <a:t>d’enfants désirés </a:t>
            </a:r>
            <a:r>
              <a:rPr lang="fr-FR" sz="2400" dirty="0"/>
              <a:t>est limité et leurs naissances devraient être espacées selon la volonté du couple.</a:t>
            </a:r>
          </a:p>
          <a:p>
            <a:r>
              <a:rPr lang="fr-FR" sz="2400" dirty="0"/>
              <a:t>D’autre part beaucoup de couples ne peuvent avoir d’enfants à cause de la stérilité qui </a:t>
            </a:r>
            <a:r>
              <a:rPr lang="fr-FR" sz="2400" dirty="0" smtClean="0"/>
              <a:t>affecte l’un </a:t>
            </a:r>
            <a:r>
              <a:rPr lang="fr-FR" sz="2400" dirty="0"/>
              <a:t>des partenaires ou les </a:t>
            </a:r>
            <a:r>
              <a:rPr lang="fr-FR" sz="2400" dirty="0" smtClean="0"/>
              <a:t>deux. Les </a:t>
            </a:r>
            <a:r>
              <a:rPr lang="fr-FR" sz="2400" dirty="0"/>
              <a:t>progrès de la médecine ont permis de mettre au point des </a:t>
            </a:r>
            <a:r>
              <a:rPr lang="fr-FR" sz="2400" dirty="0" smtClean="0"/>
              <a:t>moyens contraceptifs </a:t>
            </a:r>
            <a:r>
              <a:rPr lang="fr-FR" sz="2400" dirty="0"/>
              <a:t>et </a:t>
            </a:r>
            <a:r>
              <a:rPr lang="fr-FR" sz="2400" dirty="0" smtClean="0"/>
              <a:t>de remédier </a:t>
            </a:r>
            <a:r>
              <a:rPr lang="fr-FR" sz="2400" dirty="0"/>
              <a:t>à certains cas de stérilité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5737" y="4071942"/>
            <a:ext cx="8507137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-FR" sz="3600" dirty="0">
                <a:latin typeface="Gabriola" pitchFamily="82" charset="0"/>
              </a:rPr>
              <a:t>- Quelles sont les conditions de la fécondation ?</a:t>
            </a:r>
          </a:p>
          <a:p>
            <a:r>
              <a:rPr lang="fr-FR" sz="3600" dirty="0">
                <a:latin typeface="Gabriola" pitchFamily="82" charset="0"/>
              </a:rPr>
              <a:t>- Quelles sont les étapes de la fécondation ?</a:t>
            </a:r>
          </a:p>
          <a:p>
            <a:r>
              <a:rPr lang="fr-FR" sz="3600" dirty="0">
                <a:latin typeface="Gabriola" pitchFamily="82" charset="0"/>
              </a:rPr>
              <a:t>- Comment éviter ou espacer les naissances ?</a:t>
            </a:r>
          </a:p>
          <a:p>
            <a:pPr>
              <a:buFontTx/>
              <a:buChar char="-"/>
            </a:pPr>
            <a:r>
              <a:rPr lang="fr-FR" sz="3600" dirty="0" smtClean="0">
                <a:latin typeface="Gabriola" pitchFamily="82" charset="0"/>
              </a:rPr>
              <a:t>En </a:t>
            </a:r>
            <a:r>
              <a:rPr lang="fr-FR" sz="3600" dirty="0">
                <a:latin typeface="Gabriola" pitchFamily="82" charset="0"/>
              </a:rPr>
              <a:t>quoi le progrès de la médecine permet-il de remédier à </a:t>
            </a:r>
            <a:endParaRPr lang="fr-FR" sz="3600" dirty="0" smtClean="0">
              <a:latin typeface="Gabriola" pitchFamily="82" charset="0"/>
            </a:endParaRPr>
          </a:p>
          <a:p>
            <a:r>
              <a:rPr lang="fr-FR" sz="3600" dirty="0" smtClean="0">
                <a:latin typeface="Gabriola" pitchFamily="82" charset="0"/>
              </a:rPr>
              <a:t>certains </a:t>
            </a:r>
            <a:r>
              <a:rPr lang="fr-FR" sz="3600" dirty="0">
                <a:latin typeface="Gabriola" pitchFamily="82" charset="0"/>
              </a:rPr>
              <a:t>cas de stérilité</a:t>
            </a:r>
          </a:p>
          <a:p>
            <a:r>
              <a:rPr lang="fr-FR" sz="3600" dirty="0">
                <a:latin typeface="Gabriola" pitchFamily="82" charset="0"/>
              </a:rPr>
              <a:t>humaine ?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Gabriola" pitchFamily="82" charset="0"/>
              <a:sym typeface="Calisto M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28860" y="0"/>
            <a:ext cx="424462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PROBLEMATIQUE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II/ Les causes de stérilités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85728"/>
            <a:ext cx="5775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A- Causes de la stérilité masculine :</a:t>
            </a:r>
            <a:endParaRPr lang="fr-F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892971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000108"/>
            <a:ext cx="90027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7150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sperme anormal :</a:t>
            </a:r>
            <a:r>
              <a:rPr kumimoji="0" lang="fr-FR" sz="3200" b="1" i="1" u="none" strike="noStrike" cap="none" normalizeH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volume, viscosité, PH, nombre de spermatozoïdes</a:t>
            </a:r>
            <a:r>
              <a:rPr kumimoji="0" lang="fr-FR" sz="3200" b="0" i="1" u="none" strike="noStrike" cap="none" normalizeH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71500" algn="l"/>
              </a:tabLst>
            </a:pPr>
            <a:r>
              <a:rPr kumimoji="0" lang="fr-FR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spermatozoïdes atypiques</a:t>
            </a:r>
            <a:r>
              <a:rPr kumimoji="0" lang="fr-FR" sz="3200" b="0" i="1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 : double tête, flagelle anormale ...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571500" algn="l"/>
              </a:tabLst>
            </a:pPr>
            <a:r>
              <a:rPr kumimoji="0" lang="fr-FR" sz="32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Gabriola" pitchFamily="82" charset="0"/>
                <a:ea typeface="Times New Roman" pitchFamily="18" charset="0"/>
                <a:cs typeface="Arial" pitchFamily="34" charset="0"/>
              </a:rPr>
              <a:t>un dérèglement hormonal.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8858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604" y="214290"/>
            <a:ext cx="331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B- stérilité féminine</a:t>
            </a:r>
            <a:endParaRPr lang="fr-FR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hoto_ovule-dc3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373"/>
            <a:ext cx="9144000" cy="6928746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4422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A/ LA FECONDATION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4000" b="1" dirty="0" smtClean="0">
                <a:solidFill>
                  <a:schemeClr val="tx1"/>
                </a:solidFill>
                <a:latin typeface="Gabriola" pitchFamily="82" charset="0"/>
              </a:rPr>
              <a:t>La fécondation est la rencontre et la fusion du gamète mâle et du gamète femelle . Il en résulte un œuf qui est à l’origine d’un nouvel être vivant.</a:t>
            </a:r>
          </a:p>
          <a:p>
            <a:r>
              <a:rPr lang="fr-FR" sz="4000" b="1" dirty="0" smtClean="0">
                <a:solidFill>
                  <a:schemeClr val="tx1"/>
                </a:solidFill>
                <a:latin typeface="Gabriola" pitchFamily="82" charset="0"/>
              </a:rPr>
              <a:t>La fécondation nécessite certaines conditions.</a:t>
            </a:r>
            <a:endParaRPr lang="fr-FR" sz="4000" b="1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772400" cy="1857364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</a:t>
            </a:r>
            <a:r>
              <a:rPr lang="fr-FR" sz="4400" dirty="0" smtClean="0"/>
              <a:t>/ LES CONDITIONS DE LA FECONDATION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6286512" y="3929066"/>
            <a:ext cx="208159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alisto MT"/>
              </a:rPr>
              <a:t>Activité p117/118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772400" cy="928670"/>
          </a:xfrm>
        </p:spPr>
        <p:txBody>
          <a:bodyPr/>
          <a:lstStyle/>
          <a:p>
            <a:r>
              <a:rPr lang="fr-FR" sz="3600" dirty="0" smtClean="0"/>
              <a:t>1/ Caractéristiques d’un sperme fécondant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7315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357158" y="1432401"/>
            <a:ext cx="8786842" cy="5425599"/>
          </a:xfrm>
          <a:prstGeom prst="roundRect">
            <a:avLst/>
          </a:prstGeom>
          <a:blipFill rotWithShape="1">
            <a:blip r:embed="rId3" cstate="print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/>
              <a:t>Un sperme normal :</a:t>
            </a:r>
          </a:p>
          <a:p>
            <a:r>
              <a:rPr lang="fr-FR" sz="2400" dirty="0"/>
              <a:t>Il est difficile de définir avec précision le sperme normal. Mais, le sperme est d'autant </a:t>
            </a:r>
            <a:r>
              <a:rPr lang="fr-FR" sz="2400" dirty="0" smtClean="0"/>
              <a:t>plus fécondant </a:t>
            </a:r>
            <a:r>
              <a:rPr lang="fr-FR" sz="2400" dirty="0"/>
              <a:t>s’il présente certains caractères :</a:t>
            </a:r>
          </a:p>
          <a:p>
            <a:r>
              <a:rPr lang="fr-FR" sz="2400" dirty="0"/>
              <a:t>– </a:t>
            </a:r>
            <a:r>
              <a:rPr lang="fr-FR" sz="2400" b="1" dirty="0"/>
              <a:t>Un volume entre 2 et 6 ml par éjaculation</a:t>
            </a:r>
            <a:r>
              <a:rPr lang="fr-FR" sz="2400" dirty="0"/>
              <a:t>.</a:t>
            </a:r>
          </a:p>
          <a:p>
            <a:r>
              <a:rPr lang="fr-FR" sz="2400" dirty="0"/>
              <a:t>– </a:t>
            </a:r>
            <a:r>
              <a:rPr lang="fr-FR" sz="2400" b="1" dirty="0"/>
              <a:t>Un pH alcalin et une viscosité facilitant la mobilité des spermatozoïdes.</a:t>
            </a:r>
          </a:p>
          <a:p>
            <a:r>
              <a:rPr lang="fr-FR" sz="2400" dirty="0"/>
              <a:t>– </a:t>
            </a:r>
            <a:r>
              <a:rPr lang="fr-FR" sz="2400" b="1" dirty="0"/>
              <a:t>Une numération supérieure à 60 millions par millilitre</a:t>
            </a:r>
            <a:r>
              <a:rPr lang="fr-FR" sz="2400" b="1" dirty="0" smtClean="0"/>
              <a:t>.</a:t>
            </a:r>
          </a:p>
          <a:p>
            <a:r>
              <a:rPr lang="fr-FR" sz="2400" b="1" dirty="0" smtClean="0"/>
              <a:t>- Des spermatozoïdes capacités (ont un pouvoir fécondant). ayant des marqueurs membranaires en avant de la tête  leur permettant de reconnaitre le gamète femelle</a:t>
            </a:r>
            <a:endParaRPr lang="fr-FR" sz="2400" b="1" dirty="0"/>
          </a:p>
          <a:p>
            <a:r>
              <a:rPr lang="fr-FR" sz="2400" dirty="0"/>
              <a:t>La tératospermie c'est-à-dire un taux supérieur à 4O % de spermatozoïdes de forme </a:t>
            </a:r>
            <a:r>
              <a:rPr lang="fr-FR" sz="2400" dirty="0" smtClean="0"/>
              <a:t>anormale diminue </a:t>
            </a:r>
            <a:r>
              <a:rPr lang="fr-FR" sz="2400" dirty="0"/>
              <a:t>la fécondité.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14356"/>
          </a:xfrm>
        </p:spPr>
        <p:txBody>
          <a:bodyPr/>
          <a:lstStyle/>
          <a:p>
            <a:r>
              <a:rPr lang="fr-FR" sz="2800" dirty="0" smtClean="0"/>
              <a:t>2/ Glaire cervicale</a:t>
            </a:r>
            <a:endParaRPr lang="fr-F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79438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86454"/>
            <a:ext cx="7572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4282" y="642918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 glaire cervicale est </a:t>
            </a:r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 mucus(</a:t>
            </a: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liquide </a:t>
            </a:r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visqueux)  </a:t>
            </a: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fabriqué par les glandes de l'endomètre du col de </a:t>
            </a:r>
            <a:r>
              <a:rPr lang="fr-F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l'utérus</a:t>
            </a:r>
            <a:r>
              <a:rPr lang="fr-F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chez la femme. La glaire cervicale est formée d'un réseau de filaments protéiques ressemblant à un filet. 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785786" y="4500571"/>
          <a:ext cx="7929618" cy="22517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15848"/>
                <a:gridCol w="391377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abriola" pitchFamily="82" charset="0"/>
                        </a:rPr>
                        <a:t>Figure</a:t>
                      </a:r>
                      <a:r>
                        <a:rPr lang="fr-FR" sz="2400" baseline="0" dirty="0" smtClean="0">
                          <a:latin typeface="Gabriola" pitchFamily="82" charset="0"/>
                        </a:rPr>
                        <a:t> a : au moment de l’ovulation</a:t>
                      </a:r>
                      <a:endParaRPr lang="fr-FR" sz="2400" dirty="0">
                        <a:latin typeface="Gabriola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 smtClean="0">
                          <a:latin typeface="Gabriola" pitchFamily="82" charset="0"/>
                        </a:rPr>
                        <a:t>Figure b: en</a:t>
                      </a:r>
                      <a:r>
                        <a:rPr lang="fr-FR" sz="2000" baseline="0" dirty="0" smtClean="0">
                          <a:latin typeface="Gabriola" pitchFamily="82" charset="0"/>
                        </a:rPr>
                        <a:t> dehors de la période d’ovulation</a:t>
                      </a:r>
                      <a:endParaRPr lang="fr-FR" sz="2000" dirty="0">
                        <a:latin typeface="Gabriola" pitchFamily="82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abriola" pitchFamily="82" charset="0"/>
                        </a:rPr>
                        <a:t>Glaire filante</a:t>
                      </a:r>
                      <a:endParaRPr lang="fr-FR" sz="2400" dirty="0">
                        <a:latin typeface="Gabriola" pitchFamily="8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abriola" pitchFamily="82" charset="0"/>
                        </a:rPr>
                        <a:t>Glaire dense </a:t>
                      </a:r>
                      <a:endParaRPr lang="fr-FR" sz="2400" dirty="0">
                        <a:latin typeface="Gabriola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abriola" pitchFamily="82" charset="0"/>
                        </a:rPr>
                        <a:t>Maillage lâche perméable aux</a:t>
                      </a:r>
                      <a:r>
                        <a:rPr lang="fr-FR" sz="2400" baseline="0" dirty="0" smtClean="0">
                          <a:latin typeface="Gabriola" pitchFamily="82" charset="0"/>
                        </a:rPr>
                        <a:t> spermatozoïdes </a:t>
                      </a:r>
                      <a:endParaRPr lang="fr-FR" sz="2400" dirty="0">
                        <a:latin typeface="Gabriola" pitchFamily="8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Gabriola" pitchFamily="82" charset="0"/>
                        </a:rPr>
                        <a:t>Maillage serré imperméable aux spermatozoïdes </a:t>
                      </a:r>
                      <a:endParaRPr lang="fr-FR" sz="2400" dirty="0">
                        <a:latin typeface="Gabriola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85786" y="3677642"/>
            <a:ext cx="7929618" cy="318035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La glaire est un des facteurs favorisant la fécondation, elle doit être 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filante à mailles larges, </a:t>
            </a:r>
            <a:r>
              <a:rPr kumimoji="0" lang="fr-FR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perméables aux spermatozoïdes à la période ovulatoire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fr-FR" sz="2800" dirty="0" smtClean="0"/>
              <a:t>3/ Période de fécondité</a:t>
            </a:r>
            <a:endParaRPr lang="fr-F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3471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7296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000760" y="1500174"/>
            <a:ext cx="285752" cy="2564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18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958" y="1500174"/>
            <a:ext cx="285752" cy="2564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kumimoji="0" lang="fr-FR" sz="1000" b="0" i="0" u="none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alisto MT"/>
              </a:rPr>
              <a:t>16</a:t>
            </a:r>
            <a:endParaRPr kumimoji="0" lang="fr-FR" sz="1000" b="0" i="0" u="none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Calisto MT"/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5643570" y="2071678"/>
            <a:ext cx="142876" cy="1357322"/>
          </a:xfrm>
          <a:prstGeom prst="lef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6143636" y="1500174"/>
            <a:ext cx="214314" cy="857256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2" name="Accolade ouvrante 11"/>
          <p:cNvSpPr/>
          <p:nvPr/>
        </p:nvSpPr>
        <p:spPr>
          <a:xfrm>
            <a:off x="7072330" y="2071678"/>
            <a:ext cx="142876" cy="1357322"/>
          </a:xfrm>
          <a:prstGeom prst="lef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3" name="Accolade fermante 12"/>
          <p:cNvSpPr/>
          <p:nvPr/>
        </p:nvSpPr>
        <p:spPr>
          <a:xfrm>
            <a:off x="7643834" y="1500174"/>
            <a:ext cx="285752" cy="857256"/>
          </a:xfrm>
          <a:prstGeom prst="rightBrac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2285984" y="4071942"/>
            <a:ext cx="4071966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428860" y="1928802"/>
            <a:ext cx="1928826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142976" y="2285992"/>
            <a:ext cx="321471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1142976" y="2643182"/>
            <a:ext cx="3286148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0" y="0"/>
            <a:ext cx="9144000" cy="665146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Un rapport sexuel dans la période de fécondité: La rencontre des gamètes n’est possible que durant une courte durée qui s’étend du 9</a:t>
            </a:r>
            <a:r>
              <a:rPr kumimoji="0" lang="fr-FR" sz="3200" b="0" i="0" u="none" strike="noStrike" cap="none" spc="0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ème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 au 16</a:t>
            </a:r>
            <a:r>
              <a:rPr kumimoji="0" lang="fr-FR" sz="3200" b="0" i="0" u="none" strike="noStrike" cap="none" spc="0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ème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 jour (à partir du 1</a:t>
            </a:r>
            <a:r>
              <a:rPr kumimoji="0" lang="fr-FR" sz="3200" b="0" i="0" u="none" strike="noStrike" cap="none" spc="0" normalizeH="0" baseline="3000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er</a:t>
            </a: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 jour des règles) du cycle.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r>
              <a:rPr lang="fr-FR" sz="3200" dirty="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  <a:sym typeface="Calisto MT"/>
              </a:rPr>
              <a:t>Cette période est déterminée par: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q"/>
              <a:tabLst/>
            </a:pPr>
            <a:r>
              <a:rPr kumimoji="0" lang="fr-FR" sz="32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La date</a:t>
            </a: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 de l’ovulation (14jours avant la menstruation)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q"/>
              <a:tabLst/>
            </a:pPr>
            <a:r>
              <a:rPr lang="fr-FR" sz="3200" baseline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  <a:sym typeface="Calisto MT"/>
              </a:rPr>
              <a:t>La durée de vie des gamètes:2jours pour l’ovocyte et 3 à 5 jours pour les spermatozoïdes.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tabLst/>
            </a:pP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Le rapport sexuel dans cette période favorise les chances de la fécondation.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</a:pPr>
            <a:r>
              <a:rPr lang="fr-FR" sz="3200" baseline="0" dirty="0" smtClean="0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abriola" pitchFamily="82" charset="0"/>
                <a:sym typeface="Calisto MT"/>
              </a:rPr>
              <a:t>Les voies génitale féminines saines et perméables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Char char="§"/>
              <a:tabLst/>
            </a:pPr>
            <a:r>
              <a:rPr kumimoji="0" lang="fr-FR" sz="32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Une rencontre des gamètes dans le tiers supérieur de la trompe: l’</a:t>
            </a:r>
            <a:r>
              <a:rPr kumimoji="0" lang="fr-FR" sz="3200" b="1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abriola" pitchFamily="82" charset="0"/>
                <a:sym typeface="Calisto MT"/>
              </a:rPr>
              <a:t>ampoule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abriola" pitchFamily="82" charset="0"/>
              <a:sym typeface="Calisto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smtClean="0"/>
              <a:t>II/ Les ETAPES DE LA FECONDATION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Activité 2 p 118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ème26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sto MT"/>
        <a:ea typeface="Calisto MT"/>
        <a:cs typeface="Calisto MT"/>
      </a:majorFont>
      <a:minorFont>
        <a:latin typeface="Calisto MT"/>
        <a:ea typeface="Calisto MT"/>
        <a:cs typeface="Calisto M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Calisto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Thème26</Template>
  <TotalTime>685</TotalTime>
  <Words>1666</Words>
  <Application>Microsoft Office PowerPoint</Application>
  <PresentationFormat>Affichage à l'écran (4:3)</PresentationFormat>
  <Paragraphs>160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Thème26</vt:lpstr>
      <vt:lpstr>RAPPEL</vt:lpstr>
      <vt:lpstr>Diapositive 2</vt:lpstr>
      <vt:lpstr>Diapositive 3</vt:lpstr>
      <vt:lpstr>A/ LA FECONDATION</vt:lpstr>
      <vt:lpstr>   I/ LES CONDITIONS DE LA FECONDATION</vt:lpstr>
      <vt:lpstr>1/ Caractéristiques d’un sperme fécondant</vt:lpstr>
      <vt:lpstr>2/ Glaire cervicale</vt:lpstr>
      <vt:lpstr>3/ Période de fécondité</vt:lpstr>
      <vt:lpstr>II/ Les ETAPES DE LA FECONDATION</vt:lpstr>
      <vt:lpstr>Diapositive 10</vt:lpstr>
      <vt:lpstr>Diapositive 11</vt:lpstr>
      <vt:lpstr>Diapositive 12</vt:lpstr>
      <vt:lpstr>2ème globule polaire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B/ LA MAÎTRISE DE LA PROCREATION</vt:lpstr>
      <vt:lpstr>Diapositive 22</vt:lpstr>
      <vt:lpstr>1/ La contraception chimique: La pilule combinée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II/ Les causes de stérilités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jamel</dc:creator>
  <cp:lastModifiedBy>OMAR</cp:lastModifiedBy>
  <cp:revision>139</cp:revision>
  <dcterms:created xsi:type="dcterms:W3CDTF">2020-02-22T12:56:34Z</dcterms:created>
  <dcterms:modified xsi:type="dcterms:W3CDTF">2020-04-07T01:25:57Z</dcterms:modified>
</cp:coreProperties>
</file>