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A042-3E8A-4D2D-BAF7-763AEE187810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37E6-862C-49D3-BEE3-0C00E6866E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T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........................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37E6-862C-49D3-BEE3-0C00E6866E6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5063-CE12-4EA0-A8B6-CEFFDB68A464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BDBF-EC59-4EC8-A116-B7C3FEB61C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678" y="57148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400" b="1" u="sng" dirty="0" smtClean="0">
                <a:solidFill>
                  <a:srgbClr val="FF0000"/>
                </a:solidFill>
              </a:rPr>
              <a:t>الدرس 2: وظيفة الإخراج البولي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1928802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000" b="1" dirty="0" smtClean="0"/>
              <a:t>من إعداد: جميل </a:t>
            </a:r>
            <a:r>
              <a:rPr lang="ar-TN" sz="2000" b="1" dirty="0" err="1" smtClean="0"/>
              <a:t>البكوش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544314" y="3244334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000" b="1" dirty="0" smtClean="0"/>
              <a:t>إعدادية العهد الجديد بقربة</a:t>
            </a:r>
            <a:endParaRPr lang="fr-FR" sz="2000" b="1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71670" y="1214422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20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بنية الكلية ووظيفتها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428604"/>
            <a:ext cx="2177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TN" sz="2400" b="1" u="sng" dirty="0" smtClean="0">
                <a:solidFill>
                  <a:srgbClr val="FF0000"/>
                </a:solidFill>
              </a:rPr>
              <a:t>بنية الكلية ووظيفتها </a:t>
            </a:r>
            <a:endParaRPr lang="fr-FR" sz="2400" u="sng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344" y="100010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u="sng" dirty="0" smtClean="0"/>
              <a:t>المشكل العلمي :</a:t>
            </a:r>
            <a:endParaRPr lang="fr-FR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214414" y="1428736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b="1" dirty="0" smtClean="0"/>
              <a:t>يتكوّن البول في مستوى الكلى </a:t>
            </a:r>
            <a:r>
              <a:rPr lang="ar-TN" b="1" dirty="0" err="1" smtClean="0"/>
              <a:t>إنطلاقا</a:t>
            </a:r>
            <a:r>
              <a:rPr lang="ar-TN" b="1" dirty="0" smtClean="0"/>
              <a:t> من بلازما الدّم   .</a:t>
            </a:r>
            <a:endParaRPr lang="fr-FR" dirty="0" smtClean="0"/>
          </a:p>
          <a:p>
            <a:pPr algn="r"/>
            <a:r>
              <a:rPr lang="ar-TN" b="1" dirty="0" smtClean="0"/>
              <a:t>فكيف يتكوّن البول ؟ وما هي البنية الأساسيّة التّي تمكّنها من وظيفة الإخراج ( ما هي خصائص ووظائف النّسيج الكلوي ) ؟  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29322" y="2428868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TN" sz="2000" b="1" u="sng" dirty="0" smtClean="0">
                <a:solidFill>
                  <a:schemeClr val="tx2"/>
                </a:solidFill>
              </a:rPr>
              <a:t>نشاط 1:البنية </a:t>
            </a:r>
            <a:r>
              <a:rPr lang="ar-TN" sz="2000" b="1" u="sng" dirty="0" err="1" smtClean="0">
                <a:solidFill>
                  <a:schemeClr val="tx2"/>
                </a:solidFill>
              </a:rPr>
              <a:t>التشريحّة</a:t>
            </a:r>
            <a:r>
              <a:rPr lang="ar-TN" sz="2000" b="1" u="sng" dirty="0" smtClean="0">
                <a:solidFill>
                  <a:schemeClr val="tx2"/>
                </a:solidFill>
              </a:rPr>
              <a:t> للكلية: </a:t>
            </a:r>
            <a:endParaRPr lang="fr-FR" sz="2000" u="sng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4876" y="2857496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/>
              <a:t>ممّ تتكوّن الكلية ؟ تعرّف على أجزائها ؟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929058" y="3071810"/>
            <a:ext cx="4714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نشاهد احدهما من الدّاخل فنلاحظ منطقتين رئيسيتين وهما من الخارج إلى الدّاخل  :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1_..............وهي طبقة ذات لون أحمر قاتم وحبيبية المظهر .                                 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2_ ................................وهي طبقة ذات لون أحمر فاتح ومخطّط المظهر </a:t>
            </a:r>
            <a:r>
              <a:rPr lang="ar-TN" b="1" dirty="0" err="1" smtClean="0"/>
              <a:t>بها</a:t>
            </a:r>
            <a:r>
              <a:rPr lang="ar-TN" b="1" dirty="0" smtClean="0"/>
              <a:t> كتل مثلثة  الشكل تعرف...............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 تتّصل الأهرام  بتجويف عريض يعرف ...............الذّي يتّصل بدوره بقناة البول الرئيسية أو الحالب.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428868"/>
            <a:ext cx="3286148" cy="36433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00958" y="4286256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FF0000"/>
                </a:solidFill>
              </a:rPr>
              <a:t>القشرة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5074" y="5072074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FF0000"/>
                </a:solidFill>
              </a:rPr>
              <a:t>منطقة وسطى أو لب كلوي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3372" y="550070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FF0000"/>
                </a:solidFill>
              </a:rPr>
              <a:t>بالأهرام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6314" y="592933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err="1" smtClean="0">
                <a:solidFill>
                  <a:srgbClr val="FF0000"/>
                </a:solidFill>
              </a:rPr>
              <a:t>بالحويض</a:t>
            </a:r>
            <a:r>
              <a:rPr lang="ar-TN" b="1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2" y="500042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/>
              <a:t>------&gt; فما هي البنية </a:t>
            </a:r>
            <a:r>
              <a:rPr lang="ar-TN" b="1" dirty="0" err="1" smtClean="0"/>
              <a:t>المجهريّة</a:t>
            </a:r>
            <a:r>
              <a:rPr lang="ar-TN" b="1" dirty="0" smtClean="0"/>
              <a:t> للنّسيج الكلوي؟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357686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TN" b="1" u="sng" dirty="0" smtClean="0">
                <a:solidFill>
                  <a:schemeClr val="tx2"/>
                </a:solidFill>
              </a:rPr>
              <a:t>نشاط 2 : </a:t>
            </a:r>
            <a:r>
              <a:rPr lang="ar-TN" b="1" u="sng" dirty="0" err="1" smtClean="0">
                <a:solidFill>
                  <a:schemeClr val="tx2"/>
                </a:solidFill>
              </a:rPr>
              <a:t>النيفرون</a:t>
            </a:r>
            <a:r>
              <a:rPr lang="ar-TN" b="1" u="sng" dirty="0" smtClean="0">
                <a:solidFill>
                  <a:schemeClr val="tx2"/>
                </a:solidFill>
              </a:rPr>
              <a:t> : بنيته ووظيفته </a:t>
            </a:r>
            <a:endParaRPr lang="fr-FR" b="1" u="sng" dirty="0" smtClean="0">
              <a:solidFill>
                <a:schemeClr val="tx2"/>
              </a:solidFill>
            </a:endParaRPr>
          </a:p>
          <a:p>
            <a:pPr algn="r"/>
            <a:r>
              <a:rPr lang="ar-TN" b="1" u="sng" dirty="0" smtClean="0"/>
              <a:t>1-بنية </a:t>
            </a:r>
            <a:r>
              <a:rPr lang="ar-TN" b="1" u="sng" dirty="0" err="1" smtClean="0"/>
              <a:t>النيفرون</a:t>
            </a:r>
            <a:r>
              <a:rPr lang="ar-TN" b="1" u="sng" dirty="0" smtClean="0"/>
              <a:t> </a:t>
            </a:r>
            <a:r>
              <a:rPr lang="ar-TN" b="1" dirty="0" smtClean="0"/>
              <a:t>: انظر الوثيقة التالية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5650196" cy="46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5984" y="2071678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err="1" smtClean="0">
                <a:solidFill>
                  <a:srgbClr val="7030A0"/>
                </a:solidFill>
              </a:rPr>
              <a:t>شرين</a:t>
            </a:r>
            <a:r>
              <a:rPr lang="ar-TN" b="1" dirty="0" smtClean="0">
                <a:solidFill>
                  <a:srgbClr val="7030A0"/>
                </a:solidFill>
              </a:rPr>
              <a:t> كلوي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108" y="264318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وريد كلوي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74" y="3286124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كبيبة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480" y="457200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محفظة بومان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058" y="1714488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الأنبوب القريب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8" y="171448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 الأنبوب البعيد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9454" y="471488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 القناة الجامعة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285728"/>
            <a:ext cx="707236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b="1" dirty="0" smtClean="0"/>
              <a:t>يتركب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من </a:t>
            </a:r>
            <a:r>
              <a:rPr lang="ar-TN" b="1" dirty="0" err="1" smtClean="0"/>
              <a:t>جزئين</a:t>
            </a:r>
            <a:r>
              <a:rPr lang="ar-TN" b="1" dirty="0" smtClean="0"/>
              <a:t> أساسين هما :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أ_........................: تتكون من مجموعة كبيرة من الشعيرات الدمويّة المتشابكة وتحيط </a:t>
            </a:r>
            <a:r>
              <a:rPr lang="ar-TN" b="1" dirty="0" err="1" smtClean="0"/>
              <a:t>بها</a:t>
            </a:r>
            <a:r>
              <a:rPr lang="ar-TN" b="1" dirty="0" smtClean="0"/>
              <a:t> ................................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ب-.....................:يتكوّن من أنبوب ..........وأنبوب ...........وينتهي ....................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يعود المظهر الحبيبي لقشرة الكلية إلى وجود عدد كبير من ...........................ويعود المظهر المخطّط للمنطقة الوسطى إلى كثافة .................................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9454" y="642918"/>
            <a:ext cx="928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2000" b="1" dirty="0" smtClean="0">
                <a:solidFill>
                  <a:srgbClr val="FF0000"/>
                </a:solidFill>
              </a:rPr>
              <a:t>الكبيبة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100010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محفظة بومان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6578" y="1428736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000" b="1" dirty="0" smtClean="0">
                <a:solidFill>
                  <a:srgbClr val="FF0000"/>
                </a:solidFill>
              </a:rPr>
              <a:t>الأنبوب البولي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1500174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قريب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868" y="150017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بعيد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28" y="1500174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  بالقناة الجامعة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50" y="1857364"/>
            <a:ext cx="104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b="1" dirty="0" err="1" smtClean="0">
                <a:solidFill>
                  <a:srgbClr val="7030A0"/>
                </a:solidFill>
              </a:rPr>
              <a:t>الكبيبات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0430" y="228599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7030A0"/>
                </a:solidFill>
              </a:rPr>
              <a:t>الأنابيب البوليّة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2786058"/>
            <a:ext cx="4919655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7752" y="428604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TN" b="1" dirty="0" smtClean="0"/>
              <a:t>------&gt; فكيف يتكوّن البول في مستوى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؟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596" y="1071546"/>
            <a:ext cx="842968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TN" b="1" u="sng" dirty="0" smtClean="0"/>
              <a:t>2-وظيفة </a:t>
            </a:r>
            <a:r>
              <a:rPr lang="ar-TN" b="1" u="sng" dirty="0" err="1" smtClean="0"/>
              <a:t>النيفرون</a:t>
            </a:r>
            <a:r>
              <a:rPr lang="ar-TN" b="1" u="sng" dirty="0" smtClean="0"/>
              <a:t> :</a:t>
            </a:r>
            <a:endParaRPr lang="fr-FR" b="1" u="sng" dirty="0" smtClean="0"/>
          </a:p>
          <a:p>
            <a:pPr algn="r"/>
            <a:r>
              <a:rPr lang="ar-TN" b="1" dirty="0" smtClean="0"/>
              <a:t>ملاحظات : تحتوي محافظ بومان على سائل فيزيولوجي يشبه البلازما يعرف بالبول الأوّلي.</a:t>
            </a:r>
            <a:endParaRPr lang="fr-FR" dirty="0" smtClean="0"/>
          </a:p>
          <a:p>
            <a:pPr algn="r"/>
            <a:r>
              <a:rPr lang="ar-TN" b="1" dirty="0" smtClean="0"/>
              <a:t>             تتركّب الكلية أساسا من وحدات مجهريّة تعرف </a:t>
            </a:r>
            <a:r>
              <a:rPr lang="ar-TN" b="1" dirty="0" err="1" smtClean="0"/>
              <a:t>بالنيفرونات</a:t>
            </a:r>
            <a:r>
              <a:rPr lang="ar-TN" b="1" dirty="0" smtClean="0"/>
              <a:t> (حوالي مليون </a:t>
            </a:r>
            <a:r>
              <a:rPr lang="ar-TN" b="1" dirty="0" err="1" smtClean="0"/>
              <a:t>نيفرون</a:t>
            </a:r>
            <a:r>
              <a:rPr lang="ar-TN" b="1" dirty="0" smtClean="0"/>
              <a:t> في الكلية الواحدة )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8001024" y="221455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/>
              <a:t>فرضيات 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00430" y="2786058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TN" b="1" dirty="0" smtClean="0"/>
              <a:t> * يتكوّن البول في مستوى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على مراحل. 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 *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هو </a:t>
            </a:r>
            <a:r>
              <a:rPr lang="ar-TN" b="1" dirty="0" err="1" smtClean="0"/>
              <a:t>المسؤول</a:t>
            </a:r>
            <a:r>
              <a:rPr lang="ar-TN" b="1" dirty="0" smtClean="0"/>
              <a:t> عن تكوين البول . </a:t>
            </a:r>
          </a:p>
          <a:p>
            <a:pPr algn="r"/>
            <a:r>
              <a:rPr lang="ar-TN" b="1" dirty="0" smtClean="0"/>
              <a:t> *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هو الوحدة الوظيفيّة للكلية .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07194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TN" b="1" i="1" u="sng" dirty="0" smtClean="0"/>
              <a:t>تجارب</a:t>
            </a:r>
            <a:r>
              <a:rPr lang="ar-TN" b="1" dirty="0" smtClean="0"/>
              <a:t> :لنتعرّف على كيفيّة تكوّن البول نقارن مكوّنات السوائل الثلاث : البلازما – البول الأولي – البول النّهائي  لتبيّن دور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500042"/>
          <a:ext cx="8929719" cy="596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4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9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الاستنتاج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سائل القناة الجامعة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 (البول النهائي)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سائل محفظة بومان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(البول الأولي)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سائل الكبيبة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8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    (البلازما)</a:t>
                      </a:r>
                      <a:endParaRPr lang="fr-FR" sz="1800" b="1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raditional Arabic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العناصر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TN" dirty="0" smtClean="0"/>
                    </a:p>
                    <a:p>
                      <a:pPr algn="ctr"/>
                      <a:r>
                        <a:rPr lang="ar-TN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80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err="1" smtClean="0"/>
                        <a:t>البروتيدات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5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الدهنيات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950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1000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900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الماء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ملح الطعام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7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TN" dirty="0" smtClean="0"/>
                    </a:p>
                    <a:p>
                      <a:pPr algn="ctr"/>
                      <a:r>
                        <a:rPr lang="ar-TN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TN" dirty="0" smtClean="0"/>
                    </a:p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TN" dirty="0" smtClean="0"/>
                    </a:p>
                    <a:p>
                      <a:pPr algn="ctr"/>
                      <a:r>
                        <a:rPr lang="ar-TN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err="1" smtClean="0"/>
                        <a:t>الجليكوز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20</a:t>
                      </a:r>
                    </a:p>
                    <a:p>
                      <a:pPr algn="ctr"/>
                      <a:endParaRPr lang="ar-TN" dirty="0" smtClean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err="1" smtClean="0"/>
                        <a:t>البولة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0.5</a:t>
                      </a:r>
                    </a:p>
                    <a:p>
                      <a:pPr algn="ctr"/>
                      <a:endParaRPr lang="ar-TN" dirty="0" smtClean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0.03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0.03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الحمض البولي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0.5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0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النشادر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0034" y="2500306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smtClean="0"/>
              <a:t>يتخلّص  الجسم من الماء والأملاح  كلما زادا عن الحاجة ويحتفظ بنسبة  ثابتة منهما  في الدّم  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28596" y="1500174"/>
            <a:ext cx="30718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smtClean="0"/>
              <a:t>منع عبور الجزيئات كبيرة الحجم على مستوى محفظة بومان </a:t>
            </a:r>
            <a:endParaRPr lang="fr-FR" sz="1600" dirty="0" smtClean="0"/>
          </a:p>
          <a:p>
            <a:pPr algn="r"/>
            <a:r>
              <a:rPr lang="ar-TN" sz="1600" b="1" dirty="0" smtClean="0"/>
              <a:t>الكلية مرشّح </a:t>
            </a:r>
            <a:r>
              <a:rPr lang="ar-TN" sz="1600" b="1" dirty="0" err="1" smtClean="0"/>
              <a:t>إنتقائي</a:t>
            </a:r>
            <a:r>
              <a:rPr lang="ar-TN" sz="1600" b="1" dirty="0" smtClean="0"/>
              <a:t> </a:t>
            </a:r>
            <a:r>
              <a:rPr lang="ar-TN" b="1" dirty="0" smtClean="0"/>
              <a:t>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3286124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smtClean="0"/>
              <a:t>نجده في البول الأوّلي لأن جزئياته صغيرة ولكن لا نجده في البول النهائي لأنه </a:t>
            </a:r>
            <a:r>
              <a:rPr lang="ar-TN" sz="1600" b="1" dirty="0" smtClean="0"/>
              <a:t>يعاد </a:t>
            </a:r>
            <a:r>
              <a:rPr lang="ar-TN" sz="1600" b="1" dirty="0" err="1" smtClean="0"/>
              <a:t>إمتصاصه</a:t>
            </a:r>
            <a:r>
              <a:rPr lang="ar-TN" sz="1600" b="1" dirty="0" smtClean="0"/>
              <a:t> </a:t>
            </a:r>
            <a:r>
              <a:rPr lang="ar-TN" sz="1600" dirty="0" smtClean="0"/>
              <a:t>من جديد .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142844" y="4000504"/>
            <a:ext cx="34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err="1" smtClean="0"/>
              <a:t>البولة</a:t>
            </a:r>
            <a:r>
              <a:rPr lang="ar-TN" sz="1600" dirty="0" smtClean="0"/>
              <a:t> مادّة سامّة </a:t>
            </a:r>
            <a:r>
              <a:rPr lang="ar-TN" sz="1600" b="1" dirty="0" smtClean="0"/>
              <a:t>يتخلّص</a:t>
            </a:r>
            <a:r>
              <a:rPr lang="ar-TN" sz="1600" dirty="0" smtClean="0"/>
              <a:t> منها الجسم،  تركيزها ضعيف في الدم ونجدها من 40 إلى 100 مرة أكثر في البول النهائي.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214282" y="4929198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smtClean="0"/>
              <a:t>يوجد الحمض البولي من 10 إلى 12 مرة أكثر في </a:t>
            </a:r>
            <a:r>
              <a:rPr lang="ar-TN" sz="1600" smtClean="0"/>
              <a:t>البول النهائي </a:t>
            </a:r>
            <a:r>
              <a:rPr lang="ar-TN" sz="1600" dirty="0" smtClean="0"/>
              <a:t>وهي مادّة سامّة </a:t>
            </a:r>
            <a:r>
              <a:rPr lang="ar-TN" sz="1600" b="1" dirty="0" smtClean="0"/>
              <a:t>يتخلّص</a:t>
            </a:r>
            <a:r>
              <a:rPr lang="ar-TN" sz="1600" dirty="0" smtClean="0"/>
              <a:t> منها الجسم.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285720" y="5857892"/>
            <a:ext cx="321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1600" dirty="0" smtClean="0"/>
              <a:t>هو مادّة </a:t>
            </a:r>
            <a:r>
              <a:rPr lang="ar-TN" sz="1600" dirty="0" err="1" smtClean="0"/>
              <a:t>أزوتيّة</a:t>
            </a:r>
            <a:r>
              <a:rPr lang="ar-TN" sz="1600" dirty="0" smtClean="0"/>
              <a:t> سامّة تنعدم في البلازما والبول الأولي وتوجد في البول النهائي فالكلية </a:t>
            </a:r>
            <a:r>
              <a:rPr lang="ar-TN" sz="1600" b="1" dirty="0" smtClean="0"/>
              <a:t>تصنعها</a:t>
            </a:r>
            <a:r>
              <a:rPr lang="ar-TN" sz="1600" dirty="0" smtClean="0"/>
              <a:t>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428604"/>
            <a:ext cx="7643866" cy="34163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TN" b="1" u="sng" dirty="0" smtClean="0"/>
              <a:t>الخلاصة</a:t>
            </a:r>
            <a:r>
              <a:rPr lang="ar-TN" b="1" dirty="0" smtClean="0"/>
              <a:t>:</a:t>
            </a:r>
          </a:p>
          <a:p>
            <a:pPr algn="r">
              <a:lnSpc>
                <a:spcPct val="150000"/>
              </a:lnSpc>
            </a:pPr>
            <a:r>
              <a:rPr lang="ar-TN" b="1" dirty="0" smtClean="0"/>
              <a:t>تبيّن مقارنة السوائل الثلاثة أنّ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يؤدّي 4 وظائف رئيسيّة أساسية: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-دور ............. البلازما وهو منع عبور الجزئيات كبيرة الحجم  مثل </a:t>
            </a:r>
            <a:r>
              <a:rPr lang="ar-TN" b="1" dirty="0" err="1" smtClean="0"/>
              <a:t>البروتيدات</a:t>
            </a:r>
            <a:r>
              <a:rPr lang="ar-TN" b="1" dirty="0" smtClean="0"/>
              <a:t> والدهنيات ويتم ذلك على مستوى محفظة بومان يمكّن  من الحصول على البول الأوّلي 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-....................... </a:t>
            </a:r>
            <a:r>
              <a:rPr lang="ar-TN" b="1" dirty="0" err="1" smtClean="0"/>
              <a:t>الجليكوز</a:t>
            </a:r>
            <a:r>
              <a:rPr lang="ar-TN" b="1" dirty="0" smtClean="0"/>
              <a:t> كليا  والماء </a:t>
            </a:r>
            <a:r>
              <a:rPr lang="ar-TN" b="1" dirty="0" err="1" smtClean="0"/>
              <a:t>و</a:t>
            </a:r>
            <a:r>
              <a:rPr lang="ar-TN" b="1" dirty="0" smtClean="0"/>
              <a:t> الأملاح المعدنية جزئيا ببقيّة </a:t>
            </a:r>
            <a:r>
              <a:rPr lang="ar-TN" b="1" dirty="0" err="1" smtClean="0"/>
              <a:t>النيفرون</a:t>
            </a:r>
            <a:r>
              <a:rPr lang="ar-TN" b="1" dirty="0" smtClean="0"/>
              <a:t> لتعود ثانية إلى الدم 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- ............................... المواد السّامة </a:t>
            </a:r>
            <a:r>
              <a:rPr lang="ar-TN" b="1" dirty="0" err="1" smtClean="0"/>
              <a:t>كالبولة</a:t>
            </a:r>
            <a:r>
              <a:rPr lang="ar-TN" b="1" dirty="0" smtClean="0"/>
              <a:t> والحمض البولي .</a:t>
            </a:r>
            <a:endParaRPr lang="fr-FR" dirty="0" smtClean="0"/>
          </a:p>
          <a:p>
            <a:pPr algn="r">
              <a:lnSpc>
                <a:spcPct val="150000"/>
              </a:lnSpc>
            </a:pPr>
            <a:r>
              <a:rPr lang="ar-TN" b="1" dirty="0" smtClean="0"/>
              <a:t>-..................مواد توجد في البول وتنعدم في ..................كالنشادر.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286644" y="1285860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C00000"/>
                </a:solidFill>
              </a:rPr>
              <a:t>ترشيح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6" y="214311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C00000"/>
                </a:solidFill>
              </a:rPr>
              <a:t> إعادة </a:t>
            </a:r>
            <a:r>
              <a:rPr lang="ar-TN" b="1" dirty="0" err="1" smtClean="0">
                <a:solidFill>
                  <a:srgbClr val="C00000"/>
                </a:solidFill>
              </a:rPr>
              <a:t>إمتصاص</a:t>
            </a:r>
            <a:r>
              <a:rPr lang="ar-TN" b="1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6578" y="2928934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C00000"/>
                </a:solidFill>
              </a:rPr>
              <a:t>طرح أو إخراج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768" y="3357562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C00000"/>
                </a:solidFill>
              </a:rPr>
              <a:t>إفراز أو صنع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496" y="3357562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 smtClean="0">
                <a:solidFill>
                  <a:srgbClr val="C00000"/>
                </a:solidFill>
              </a:rPr>
              <a:t>البلازما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214422"/>
            <a:ext cx="7353323" cy="4048138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715140" y="0"/>
            <a:ext cx="2428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تمرين تطبيقي: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3834" y="42860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u="sng" dirty="0" smtClean="0"/>
              <a:t>الإصلاح</a:t>
            </a:r>
            <a:endParaRPr lang="fr-FR" b="1" u="sng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928670"/>
            <a:ext cx="7746385" cy="519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585</Words>
  <Application>Microsoft Office PowerPoint</Application>
  <PresentationFormat>Affichage à l'écran (4:3)</PresentationFormat>
  <Paragraphs>124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يعتبر القصور الكلوي على الحياة خاصة إن كان تامّا في صورة توقف التبوّل وكذلك يتمّ اللجوء لتصفي</dc:title>
  <dc:creator>eki</dc:creator>
  <cp:lastModifiedBy>Aouadi</cp:lastModifiedBy>
  <cp:revision>64</cp:revision>
  <dcterms:created xsi:type="dcterms:W3CDTF">2018-04-10T17:51:37Z</dcterms:created>
  <dcterms:modified xsi:type="dcterms:W3CDTF">2020-04-12T12:44:27Z</dcterms:modified>
</cp:coreProperties>
</file>