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48"/>
  </p:notesMasterIdLst>
  <p:sldIdLst>
    <p:sldId id="256" r:id="rId2"/>
    <p:sldId id="258" r:id="rId3"/>
    <p:sldId id="257" r:id="rId4"/>
    <p:sldId id="259" r:id="rId5"/>
    <p:sldId id="260" r:id="rId6"/>
    <p:sldId id="261" r:id="rId7"/>
    <p:sldId id="262" r:id="rId8"/>
    <p:sldId id="263" r:id="rId9"/>
    <p:sldId id="264" r:id="rId10"/>
    <p:sldId id="288" r:id="rId11"/>
    <p:sldId id="265" r:id="rId12"/>
    <p:sldId id="266" r:id="rId13"/>
    <p:sldId id="267" r:id="rId14"/>
    <p:sldId id="289" r:id="rId15"/>
    <p:sldId id="301" r:id="rId16"/>
    <p:sldId id="268" r:id="rId17"/>
    <p:sldId id="269" r:id="rId18"/>
    <p:sldId id="290" r:id="rId19"/>
    <p:sldId id="302" r:id="rId20"/>
    <p:sldId id="274" r:id="rId21"/>
    <p:sldId id="272" r:id="rId22"/>
    <p:sldId id="273" r:id="rId23"/>
    <p:sldId id="303" r:id="rId24"/>
    <p:sldId id="287" r:id="rId25"/>
    <p:sldId id="275" r:id="rId26"/>
    <p:sldId id="276" r:id="rId27"/>
    <p:sldId id="277" r:id="rId28"/>
    <p:sldId id="291" r:id="rId29"/>
    <p:sldId id="292" r:id="rId30"/>
    <p:sldId id="293" r:id="rId31"/>
    <p:sldId id="278" r:id="rId32"/>
    <p:sldId id="279" r:id="rId33"/>
    <p:sldId id="280" r:id="rId34"/>
    <p:sldId id="282" r:id="rId35"/>
    <p:sldId id="283" r:id="rId36"/>
    <p:sldId id="284" r:id="rId37"/>
    <p:sldId id="285" r:id="rId38"/>
    <p:sldId id="286" r:id="rId39"/>
    <p:sldId id="294" r:id="rId40"/>
    <p:sldId id="295" r:id="rId41"/>
    <p:sldId id="296" r:id="rId42"/>
    <p:sldId id="297" r:id="rId43"/>
    <p:sldId id="298" r:id="rId44"/>
    <p:sldId id="299" r:id="rId45"/>
    <p:sldId id="300" r:id="rId46"/>
    <p:sldId id="304" r:id="rId4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0"/>
    <a:srgbClr val="008FFA"/>
    <a:srgbClr val="FF0000"/>
    <a:srgbClr val="FF0909"/>
    <a:srgbClr val="7830A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55E21C-7DDB-4716-AA45-4201E4B34AC8}" type="datetimeFigureOut">
              <a:rPr lang="fr-FR" smtClean="0"/>
              <a:pPr/>
              <a:t>20/04/2020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4FCA9C-A106-425A-8B54-30FDE52F6238}"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8D4FCA9C-A106-425A-8B54-30FDE52F6238}" type="slidenum">
              <a:rPr lang="fr-FR" smtClean="0"/>
              <a:pPr/>
              <a:t>46</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AA309A6D-C09C-4548-B29A-6CF363A7E532}" type="datetimeFigureOut">
              <a:rPr lang="fr-FR" smtClean="0"/>
              <a:pPr/>
              <a:t>20/04/2020</a:t>
            </a:fld>
            <a:endParaRPr lang="fr-BE" dirty="0"/>
          </a:p>
        </p:txBody>
      </p:sp>
      <p:sp>
        <p:nvSpPr>
          <p:cNvPr id="19" name="Espace réservé du pied de page 18"/>
          <p:cNvSpPr>
            <a:spLocks noGrp="1"/>
          </p:cNvSpPr>
          <p:nvPr>
            <p:ph type="ftr" sz="quarter" idx="11"/>
          </p:nvPr>
        </p:nvSpPr>
        <p:spPr/>
        <p:txBody>
          <a:bodyPr/>
          <a:lstStyle/>
          <a:p>
            <a:endParaRPr lang="fr-BE" dirty="0"/>
          </a:p>
        </p:txBody>
      </p:sp>
      <p:sp>
        <p:nvSpPr>
          <p:cNvPr id="27" name="Espace réservé du numéro de diapositive 26"/>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transition>
    <p:dissolv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20/04/2020</a:t>
            </a:fld>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transition>
    <p:dissolv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20/04/2020</a:t>
            </a:fld>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transition>
    <p:dissolv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20/04/2020</a:t>
            </a:fld>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transition>
    <p:dissolv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20/04/2020</a:t>
            </a:fld>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transition>
    <p:dissolv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20/04/2020</a:t>
            </a:fld>
            <a:endParaRPr lang="fr-BE" dirty="0"/>
          </a:p>
        </p:txBody>
      </p:sp>
      <p:sp>
        <p:nvSpPr>
          <p:cNvPr id="6" name="Espace réservé du pied de page 5"/>
          <p:cNvSpPr>
            <a:spLocks noGrp="1"/>
          </p:cNvSpPr>
          <p:nvPr>
            <p:ph type="ftr" sz="quarter" idx="11"/>
          </p:nvPr>
        </p:nvSpPr>
        <p:spPr/>
        <p:txBody>
          <a:bodyPr/>
          <a:lstStyle/>
          <a:p>
            <a:endParaRPr lang="fr-BE" dirty="0"/>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transition>
    <p:dissolv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AA309A6D-C09C-4548-B29A-6CF363A7E532}" type="datetimeFigureOut">
              <a:rPr lang="fr-FR" smtClean="0"/>
              <a:pPr/>
              <a:t>20/04/2020</a:t>
            </a:fld>
            <a:endParaRPr lang="fr-BE" dirty="0"/>
          </a:p>
        </p:txBody>
      </p:sp>
      <p:sp>
        <p:nvSpPr>
          <p:cNvPr id="8" name="Espace réservé du pied de page 7"/>
          <p:cNvSpPr>
            <a:spLocks noGrp="1"/>
          </p:cNvSpPr>
          <p:nvPr>
            <p:ph type="ftr" sz="quarter" idx="11"/>
          </p:nvPr>
        </p:nvSpPr>
        <p:spPr/>
        <p:txBody>
          <a:bodyPr/>
          <a:lstStyle/>
          <a:p>
            <a:endParaRPr lang="fr-BE" dirty="0"/>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transition>
    <p:dissolv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AA309A6D-C09C-4548-B29A-6CF363A7E532}" type="datetimeFigureOut">
              <a:rPr lang="fr-FR" smtClean="0"/>
              <a:pPr/>
              <a:t>20/04/2020</a:t>
            </a:fld>
            <a:endParaRPr lang="fr-BE" dirty="0"/>
          </a:p>
        </p:txBody>
      </p:sp>
      <p:sp>
        <p:nvSpPr>
          <p:cNvPr id="4" name="Espace réservé du pied de page 3"/>
          <p:cNvSpPr>
            <a:spLocks noGrp="1"/>
          </p:cNvSpPr>
          <p:nvPr>
            <p:ph type="ftr" sz="quarter" idx="11"/>
          </p:nvPr>
        </p:nvSpPr>
        <p:spPr/>
        <p:txBody>
          <a:bodyPr/>
          <a:lstStyle/>
          <a:p>
            <a:endParaRPr lang="fr-BE" dirty="0"/>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transition>
    <p:dissolv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20/04/2020</a:t>
            </a:fld>
            <a:endParaRPr lang="fr-BE" dirty="0"/>
          </a:p>
        </p:txBody>
      </p:sp>
      <p:sp>
        <p:nvSpPr>
          <p:cNvPr id="3" name="Espace réservé du pied de page 2"/>
          <p:cNvSpPr>
            <a:spLocks noGrp="1"/>
          </p:cNvSpPr>
          <p:nvPr>
            <p:ph type="ftr" sz="quarter" idx="11"/>
          </p:nvPr>
        </p:nvSpPr>
        <p:spPr/>
        <p:txBody>
          <a:bodyPr/>
          <a:lstStyle/>
          <a:p>
            <a:endParaRPr lang="fr-BE"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transition>
    <p:dissolv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20/04/2020</a:t>
            </a:fld>
            <a:endParaRPr lang="fr-BE" dirty="0"/>
          </a:p>
        </p:txBody>
      </p:sp>
      <p:sp>
        <p:nvSpPr>
          <p:cNvPr id="6" name="Espace réservé du pied de page 5"/>
          <p:cNvSpPr>
            <a:spLocks noGrp="1"/>
          </p:cNvSpPr>
          <p:nvPr>
            <p:ph type="ftr" sz="quarter" idx="11"/>
          </p:nvPr>
        </p:nvSpPr>
        <p:spPr/>
        <p:txBody>
          <a:bodyPr/>
          <a:lstStyle/>
          <a:p>
            <a:endParaRPr lang="fr-BE" dirty="0"/>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transition>
    <p:dissolv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20/04/2020</a:t>
            </a:fld>
            <a:endParaRPr lang="fr-BE" dirty="0"/>
          </a:p>
        </p:txBody>
      </p:sp>
      <p:sp>
        <p:nvSpPr>
          <p:cNvPr id="6" name="Espace réservé du pied de page 5"/>
          <p:cNvSpPr>
            <a:spLocks noGrp="1"/>
          </p:cNvSpPr>
          <p:nvPr>
            <p:ph type="ftr" sz="quarter" idx="11"/>
          </p:nvPr>
        </p:nvSpPr>
        <p:spPr/>
        <p:txBody>
          <a:bodyPr/>
          <a:lstStyle/>
          <a:p>
            <a:endParaRPr lang="fr-BE" dirty="0"/>
          </a:p>
        </p:txBody>
      </p:sp>
      <p:sp>
        <p:nvSpPr>
          <p:cNvPr id="7" name="Espace réservé du numéro de diapositive 6"/>
          <p:cNvSpPr>
            <a:spLocks noGrp="1"/>
          </p:cNvSpPr>
          <p:nvPr>
            <p:ph type="sldNum" sz="quarter" idx="12"/>
          </p:nvPr>
        </p:nvSpPr>
        <p:spPr>
          <a:xfrm>
            <a:off x="8077200" y="6356350"/>
            <a:ext cx="609600" cy="365125"/>
          </a:xfrm>
        </p:spPr>
        <p:txBody>
          <a:bodyPr/>
          <a:lstStyle/>
          <a:p>
            <a:fld id="{CF4668DC-857F-487D-BFFA-8C0CA5037977}" type="slidenum">
              <a:rPr lang="fr-BE" smtClean="0"/>
              <a:pPr/>
              <a:t>‹N°›</a:t>
            </a:fld>
            <a:endParaRPr lang="fr-BE" dirty="0"/>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dirty="0"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transition>
    <p:dissolv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A309A6D-C09C-4548-B29A-6CF363A7E532}" type="datetimeFigureOut">
              <a:rPr lang="fr-FR" smtClean="0"/>
              <a:pPr/>
              <a:t>20/04/2020</a:t>
            </a:fld>
            <a:endParaRPr lang="fr-BE" dirty="0"/>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BE" dirty="0"/>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F4668DC-857F-487D-BFFA-8C0CA5037977}" type="slidenum">
              <a:rPr lang="fr-BE" smtClean="0"/>
              <a:pPr/>
              <a:t>‹N°›</a:t>
            </a:fld>
            <a:endParaRPr lang="fr-BE" dirty="0"/>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ransition>
    <p:dissolve/>
  </p:transition>
  <p:timing>
    <p:tnLst>
      <p:par>
        <p:cTn id="1" dur="indefinite" restart="never" nodeType="tmRoot"/>
      </p:par>
    </p:tn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0" y="4714884"/>
            <a:ext cx="9144000" cy="1357322"/>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r-FR" b="1" u="sng" spc="50" dirty="0" smtClean="0">
                <a:ln w="11430"/>
                <a:solidFill>
                  <a:srgbClr val="0070C0"/>
                </a:solidFill>
                <a:effectLst>
                  <a:outerShdw blurRad="76200" dist="50800" dir="5400000" algn="tl" rotWithShape="0">
                    <a:srgbClr val="000000">
                      <a:alpha val="65000"/>
                    </a:srgbClr>
                  </a:outerShdw>
                </a:effectLst>
              </a:rPr>
              <a:t/>
            </a:r>
            <a:br>
              <a:rPr lang="fr-FR" b="1" u="sng" spc="50" dirty="0" smtClean="0">
                <a:ln w="11430"/>
                <a:solidFill>
                  <a:srgbClr val="0070C0"/>
                </a:solidFill>
                <a:effectLst>
                  <a:outerShdw blurRad="76200" dist="50800" dir="5400000" algn="tl" rotWithShape="0">
                    <a:srgbClr val="000000">
                      <a:alpha val="65000"/>
                    </a:srgbClr>
                  </a:outerShdw>
                </a:effectLst>
              </a:rPr>
            </a:br>
            <a:r>
              <a:rPr lang="fr-FR" b="1" u="sng" spc="50" dirty="0" smtClean="0">
                <a:ln w="11430"/>
                <a:solidFill>
                  <a:srgbClr val="0070C0"/>
                </a:solidFill>
                <a:effectLst>
                  <a:outerShdw blurRad="76200" dist="50800" dir="5400000" algn="tl" rotWithShape="0">
                    <a:srgbClr val="000000">
                      <a:alpha val="65000"/>
                    </a:srgbClr>
                  </a:outerShdw>
                </a:effectLst>
              </a:rPr>
              <a:t/>
            </a:r>
            <a:br>
              <a:rPr lang="fr-FR" b="1" u="sng" spc="50" dirty="0" smtClean="0">
                <a:ln w="11430"/>
                <a:solidFill>
                  <a:srgbClr val="0070C0"/>
                </a:solidFill>
                <a:effectLst>
                  <a:outerShdw blurRad="76200" dist="50800" dir="5400000" algn="tl" rotWithShape="0">
                    <a:srgbClr val="000000">
                      <a:alpha val="65000"/>
                    </a:srgbClr>
                  </a:outerShdw>
                </a:effectLst>
              </a:rPr>
            </a:br>
            <a:r>
              <a:rPr lang="fr-FR" u="sng" spc="50" dirty="0" smtClean="0">
                <a:ln w="11430"/>
                <a:solidFill>
                  <a:srgbClr val="0070C0"/>
                </a:solidFill>
                <a:effectLst>
                  <a:outerShdw blurRad="76200" dist="50800" dir="5400000" algn="tl" rotWithShape="0">
                    <a:srgbClr val="000000">
                      <a:alpha val="65000"/>
                    </a:srgbClr>
                  </a:outerShdw>
                </a:effectLst>
              </a:rPr>
              <a:t/>
            </a:r>
            <a:br>
              <a:rPr lang="fr-FR" u="sng" spc="50" dirty="0" smtClean="0">
                <a:ln w="11430"/>
                <a:solidFill>
                  <a:srgbClr val="0070C0"/>
                </a:solidFill>
                <a:effectLst>
                  <a:outerShdw blurRad="76200" dist="50800" dir="5400000" algn="tl" rotWithShape="0">
                    <a:srgbClr val="000000">
                      <a:alpha val="65000"/>
                    </a:srgbClr>
                  </a:outerShdw>
                </a:effectLst>
              </a:rPr>
            </a:br>
            <a:r>
              <a:rPr lang="fr-FR" u="sng" spc="50" dirty="0" smtClean="0">
                <a:ln w="11430"/>
                <a:solidFill>
                  <a:srgbClr val="0070C0"/>
                </a:solidFill>
                <a:effectLst>
                  <a:outerShdw blurRad="76200" dist="50800" dir="5400000" algn="tl" rotWithShape="0">
                    <a:srgbClr val="000000">
                      <a:alpha val="65000"/>
                    </a:srgbClr>
                  </a:outerShdw>
                </a:effectLst>
              </a:rPr>
              <a:t/>
            </a:r>
            <a:br>
              <a:rPr lang="fr-FR" u="sng" spc="50" dirty="0" smtClean="0">
                <a:ln w="11430"/>
                <a:solidFill>
                  <a:srgbClr val="0070C0"/>
                </a:solidFill>
                <a:effectLst>
                  <a:outerShdw blurRad="76200" dist="50800" dir="5400000" algn="tl" rotWithShape="0">
                    <a:srgbClr val="000000">
                      <a:alpha val="65000"/>
                    </a:srgbClr>
                  </a:outerShdw>
                </a:effectLst>
              </a:rPr>
            </a:br>
            <a:r>
              <a:rPr lang="fr-FR" u="sng" spc="50" dirty="0" smtClean="0">
                <a:ln w="11430"/>
                <a:solidFill>
                  <a:srgbClr val="0070C0"/>
                </a:solidFill>
                <a:effectLst>
                  <a:outerShdw blurRad="76200" dist="50800" dir="5400000" algn="tl" rotWithShape="0">
                    <a:srgbClr val="000000">
                      <a:alpha val="65000"/>
                    </a:srgbClr>
                  </a:outerShdw>
                </a:effectLst>
              </a:rPr>
              <a:t/>
            </a:r>
            <a:br>
              <a:rPr lang="fr-FR" u="sng" spc="50" dirty="0" smtClean="0">
                <a:ln w="11430"/>
                <a:solidFill>
                  <a:srgbClr val="0070C0"/>
                </a:solidFill>
                <a:effectLst>
                  <a:outerShdw blurRad="76200" dist="50800" dir="5400000" algn="tl" rotWithShape="0">
                    <a:srgbClr val="000000">
                      <a:alpha val="65000"/>
                    </a:srgbClr>
                  </a:outerShdw>
                </a:effectLst>
              </a:rPr>
            </a:br>
            <a:r>
              <a:rPr lang="fr-FR" sz="3600" spc="50" dirty="0" smtClean="0">
                <a:ln w="11430"/>
                <a:solidFill>
                  <a:srgbClr val="0070C0"/>
                </a:solidFill>
                <a:effectLst>
                  <a:outerShdw blurRad="76200" dist="50800" dir="5400000" algn="tl" rotWithShape="0">
                    <a:srgbClr val="000000">
                      <a:alpha val="65000"/>
                    </a:srgbClr>
                  </a:outerShdw>
                </a:effectLst>
              </a:rPr>
              <a:t>                                                    </a:t>
            </a:r>
            <a:br>
              <a:rPr lang="fr-FR" sz="3600" spc="50" dirty="0" smtClean="0">
                <a:ln w="11430"/>
                <a:solidFill>
                  <a:srgbClr val="0070C0"/>
                </a:solidFill>
                <a:effectLst>
                  <a:outerShdw blurRad="76200" dist="50800" dir="5400000" algn="tl" rotWithShape="0">
                    <a:srgbClr val="000000">
                      <a:alpha val="65000"/>
                    </a:srgbClr>
                  </a:outerShdw>
                </a:effectLst>
              </a:rPr>
            </a:br>
            <a:r>
              <a:rPr lang="fr-FR" sz="3600" u="sng" spc="50" dirty="0" smtClean="0">
                <a:ln w="11430"/>
                <a:solidFill>
                  <a:srgbClr val="0070C0"/>
                </a:solidFill>
                <a:effectLst>
                  <a:outerShdw blurRad="76200" dist="50800" dir="5400000" algn="tl" rotWithShape="0">
                    <a:srgbClr val="000000">
                      <a:alpha val="65000"/>
                    </a:srgbClr>
                  </a:outerShdw>
                </a:effectLst>
              </a:rPr>
              <a:t/>
            </a:r>
            <a:br>
              <a:rPr lang="fr-FR" sz="3600" u="sng" spc="50" dirty="0" smtClean="0">
                <a:ln w="11430"/>
                <a:solidFill>
                  <a:srgbClr val="0070C0"/>
                </a:solidFill>
                <a:effectLst>
                  <a:outerShdw blurRad="76200" dist="50800" dir="5400000" algn="tl" rotWithShape="0">
                    <a:srgbClr val="000000">
                      <a:alpha val="65000"/>
                    </a:srgbClr>
                  </a:outerShdw>
                </a:effectLst>
              </a:rPr>
            </a:br>
            <a:r>
              <a:rPr lang="fr-FR" sz="3600" spc="50" dirty="0" smtClean="0">
                <a:ln w="11430"/>
                <a:solidFill>
                  <a:srgbClr val="0070C0"/>
                </a:solidFill>
                <a:effectLst>
                  <a:outerShdw blurRad="76200" dist="50800" dir="5400000" algn="tl" rotWithShape="0">
                    <a:srgbClr val="000000">
                      <a:alpha val="65000"/>
                    </a:srgbClr>
                  </a:outerShdw>
                </a:effectLst>
              </a:rPr>
              <a:t/>
            </a:r>
            <a:br>
              <a:rPr lang="fr-FR" sz="3600" spc="50" dirty="0" smtClean="0">
                <a:ln w="11430"/>
                <a:solidFill>
                  <a:srgbClr val="0070C0"/>
                </a:solidFill>
                <a:effectLst>
                  <a:outerShdw blurRad="76200" dist="50800" dir="5400000" algn="tl" rotWithShape="0">
                    <a:srgbClr val="000000">
                      <a:alpha val="65000"/>
                    </a:srgbClr>
                  </a:outerShdw>
                </a:effectLst>
              </a:rPr>
            </a:br>
            <a:r>
              <a:rPr lang="fr-FR" sz="3600" spc="50" dirty="0" smtClean="0">
                <a:ln w="11430"/>
                <a:solidFill>
                  <a:srgbClr val="0070C0"/>
                </a:solidFill>
                <a:effectLst>
                  <a:outerShdw blurRad="76200" dist="50800" dir="5400000" algn="tl" rotWithShape="0">
                    <a:srgbClr val="000000">
                      <a:alpha val="65000"/>
                    </a:srgbClr>
                  </a:outerShdw>
                </a:effectLst>
              </a:rPr>
              <a:t/>
            </a:r>
            <a:br>
              <a:rPr lang="fr-FR" sz="3600" spc="50" dirty="0" smtClean="0">
                <a:ln w="11430"/>
                <a:solidFill>
                  <a:srgbClr val="0070C0"/>
                </a:solidFill>
                <a:effectLst>
                  <a:outerShdw blurRad="76200" dist="50800" dir="5400000" algn="tl" rotWithShape="0">
                    <a:srgbClr val="000000">
                      <a:alpha val="65000"/>
                    </a:srgbClr>
                  </a:outerShdw>
                </a:effectLst>
              </a:rPr>
            </a:br>
            <a:r>
              <a:rPr lang="fr-FR" sz="2200" u="sng" spc="50" dirty="0" smtClean="0">
                <a:ln w="11430"/>
                <a:solidFill>
                  <a:srgbClr val="0070C0"/>
                </a:solidFill>
                <a:effectLst>
                  <a:outerShdw blurRad="76200" dist="50800" dir="5400000" algn="tl" rotWithShape="0">
                    <a:srgbClr val="000000">
                      <a:alpha val="65000"/>
                    </a:srgbClr>
                  </a:outerShdw>
                </a:effectLst>
              </a:rPr>
              <a:t/>
            </a:r>
            <a:br>
              <a:rPr lang="fr-FR" sz="2200" u="sng" spc="50" dirty="0" smtClean="0">
                <a:ln w="11430"/>
                <a:solidFill>
                  <a:srgbClr val="0070C0"/>
                </a:solidFill>
                <a:effectLst>
                  <a:outerShdw blurRad="76200" dist="50800" dir="5400000" algn="tl" rotWithShape="0">
                    <a:srgbClr val="000000">
                      <a:alpha val="65000"/>
                    </a:srgbClr>
                  </a:outerShdw>
                </a:effectLst>
              </a:rPr>
            </a:br>
            <a:r>
              <a:rPr lang="fr-FR" sz="2200" u="sng" spc="50" dirty="0" smtClean="0">
                <a:ln w="11430"/>
                <a:solidFill>
                  <a:srgbClr val="0070C0"/>
                </a:solidFill>
                <a:effectLst>
                  <a:outerShdw blurRad="76200" dist="50800" dir="5400000" algn="tl" rotWithShape="0">
                    <a:srgbClr val="000000">
                      <a:alpha val="65000"/>
                    </a:srgbClr>
                  </a:outerShdw>
                </a:effectLst>
              </a:rPr>
              <a:t/>
            </a:r>
            <a:br>
              <a:rPr lang="fr-FR" sz="2200" u="sng" spc="50" dirty="0" smtClean="0">
                <a:ln w="11430"/>
                <a:solidFill>
                  <a:srgbClr val="0070C0"/>
                </a:solidFill>
                <a:effectLst>
                  <a:outerShdw blurRad="76200" dist="50800" dir="5400000" algn="tl" rotWithShape="0">
                    <a:srgbClr val="000000">
                      <a:alpha val="65000"/>
                    </a:srgbClr>
                  </a:outerShdw>
                </a:effectLst>
              </a:rPr>
            </a:br>
            <a:r>
              <a:rPr lang="fr-FR" sz="2200" spc="50" dirty="0" smtClean="0">
                <a:ln w="11430"/>
                <a:solidFill>
                  <a:srgbClr val="0070C0"/>
                </a:solidFill>
                <a:effectLst>
                  <a:outerShdw blurRad="76200" dist="50800" dir="5400000" algn="tl" rotWithShape="0">
                    <a:srgbClr val="000000">
                      <a:alpha val="65000"/>
                    </a:srgbClr>
                  </a:outerShdw>
                </a:effectLst>
              </a:rPr>
              <a:t/>
            </a:r>
            <a:br>
              <a:rPr lang="fr-FR" sz="2200" spc="50" dirty="0" smtClean="0">
                <a:ln w="11430"/>
                <a:solidFill>
                  <a:srgbClr val="0070C0"/>
                </a:solidFill>
                <a:effectLst>
                  <a:outerShdw blurRad="76200" dist="50800" dir="5400000" algn="tl" rotWithShape="0">
                    <a:srgbClr val="000000">
                      <a:alpha val="65000"/>
                    </a:srgbClr>
                  </a:outerShdw>
                </a:effectLst>
              </a:rPr>
            </a:br>
            <a:r>
              <a:rPr lang="fr-FR" sz="2200" spc="50" dirty="0" smtClean="0">
                <a:ln w="11430"/>
                <a:solidFill>
                  <a:srgbClr val="0070C0"/>
                </a:solidFill>
                <a:effectLst>
                  <a:outerShdw blurRad="76200" dist="50800" dir="5400000" algn="tl" rotWithShape="0">
                    <a:srgbClr val="000000">
                      <a:alpha val="65000"/>
                    </a:srgbClr>
                  </a:outerShdw>
                </a:effectLst>
              </a:rPr>
              <a:t> </a:t>
            </a:r>
            <a:br>
              <a:rPr lang="fr-FR" sz="2200" spc="50" dirty="0" smtClean="0">
                <a:ln w="11430"/>
                <a:solidFill>
                  <a:srgbClr val="0070C0"/>
                </a:solidFill>
                <a:effectLst>
                  <a:outerShdw blurRad="76200" dist="50800" dir="5400000" algn="tl" rotWithShape="0">
                    <a:srgbClr val="000000">
                      <a:alpha val="65000"/>
                    </a:srgbClr>
                  </a:outerShdw>
                </a:effectLst>
              </a:rPr>
            </a:br>
            <a:r>
              <a:rPr lang="fr-FR" sz="2200" spc="50" dirty="0" smtClean="0">
                <a:ln w="11430"/>
                <a:solidFill>
                  <a:srgbClr val="0070C0"/>
                </a:solidFill>
                <a:effectLst>
                  <a:outerShdw blurRad="76200" dist="50800" dir="5400000" algn="tl" rotWithShape="0">
                    <a:srgbClr val="000000">
                      <a:alpha val="65000"/>
                    </a:srgbClr>
                  </a:outerShdw>
                </a:effectLst>
              </a:rPr>
              <a:t> </a:t>
            </a:r>
            <a:br>
              <a:rPr lang="fr-FR" sz="2200" spc="50" dirty="0" smtClean="0">
                <a:ln w="11430"/>
                <a:solidFill>
                  <a:srgbClr val="0070C0"/>
                </a:solidFill>
                <a:effectLst>
                  <a:outerShdw blurRad="76200" dist="50800" dir="5400000" algn="tl" rotWithShape="0">
                    <a:srgbClr val="000000">
                      <a:alpha val="65000"/>
                    </a:srgbClr>
                  </a:outerShdw>
                </a:effectLst>
              </a:rPr>
            </a:br>
            <a:r>
              <a:rPr lang="fr-FR" sz="2200" spc="50" dirty="0" smtClean="0">
                <a:ln w="11430"/>
                <a:solidFill>
                  <a:srgbClr val="0070C0"/>
                </a:solidFill>
                <a:effectLst>
                  <a:outerShdw blurRad="76200" dist="50800" dir="5400000" algn="tl" rotWithShape="0">
                    <a:srgbClr val="000000">
                      <a:alpha val="65000"/>
                    </a:srgbClr>
                  </a:outerShdw>
                </a:effectLst>
              </a:rPr>
              <a:t> </a:t>
            </a:r>
            <a:br>
              <a:rPr lang="fr-FR" sz="2200" spc="50" dirty="0" smtClean="0">
                <a:ln w="11430"/>
                <a:solidFill>
                  <a:srgbClr val="0070C0"/>
                </a:solidFill>
                <a:effectLst>
                  <a:outerShdw blurRad="76200" dist="50800" dir="5400000" algn="tl" rotWithShape="0">
                    <a:srgbClr val="000000">
                      <a:alpha val="65000"/>
                    </a:srgbClr>
                  </a:outerShdw>
                </a:effectLst>
              </a:rPr>
            </a:br>
            <a:r>
              <a:rPr lang="fr-FR" sz="2200" spc="50" dirty="0" smtClean="0">
                <a:ln w="11430"/>
                <a:solidFill>
                  <a:srgbClr val="0070C0"/>
                </a:solidFill>
                <a:effectLst>
                  <a:outerShdw blurRad="76200" dist="50800" dir="5400000" algn="tl" rotWithShape="0">
                    <a:srgbClr val="000000">
                      <a:alpha val="65000"/>
                    </a:srgbClr>
                  </a:outerShdw>
                </a:effectLst>
              </a:rPr>
              <a:t>avec la collaboration de Mr. IMED MESSAOUDI</a:t>
            </a:r>
            <a:br>
              <a:rPr lang="fr-FR" sz="2200" spc="50" dirty="0" smtClean="0">
                <a:ln w="11430"/>
                <a:solidFill>
                  <a:srgbClr val="0070C0"/>
                </a:solidFill>
                <a:effectLst>
                  <a:outerShdw blurRad="76200" dist="50800" dir="5400000" algn="tl" rotWithShape="0">
                    <a:srgbClr val="000000">
                      <a:alpha val="65000"/>
                    </a:srgbClr>
                  </a:outerShdw>
                </a:effectLst>
              </a:rPr>
            </a:br>
            <a:r>
              <a:rPr lang="fr-FR" sz="2200" spc="50" dirty="0" smtClean="0">
                <a:ln w="11430"/>
                <a:solidFill>
                  <a:srgbClr val="0070C0"/>
                </a:solidFill>
                <a:effectLst>
                  <a:outerShdw blurRad="76200" dist="50800" dir="5400000" algn="tl" rotWithShape="0">
                    <a:srgbClr val="000000">
                      <a:alpha val="65000"/>
                    </a:srgbClr>
                  </a:outerShdw>
                </a:effectLst>
              </a:rPr>
              <a:t>(inspecteur de sciences physiques) </a:t>
            </a:r>
            <a:r>
              <a:rPr lang="fr-FR" sz="22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fr-FR" sz="22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fr-FR" sz="2200" u="sng" spc="50" dirty="0" smtClean="0">
                <a:ln w="11430"/>
                <a:solidFill>
                  <a:srgbClr val="0070C0"/>
                </a:solidFill>
                <a:effectLst>
                  <a:outerShdw blurRad="76200" dist="50800" dir="5400000" algn="tl" rotWithShape="0">
                    <a:srgbClr val="000000">
                      <a:alpha val="65000"/>
                    </a:srgbClr>
                  </a:outerShdw>
                </a:effectLst>
              </a:rPr>
              <a:t/>
            </a:r>
            <a:br>
              <a:rPr lang="fr-FR" sz="2200" u="sng" spc="50" dirty="0" smtClean="0">
                <a:ln w="11430"/>
                <a:solidFill>
                  <a:srgbClr val="0070C0"/>
                </a:solidFill>
                <a:effectLst>
                  <a:outerShdw blurRad="76200" dist="50800" dir="5400000" algn="tl" rotWithShape="0">
                    <a:srgbClr val="000000">
                      <a:alpha val="65000"/>
                    </a:srgbClr>
                  </a:outerShdw>
                </a:effectLst>
              </a:rPr>
            </a:br>
            <a:endParaRPr lang="fr-FR"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ZoneTexte 2"/>
          <p:cNvSpPr txBox="1"/>
          <p:nvPr/>
        </p:nvSpPr>
        <p:spPr>
          <a:xfrm>
            <a:off x="571472" y="1272589"/>
            <a:ext cx="8215370" cy="584775"/>
          </a:xfrm>
          <a:prstGeom prst="rect">
            <a:avLst/>
          </a:prstGeom>
          <a:noFill/>
        </p:spPr>
        <p:txBody>
          <a:bodyPr wrap="square" rtlCol="0">
            <a:spAutoFit/>
          </a:bodyPr>
          <a:lstStyle/>
          <a:p>
            <a:r>
              <a:rPr lang="fr-FR" sz="3200" spc="50" dirty="0" smtClean="0">
                <a:ln w="11430"/>
                <a:solidFill>
                  <a:srgbClr val="FF0000"/>
                </a:solidFill>
                <a:effectLst>
                  <a:outerShdw blurRad="76200" dist="50800" dir="5400000" algn="tl" rotWithShape="0">
                    <a:srgbClr val="000000">
                      <a:alpha val="65000"/>
                    </a:srgbClr>
                  </a:outerShdw>
                </a:effectLst>
              </a:rPr>
              <a:t>Thème</a:t>
            </a:r>
            <a:r>
              <a:rPr lang="fr-FR" sz="3200" spc="50" dirty="0" smtClean="0">
                <a:ln w="11430"/>
                <a:solidFill>
                  <a:srgbClr val="0070C0"/>
                </a:solidFill>
                <a:effectLst>
                  <a:outerShdw blurRad="76200" dist="50800" dir="5400000" algn="tl" rotWithShape="0">
                    <a:srgbClr val="000000">
                      <a:alpha val="65000"/>
                    </a:srgbClr>
                  </a:outerShdw>
                </a:effectLst>
              </a:rPr>
              <a:t> : Evolution de systèmes électriques</a:t>
            </a:r>
            <a:endParaRPr lang="fr-FR" sz="3200" dirty="0"/>
          </a:p>
        </p:txBody>
      </p:sp>
      <p:sp>
        <p:nvSpPr>
          <p:cNvPr id="4" name="ZoneTexte 3"/>
          <p:cNvSpPr txBox="1"/>
          <p:nvPr/>
        </p:nvSpPr>
        <p:spPr>
          <a:xfrm>
            <a:off x="1142976" y="2129845"/>
            <a:ext cx="7286676" cy="584775"/>
          </a:xfrm>
          <a:prstGeom prst="rect">
            <a:avLst/>
          </a:prstGeom>
          <a:noFill/>
        </p:spPr>
        <p:txBody>
          <a:bodyPr wrap="square" rtlCol="0">
            <a:spAutoFit/>
          </a:bodyPr>
          <a:lstStyle/>
          <a:p>
            <a:r>
              <a:rPr lang="fr-FR" sz="3200" spc="50" dirty="0" smtClean="0">
                <a:ln w="11430"/>
                <a:solidFill>
                  <a:srgbClr val="FF0000"/>
                </a:solidFill>
                <a:effectLst>
                  <a:outerShdw blurRad="76200" dist="50800" dir="5400000" algn="tl" rotWithShape="0">
                    <a:srgbClr val="000000">
                      <a:alpha val="65000"/>
                    </a:srgbClr>
                  </a:outerShdw>
                </a:effectLst>
              </a:rPr>
              <a:t>Chapitre</a:t>
            </a:r>
            <a:r>
              <a:rPr lang="fr-FR" sz="3200" spc="50" dirty="0" smtClean="0">
                <a:ln w="11430"/>
                <a:solidFill>
                  <a:srgbClr val="0070C0"/>
                </a:solidFill>
                <a:effectLst>
                  <a:outerShdw blurRad="76200" dist="50800" dir="5400000" algn="tl" rotWithShape="0">
                    <a:srgbClr val="000000">
                      <a:alpha val="65000"/>
                    </a:srgbClr>
                  </a:outerShdw>
                </a:effectLst>
              </a:rPr>
              <a:t> : La conversion des signaux</a:t>
            </a:r>
            <a:endParaRPr lang="fr-FR" sz="3200" dirty="0"/>
          </a:p>
        </p:txBody>
      </p:sp>
      <p:sp>
        <p:nvSpPr>
          <p:cNvPr id="5" name="ZoneTexte 4"/>
          <p:cNvSpPr txBox="1"/>
          <p:nvPr/>
        </p:nvSpPr>
        <p:spPr>
          <a:xfrm>
            <a:off x="2571736" y="3286124"/>
            <a:ext cx="4929222" cy="400110"/>
          </a:xfrm>
          <a:prstGeom prst="rect">
            <a:avLst/>
          </a:prstGeom>
          <a:noFill/>
        </p:spPr>
        <p:txBody>
          <a:bodyPr wrap="square" rtlCol="0">
            <a:spAutoFit/>
          </a:bodyPr>
          <a:lstStyle/>
          <a:p>
            <a:r>
              <a:rPr lang="fr-FR" sz="2000" spc="50" dirty="0" smtClean="0">
                <a:ln w="11430"/>
                <a:solidFill>
                  <a:srgbClr val="C00000"/>
                </a:solidFill>
                <a:effectLst>
                  <a:outerShdw blurRad="76200" dist="50800" dir="5400000" algn="tl" rotWithShape="0">
                    <a:srgbClr val="000000">
                      <a:alpha val="65000"/>
                    </a:srgbClr>
                  </a:outerShdw>
                </a:effectLst>
              </a:rPr>
              <a:t>(4</a:t>
            </a:r>
            <a:r>
              <a:rPr lang="fr-FR" sz="2000" spc="50" baseline="30000" dirty="0" smtClean="0">
                <a:ln w="11430"/>
                <a:solidFill>
                  <a:srgbClr val="C00000"/>
                </a:solidFill>
                <a:effectLst>
                  <a:outerShdw blurRad="76200" dist="50800" dir="5400000" algn="tl" rotWithShape="0">
                    <a:srgbClr val="000000">
                      <a:alpha val="65000"/>
                    </a:srgbClr>
                  </a:outerShdw>
                </a:effectLst>
              </a:rPr>
              <a:t>ème</a:t>
            </a:r>
            <a:r>
              <a:rPr lang="fr-FR" sz="2000" spc="50" dirty="0" smtClean="0">
                <a:ln w="11430"/>
                <a:solidFill>
                  <a:srgbClr val="C00000"/>
                </a:solidFill>
                <a:effectLst>
                  <a:outerShdw blurRad="76200" dist="50800" dir="5400000" algn="tl" rotWithShape="0">
                    <a:srgbClr val="000000">
                      <a:alpha val="65000"/>
                    </a:srgbClr>
                  </a:outerShdw>
                </a:effectLst>
              </a:rPr>
              <a:t> année sciences de l’informatique)</a:t>
            </a:r>
            <a:endParaRPr lang="fr-FR" sz="2000" dirty="0">
              <a:solidFill>
                <a:srgbClr val="C00000"/>
              </a:solidFill>
            </a:endParaRPr>
          </a:p>
        </p:txBody>
      </p:sp>
      <p:sp>
        <p:nvSpPr>
          <p:cNvPr id="6" name="ZoneTexte 5"/>
          <p:cNvSpPr txBox="1"/>
          <p:nvPr/>
        </p:nvSpPr>
        <p:spPr>
          <a:xfrm>
            <a:off x="428596" y="3988362"/>
            <a:ext cx="8501122" cy="369332"/>
          </a:xfrm>
          <a:prstGeom prst="rect">
            <a:avLst/>
          </a:prstGeom>
          <a:noFill/>
        </p:spPr>
        <p:txBody>
          <a:bodyPr wrap="square" rtlCol="0">
            <a:spAutoFit/>
          </a:bodyPr>
          <a:lstStyle/>
          <a:p>
            <a:r>
              <a:rPr lang="fr-FR" u="sng" spc="50" dirty="0" smtClean="0">
                <a:ln w="11430"/>
                <a:solidFill>
                  <a:srgbClr val="0070C0"/>
                </a:solidFill>
                <a:effectLst>
                  <a:outerShdw blurRad="76200" dist="50800" dir="5400000" algn="tl" rotWithShape="0">
                    <a:srgbClr val="000000">
                      <a:alpha val="65000"/>
                    </a:srgbClr>
                  </a:outerShdw>
                </a:effectLst>
              </a:rPr>
              <a:t>Présenté par</a:t>
            </a:r>
            <a:r>
              <a:rPr lang="fr-FR" spc="50" dirty="0" smtClean="0">
                <a:ln w="11430"/>
                <a:solidFill>
                  <a:srgbClr val="0070C0"/>
                </a:solidFill>
                <a:effectLst>
                  <a:outerShdw blurRad="76200" dist="50800" dir="5400000" algn="tl" rotWithShape="0">
                    <a:srgbClr val="000000">
                      <a:alpha val="65000"/>
                    </a:srgbClr>
                  </a:outerShdw>
                </a:effectLst>
              </a:rPr>
              <a:t>: Mr. HAMMADI GARGOURI(enseignant au lycée Sadok Feki Sfax)</a:t>
            </a:r>
            <a:endParaRPr lang="fr-FR"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Right)">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strips(downRigh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strips(downRigh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strips(downRight)">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buNone/>
            </a:pPr>
            <a:r>
              <a:rPr lang="fr-FR" dirty="0" smtClean="0">
                <a:latin typeface="+mj-lt"/>
              </a:rPr>
              <a:t>Ecrivons le nombre décimal 13 dans la base binaire à quatre bits.</a:t>
            </a:r>
          </a:p>
          <a:p>
            <a:pPr>
              <a:buNone/>
            </a:pPr>
            <a:r>
              <a:rPr lang="fr-FR" dirty="0" smtClean="0">
                <a:latin typeface="+mj-lt"/>
              </a:rPr>
              <a:t>                      13 = 2</a:t>
            </a:r>
            <a:r>
              <a:rPr lang="fr-FR" baseline="30000" dirty="0" smtClean="0">
                <a:latin typeface="+mj-lt"/>
              </a:rPr>
              <a:t>3</a:t>
            </a:r>
            <a:r>
              <a:rPr lang="fr-FR" dirty="0" smtClean="0">
                <a:latin typeface="+mj-lt"/>
              </a:rPr>
              <a:t>a</a:t>
            </a:r>
            <a:r>
              <a:rPr lang="fr-FR" baseline="-25000" dirty="0" smtClean="0">
                <a:latin typeface="+mj-lt"/>
              </a:rPr>
              <a:t>3</a:t>
            </a:r>
            <a:r>
              <a:rPr lang="fr-FR" dirty="0" smtClean="0">
                <a:latin typeface="+mj-lt"/>
              </a:rPr>
              <a:t> + 2</a:t>
            </a:r>
            <a:r>
              <a:rPr lang="fr-FR" baseline="30000" dirty="0" smtClean="0">
                <a:latin typeface="+mj-lt"/>
              </a:rPr>
              <a:t>2</a:t>
            </a:r>
            <a:r>
              <a:rPr lang="fr-FR" dirty="0" smtClean="0">
                <a:latin typeface="+mj-lt"/>
              </a:rPr>
              <a:t>a</a:t>
            </a:r>
            <a:r>
              <a:rPr lang="fr-FR" baseline="-25000" dirty="0" smtClean="0">
                <a:latin typeface="+mj-lt"/>
              </a:rPr>
              <a:t>2</a:t>
            </a:r>
            <a:r>
              <a:rPr lang="fr-FR" dirty="0" smtClean="0">
                <a:latin typeface="+mj-lt"/>
              </a:rPr>
              <a:t> + 2</a:t>
            </a:r>
            <a:r>
              <a:rPr lang="fr-FR" baseline="30000" dirty="0" smtClean="0">
                <a:latin typeface="+mj-lt"/>
              </a:rPr>
              <a:t>1</a:t>
            </a:r>
            <a:r>
              <a:rPr lang="fr-FR" dirty="0" smtClean="0">
                <a:latin typeface="+mj-lt"/>
              </a:rPr>
              <a:t>a</a:t>
            </a:r>
            <a:r>
              <a:rPr lang="fr-FR" baseline="-25000" dirty="0" smtClean="0">
                <a:latin typeface="+mj-lt"/>
              </a:rPr>
              <a:t>1</a:t>
            </a:r>
            <a:r>
              <a:rPr lang="fr-FR" dirty="0" smtClean="0">
                <a:latin typeface="+mj-lt"/>
              </a:rPr>
              <a:t> +2</a:t>
            </a:r>
            <a:r>
              <a:rPr lang="fr-FR" baseline="30000" dirty="0" smtClean="0">
                <a:latin typeface="+mj-lt"/>
              </a:rPr>
              <a:t>0</a:t>
            </a:r>
            <a:r>
              <a:rPr lang="fr-FR" dirty="0" smtClean="0">
                <a:latin typeface="+mj-lt"/>
              </a:rPr>
              <a:t>a</a:t>
            </a:r>
            <a:r>
              <a:rPr lang="fr-FR" baseline="-25000" dirty="0" smtClean="0">
                <a:latin typeface="+mj-lt"/>
              </a:rPr>
              <a:t>0</a:t>
            </a:r>
            <a:r>
              <a:rPr lang="fr-FR" dirty="0" smtClean="0">
                <a:latin typeface="+mj-lt"/>
              </a:rPr>
              <a:t>              </a:t>
            </a:r>
          </a:p>
          <a:p>
            <a:pPr>
              <a:buNone/>
            </a:pPr>
            <a:r>
              <a:rPr lang="fr-FR" dirty="0" smtClean="0">
                <a:latin typeface="+mj-lt"/>
              </a:rPr>
              <a:t>                    avec a</a:t>
            </a:r>
            <a:r>
              <a:rPr lang="fr-FR" baseline="-25000" dirty="0" smtClean="0">
                <a:latin typeface="+mj-lt"/>
              </a:rPr>
              <a:t>3</a:t>
            </a:r>
            <a:r>
              <a:rPr lang="fr-FR" dirty="0" smtClean="0">
                <a:latin typeface="+mj-lt"/>
              </a:rPr>
              <a:t> = 1, a</a:t>
            </a:r>
            <a:r>
              <a:rPr lang="fr-FR" baseline="-25000" dirty="0" smtClean="0">
                <a:latin typeface="+mj-lt"/>
              </a:rPr>
              <a:t>2</a:t>
            </a:r>
            <a:r>
              <a:rPr lang="fr-FR" dirty="0" smtClean="0">
                <a:latin typeface="+mj-lt"/>
              </a:rPr>
              <a:t> = 1, a</a:t>
            </a:r>
            <a:r>
              <a:rPr lang="fr-FR" baseline="-25000" dirty="0" smtClean="0">
                <a:latin typeface="+mj-lt"/>
              </a:rPr>
              <a:t>1</a:t>
            </a:r>
            <a:r>
              <a:rPr lang="fr-FR" dirty="0" smtClean="0">
                <a:latin typeface="+mj-lt"/>
              </a:rPr>
              <a:t> = 0 et a</a:t>
            </a:r>
            <a:r>
              <a:rPr lang="fr-FR" baseline="-25000" dirty="0" smtClean="0">
                <a:latin typeface="+mj-lt"/>
              </a:rPr>
              <a:t>0</a:t>
            </a:r>
            <a:r>
              <a:rPr lang="fr-FR" dirty="0" smtClean="0">
                <a:latin typeface="+mj-lt"/>
              </a:rPr>
              <a:t> = 1.</a:t>
            </a:r>
          </a:p>
          <a:p>
            <a:pPr>
              <a:buNone/>
            </a:pPr>
            <a:endParaRPr lang="fr-FR" dirty="0" smtClean="0">
              <a:latin typeface="+mj-lt"/>
            </a:endParaRPr>
          </a:p>
          <a:p>
            <a:pPr algn="ctr">
              <a:buNone/>
            </a:pPr>
            <a:r>
              <a:rPr lang="fr-FR" dirty="0" smtClean="0">
                <a:latin typeface="+mj-lt"/>
              </a:rPr>
              <a:t> Le nombre 13 s'écrira ainsi en base binaire à quatre bits : 1101.</a:t>
            </a:r>
          </a:p>
          <a:p>
            <a:pPr>
              <a:buNone/>
            </a:pPr>
            <a:endParaRPr lang="fr-FR"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Righ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Righ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Right)">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strips(downRight)">
                                      <p:cBhvr>
                                        <p:cTn id="2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85720" y="1000108"/>
            <a:ext cx="8643998" cy="3714776"/>
          </a:xfrm>
        </p:spPr>
        <p:txBody>
          <a:bodyPr>
            <a:normAutofit/>
          </a:bodyPr>
          <a:lstStyle/>
          <a:p>
            <a:pPr algn="l"/>
            <a:r>
              <a:rPr lang="fr-FR" sz="3200" u="sng" dirty="0" smtClean="0">
                <a:ln w="635">
                  <a:noFill/>
                </a:ln>
                <a:solidFill>
                  <a:srgbClr val="0070C0"/>
                </a:solidFill>
              </a:rPr>
              <a:t>II- Convertisseurs numériques- analogiques (C.N.A) </a:t>
            </a:r>
            <a:br>
              <a:rPr lang="fr-FR" sz="3200" u="sng" dirty="0" smtClean="0">
                <a:ln w="635">
                  <a:noFill/>
                </a:ln>
                <a:solidFill>
                  <a:srgbClr val="0070C0"/>
                </a:solidFill>
              </a:rPr>
            </a:br>
            <a:r>
              <a:rPr lang="fr-FR" sz="3200" dirty="0" smtClean="0">
                <a:ln w="635">
                  <a:noFill/>
                </a:ln>
                <a:solidFill>
                  <a:srgbClr val="0070C0"/>
                </a:solidFill>
              </a:rPr>
              <a:t>           </a:t>
            </a:r>
            <a:r>
              <a:rPr lang="fr-FR" sz="3200" u="sng" dirty="0" smtClean="0">
                <a:ln w="635">
                  <a:noFill/>
                </a:ln>
                <a:solidFill>
                  <a:srgbClr val="0070C0"/>
                </a:solidFill>
              </a:rPr>
              <a:t/>
            </a:r>
            <a:br>
              <a:rPr lang="fr-FR" sz="3200" u="sng" dirty="0" smtClean="0">
                <a:ln w="635">
                  <a:noFill/>
                </a:ln>
                <a:solidFill>
                  <a:srgbClr val="0070C0"/>
                </a:solidFill>
              </a:rPr>
            </a:br>
            <a:r>
              <a:rPr lang="fr-FR" sz="3200" u="sng" dirty="0" smtClean="0">
                <a:ln w="635">
                  <a:noFill/>
                </a:ln>
                <a:solidFill>
                  <a:srgbClr val="0070C0"/>
                </a:solidFill>
              </a:rPr>
              <a:t> et convertisseurs analogiques - numériques(C.A.N) </a:t>
            </a:r>
            <a:r>
              <a:rPr lang="fr-FR" sz="2800" u="sng" dirty="0" smtClean="0">
                <a:ln w="635">
                  <a:noFill/>
                </a:ln>
                <a:solidFill>
                  <a:srgbClr val="0070C0"/>
                </a:solidFill>
              </a:rPr>
              <a:t>   </a:t>
            </a:r>
            <a:br>
              <a:rPr lang="fr-FR" sz="2800" u="sng" dirty="0" smtClean="0">
                <a:ln w="635">
                  <a:noFill/>
                </a:ln>
                <a:solidFill>
                  <a:srgbClr val="0070C0"/>
                </a:solidFill>
              </a:rPr>
            </a:br>
            <a:r>
              <a:rPr lang="fr-FR" sz="2800" dirty="0" smtClean="0">
                <a:ln w="635">
                  <a:noFill/>
                </a:ln>
                <a:solidFill>
                  <a:srgbClr val="0070C0"/>
                </a:solidFill>
              </a:rPr>
              <a:t>         </a:t>
            </a:r>
            <a:r>
              <a:rPr lang="fr-FR" sz="2800" dirty="0">
                <a:solidFill>
                  <a:srgbClr val="0070C0"/>
                </a:solidFill>
              </a:rPr>
              <a:t/>
            </a:r>
            <a:br>
              <a:rPr lang="fr-FR" sz="2800" dirty="0">
                <a:solidFill>
                  <a:srgbClr val="0070C0"/>
                </a:solidFill>
              </a:rPr>
            </a:br>
            <a:endParaRPr lang="fr-FR" sz="2800" dirty="0">
              <a:solidFill>
                <a:srgbClr val="0070C0"/>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14282" y="1142984"/>
            <a:ext cx="8715436" cy="2298707"/>
          </a:xfrm>
        </p:spPr>
        <p:txBody>
          <a:bodyPr>
            <a:normAutofit/>
          </a:bodyPr>
          <a:lstStyle/>
          <a:p>
            <a:pPr algn="l"/>
            <a:r>
              <a:rPr lang="fr-FR" sz="2800" u="sng" dirty="0" smtClean="0">
                <a:solidFill>
                  <a:srgbClr val="0070C0"/>
                </a:solidFill>
                <a:effectLst/>
              </a:rPr>
              <a:t>1-  Convertisseur numérique – analogique  (C.N.A) : </a:t>
            </a:r>
            <a:r>
              <a:rPr lang="fr-FR" sz="3200" u="sng" dirty="0" smtClean="0">
                <a:solidFill>
                  <a:srgbClr val="0070C0"/>
                </a:solidFill>
                <a:effectLst/>
              </a:rPr>
              <a:t/>
            </a:r>
            <a:br>
              <a:rPr lang="fr-FR" sz="3200" u="sng" dirty="0" smtClean="0">
                <a:solidFill>
                  <a:srgbClr val="0070C0"/>
                </a:solidFill>
                <a:effectLst/>
              </a:rPr>
            </a:br>
            <a:endParaRPr lang="fr-FR" sz="3200" u="sng" dirty="0" smtClean="0">
              <a:solidFill>
                <a:srgbClr val="0070C0"/>
              </a:solidFill>
              <a:effectLst/>
            </a:endParaRPr>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1422"/>
            <a:ext cx="4471990" cy="1143000"/>
          </a:xfrm>
        </p:spPr>
        <p:txBody>
          <a:bodyPr/>
          <a:lstStyle/>
          <a:p>
            <a:r>
              <a:rPr lang="fr-FR" b="1" dirty="0" smtClean="0"/>
              <a:t> </a:t>
            </a:r>
            <a:r>
              <a:rPr lang="fr-FR" sz="2800" b="1" dirty="0" smtClean="0">
                <a:solidFill>
                  <a:srgbClr val="0070C0"/>
                </a:solidFill>
              </a:rPr>
              <a:t> a- </a:t>
            </a:r>
            <a:r>
              <a:rPr lang="fr-FR" sz="3200" b="1" u="sng" dirty="0" smtClean="0">
                <a:solidFill>
                  <a:srgbClr val="0070C0"/>
                </a:solidFill>
              </a:rPr>
              <a:t>Définition</a:t>
            </a:r>
            <a:endParaRPr lang="fr-FR" sz="3200" dirty="0">
              <a:solidFill>
                <a:srgbClr val="0070C0"/>
              </a:solidFill>
            </a:endParaRPr>
          </a:p>
        </p:txBody>
      </p:sp>
      <p:sp>
        <p:nvSpPr>
          <p:cNvPr id="3" name="Espace réservé du contenu 2"/>
          <p:cNvSpPr>
            <a:spLocks noGrp="1"/>
          </p:cNvSpPr>
          <p:nvPr>
            <p:ph idx="1"/>
          </p:nvPr>
        </p:nvSpPr>
        <p:spPr>
          <a:xfrm>
            <a:off x="457200" y="1142985"/>
            <a:ext cx="8229600" cy="3643338"/>
          </a:xfrm>
        </p:spPr>
        <p:txBody>
          <a:bodyPr>
            <a:normAutofit fontScale="92500" lnSpcReduction="10000"/>
          </a:bodyPr>
          <a:lstStyle/>
          <a:p>
            <a:pPr>
              <a:buNone/>
            </a:pPr>
            <a:r>
              <a:rPr lang="fr-FR" sz="2800" dirty="0" smtClean="0">
                <a:latin typeface="+mj-lt"/>
              </a:rPr>
              <a:t>   Un </a:t>
            </a:r>
            <a:r>
              <a:rPr lang="fr-FR" sz="2800" dirty="0">
                <a:latin typeface="+mj-lt"/>
              </a:rPr>
              <a:t>convertisseur numérique-analogique, ou C.N.A est un montage </a:t>
            </a:r>
            <a:r>
              <a:rPr lang="fr-FR" sz="2800" dirty="0" smtClean="0">
                <a:latin typeface="+mj-lt"/>
              </a:rPr>
              <a:t>électronique qui transforme une information numérique   </a:t>
            </a:r>
            <a:r>
              <a:rPr lang="fr-FR" sz="2800" dirty="0">
                <a:latin typeface="+mj-lt"/>
              </a:rPr>
              <a:t>( un nombre binaire [N] ) en un signal analogique </a:t>
            </a:r>
            <a:r>
              <a:rPr lang="fr-FR" sz="2800" dirty="0" smtClean="0">
                <a:latin typeface="+mj-lt"/>
              </a:rPr>
              <a:t>  </a:t>
            </a:r>
            <a:r>
              <a:rPr lang="fr-FR" sz="2800" dirty="0">
                <a:latin typeface="+mj-lt"/>
              </a:rPr>
              <a:t>(tension ou courant</a:t>
            </a:r>
            <a:r>
              <a:rPr lang="fr-FR" sz="2800" dirty="0" smtClean="0">
                <a:latin typeface="+mj-lt"/>
              </a:rPr>
              <a:t>)</a:t>
            </a:r>
          </a:p>
          <a:p>
            <a:pPr lvl="0" algn="ctr"/>
            <a:r>
              <a:rPr lang="fr-FR" sz="2800" dirty="0" smtClean="0"/>
              <a:t>Si la grandeur de sortie est une tension, elle s'écrit :                         u</a:t>
            </a:r>
            <a:r>
              <a:rPr lang="fr-FR" sz="2800" baseline="-25000" dirty="0" smtClean="0"/>
              <a:t>S</a:t>
            </a:r>
            <a:r>
              <a:rPr lang="fr-FR" sz="2800" dirty="0" smtClean="0"/>
              <a:t> = K.N,   avec K en Volt.</a:t>
            </a:r>
          </a:p>
          <a:p>
            <a:pPr lvl="0"/>
            <a:r>
              <a:rPr lang="fr-FR" sz="2800" dirty="0" smtClean="0"/>
              <a:t>Si la grandeur de sortie est un courant, son intensité serait :                                                                                 i</a:t>
            </a:r>
            <a:r>
              <a:rPr lang="fr-FR" sz="2800" baseline="-25000" dirty="0" smtClean="0"/>
              <a:t>S</a:t>
            </a:r>
            <a:r>
              <a:rPr lang="fr-FR" sz="2800" dirty="0" smtClean="0"/>
              <a:t> = K'.N,   avec K' en Ampère.</a:t>
            </a:r>
          </a:p>
          <a:p>
            <a:pPr>
              <a:buNone/>
            </a:pPr>
            <a:endParaRPr lang="fr-FR" sz="2800" dirty="0">
              <a:latin typeface="+mj-lt"/>
            </a:endParaRPr>
          </a:p>
        </p:txBody>
      </p:sp>
      <p:pic>
        <p:nvPicPr>
          <p:cNvPr id="4100" name="Picture 4"/>
          <p:cNvPicPr>
            <a:picLocks noChangeAspect="1" noChangeArrowheads="1"/>
          </p:cNvPicPr>
          <p:nvPr/>
        </p:nvPicPr>
        <p:blipFill>
          <a:blip r:embed="rId2"/>
          <a:srcRect/>
          <a:stretch>
            <a:fillRect/>
          </a:stretch>
        </p:blipFill>
        <p:spPr bwMode="auto">
          <a:xfrm>
            <a:off x="1214414" y="4929198"/>
            <a:ext cx="2928958" cy="1785950"/>
          </a:xfrm>
          <a:prstGeom prst="rect">
            <a:avLst/>
          </a:prstGeom>
          <a:noFill/>
          <a:ln w="9525">
            <a:noFill/>
            <a:miter lim="800000"/>
            <a:headEnd/>
            <a:tailEnd/>
          </a:ln>
          <a:effectLst/>
        </p:spPr>
      </p:pic>
      <p:pic>
        <p:nvPicPr>
          <p:cNvPr id="4101" name="Picture 5"/>
          <p:cNvPicPr>
            <a:picLocks noChangeAspect="1" noChangeArrowheads="1"/>
          </p:cNvPicPr>
          <p:nvPr/>
        </p:nvPicPr>
        <p:blipFill>
          <a:blip r:embed="rId3"/>
          <a:srcRect/>
          <a:stretch>
            <a:fillRect/>
          </a:stretch>
        </p:blipFill>
        <p:spPr bwMode="auto">
          <a:xfrm>
            <a:off x="4648213" y="4857760"/>
            <a:ext cx="3148467" cy="1857388"/>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downRigh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trips(downRigh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strips(downRigh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3" fill="hold" nodeType="clickEffect">
                                  <p:stCondLst>
                                    <p:cond delay="0"/>
                                  </p:stCondLst>
                                  <p:childTnLst>
                                    <p:set>
                                      <p:cBhvr>
                                        <p:cTn id="26" dur="1" fill="hold">
                                          <p:stCondLst>
                                            <p:cond delay="0"/>
                                          </p:stCondLst>
                                        </p:cTn>
                                        <p:tgtEl>
                                          <p:spTgt spid="4100"/>
                                        </p:tgtEl>
                                        <p:attrNameLst>
                                          <p:attrName>style.visibility</p:attrName>
                                        </p:attrNameLst>
                                      </p:cBhvr>
                                      <p:to>
                                        <p:strVal val="visible"/>
                                      </p:to>
                                    </p:set>
                                    <p:animEffect transition="in" filter="strips(upRight)">
                                      <p:cBhvr>
                                        <p:cTn id="27" dur="500"/>
                                        <p:tgtEl>
                                          <p:spTgt spid="4100"/>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3" fill="hold" nodeType="clickEffect">
                                  <p:stCondLst>
                                    <p:cond delay="0"/>
                                  </p:stCondLst>
                                  <p:childTnLst>
                                    <p:set>
                                      <p:cBhvr>
                                        <p:cTn id="31" dur="1" fill="hold">
                                          <p:stCondLst>
                                            <p:cond delay="0"/>
                                          </p:stCondLst>
                                        </p:cTn>
                                        <p:tgtEl>
                                          <p:spTgt spid="4101"/>
                                        </p:tgtEl>
                                        <p:attrNameLst>
                                          <p:attrName>style.visibility</p:attrName>
                                        </p:attrNameLst>
                                      </p:cBhvr>
                                      <p:to>
                                        <p:strVal val="visible"/>
                                      </p:to>
                                    </p:set>
                                    <p:animEffect transition="in" filter="strips(upRight)">
                                      <p:cBhvr>
                                        <p:cTn id="32" dur="5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8596" y="714356"/>
            <a:ext cx="8229600" cy="5572164"/>
          </a:xfrm>
        </p:spPr>
        <p:txBody>
          <a:bodyPr>
            <a:normAutofit fontScale="92500" lnSpcReduction="10000"/>
          </a:bodyPr>
          <a:lstStyle/>
          <a:p>
            <a:pPr>
              <a:buNone/>
            </a:pPr>
            <a:r>
              <a:rPr lang="fr-FR" dirty="0" smtClean="0"/>
              <a:t> </a:t>
            </a:r>
          </a:p>
          <a:p>
            <a:pPr lvl="0">
              <a:buNone/>
            </a:pPr>
            <a:r>
              <a:rPr lang="fr-FR" sz="3500" b="1" u="sng" dirty="0" smtClean="0">
                <a:solidFill>
                  <a:srgbClr val="0070C0"/>
                </a:solidFill>
                <a:latin typeface="+mj-lt"/>
                <a:ea typeface="+mj-ea"/>
                <a:cs typeface="+mj-cs"/>
              </a:rPr>
              <a:t> b- Intérêt d'un C.N.A :</a:t>
            </a:r>
          </a:p>
          <a:p>
            <a:pPr>
              <a:buNone/>
            </a:pPr>
            <a:r>
              <a:rPr lang="fr-FR" dirty="0" smtClean="0">
                <a:latin typeface="+mj-lt"/>
              </a:rPr>
              <a:t>Les convertisseurs numériques analogiques (C.N.A) permettent de convertir un signal numérique En signal analogique exploitable. En effet, si une donnée numérique est plus facile à stocker et à manipuler, il faut tout de même pouvoir l'exploiter. </a:t>
            </a:r>
          </a:p>
          <a:p>
            <a:pPr>
              <a:buNone/>
            </a:pPr>
            <a:r>
              <a:rPr lang="fr-FR" dirty="0" smtClean="0">
                <a:latin typeface="+mj-lt"/>
              </a:rPr>
              <a:t>A quoi servirait un son numérique si l'on ne pouvait pas l'entendre ?</a:t>
            </a:r>
          </a:p>
          <a:p>
            <a:pPr>
              <a:buNone/>
            </a:pPr>
            <a:r>
              <a:rPr lang="fr-FR" dirty="0" smtClean="0">
                <a:latin typeface="+mj-lt"/>
              </a:rPr>
              <a:t>Ainsi, dans un ordinateur multimédia, on trouve des C.N.A pour la plupart des sorties telles que :</a:t>
            </a:r>
          </a:p>
          <a:p>
            <a:pPr lvl="0">
              <a:buNone/>
            </a:pPr>
            <a:r>
              <a:rPr lang="fr-FR" dirty="0" smtClean="0">
                <a:latin typeface="+mj-lt"/>
              </a:rPr>
              <a:t>* sortie audio des cartes son.</a:t>
            </a:r>
          </a:p>
          <a:p>
            <a:pPr lvl="0">
              <a:buNone/>
            </a:pPr>
            <a:r>
              <a:rPr lang="fr-FR" dirty="0" smtClean="0">
                <a:latin typeface="+mj-lt"/>
              </a:rPr>
              <a:t>* imprimante.</a:t>
            </a:r>
          </a:p>
          <a:p>
            <a:pPr lvl="0">
              <a:buNone/>
            </a:pPr>
            <a:r>
              <a:rPr lang="fr-FR" dirty="0" smtClean="0">
                <a:latin typeface="+mj-lt"/>
              </a:rPr>
              <a:t>* le modem ( à l'émission).</a:t>
            </a:r>
            <a:endParaRPr lang="fr-FR" dirty="0">
              <a:latin typeface="+mj-lt"/>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trips(downRight)">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trips(downRight)">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strips(downRight)">
                                      <p:cBhvr>
                                        <p:cTn id="17" dur="1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strips(downRight)">
                                      <p:cBhvr>
                                        <p:cTn id="22" dur="1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strips(downRight)">
                                      <p:cBhvr>
                                        <p:cTn id="27" dur="1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strips(downRight)">
                                      <p:cBhvr>
                                        <p:cTn id="32" dur="10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strips(downRight)">
                                      <p:cBhvr>
                                        <p:cTn id="37"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2929619" y="714356"/>
            <a:ext cx="4041000" cy="5400000"/>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428736"/>
            <a:ext cx="9429784" cy="3011486"/>
          </a:xfrm>
        </p:spPr>
        <p:txBody>
          <a:bodyPr>
            <a:normAutofit/>
          </a:bodyPr>
          <a:lstStyle/>
          <a:p>
            <a:r>
              <a:rPr lang="fr-FR" sz="3600" b="1" dirty="0" smtClean="0">
                <a:solidFill>
                  <a:srgbClr val="0070C0"/>
                </a:solidFill>
              </a:rPr>
              <a:t>  </a:t>
            </a:r>
            <a:r>
              <a:rPr lang="fr-FR" sz="2800" b="1" dirty="0" smtClean="0">
                <a:solidFill>
                  <a:srgbClr val="0070C0"/>
                </a:solidFill>
              </a:rPr>
              <a:t>2-Convertisseur </a:t>
            </a:r>
            <a:r>
              <a:rPr lang="fr-FR" sz="2800" b="1" dirty="0" smtClean="0">
                <a:solidFill>
                  <a:srgbClr val="0070C0"/>
                </a:solidFill>
                <a:latin typeface="+mn-lt"/>
              </a:rPr>
              <a:t>analogique</a:t>
            </a:r>
            <a:r>
              <a:rPr lang="fr-FR" sz="2800" b="1" dirty="0" smtClean="0">
                <a:solidFill>
                  <a:srgbClr val="0070C0"/>
                </a:solidFill>
              </a:rPr>
              <a:t>-numérique(C A N) </a:t>
            </a:r>
            <a:r>
              <a:rPr lang="fr-FR" sz="3600" b="1" u="sng" dirty="0" smtClean="0">
                <a:solidFill>
                  <a:srgbClr val="0070C0"/>
                </a:solidFill>
              </a:rPr>
              <a:t/>
            </a:r>
            <a:br>
              <a:rPr lang="fr-FR" sz="3600" b="1" u="sng" dirty="0" smtClean="0">
                <a:solidFill>
                  <a:srgbClr val="0070C0"/>
                </a:solidFill>
              </a:rPr>
            </a:br>
            <a:r>
              <a:rPr lang="fr-FR" sz="3600" b="1" dirty="0" smtClean="0">
                <a:solidFill>
                  <a:srgbClr val="0070C0"/>
                </a:solidFill>
              </a:rPr>
              <a:t>        </a:t>
            </a:r>
            <a:r>
              <a:rPr lang="fr-FR" sz="3600" dirty="0"/>
              <a:t/>
            </a:r>
            <a:br>
              <a:rPr lang="fr-FR" sz="3600" dirty="0"/>
            </a:br>
            <a:endParaRPr lang="fr-FR" sz="3600"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0"/>
            <a:ext cx="3614734" cy="1143000"/>
          </a:xfrm>
        </p:spPr>
        <p:txBody>
          <a:bodyPr>
            <a:normAutofit/>
          </a:bodyPr>
          <a:lstStyle/>
          <a:p>
            <a:r>
              <a:rPr lang="fr-FR" sz="3200" b="1" u="sng" dirty="0" smtClean="0">
                <a:solidFill>
                  <a:srgbClr val="0070C0"/>
                </a:solidFill>
              </a:rPr>
              <a:t> a- Définition</a:t>
            </a:r>
            <a:endParaRPr lang="fr-FR" sz="3200" dirty="0">
              <a:solidFill>
                <a:srgbClr val="0070C0"/>
              </a:solidFill>
            </a:endParaRPr>
          </a:p>
        </p:txBody>
      </p:sp>
      <p:sp>
        <p:nvSpPr>
          <p:cNvPr id="3" name="Espace réservé du contenu 2"/>
          <p:cNvSpPr>
            <a:spLocks noGrp="1"/>
          </p:cNvSpPr>
          <p:nvPr>
            <p:ph idx="1"/>
          </p:nvPr>
        </p:nvSpPr>
        <p:spPr>
          <a:xfrm>
            <a:off x="428596" y="1142984"/>
            <a:ext cx="8229600" cy="3257559"/>
          </a:xfrm>
        </p:spPr>
        <p:txBody>
          <a:bodyPr>
            <a:normAutofit fontScale="92500" lnSpcReduction="10000"/>
          </a:bodyPr>
          <a:lstStyle/>
          <a:p>
            <a:pPr>
              <a:buNone/>
            </a:pPr>
            <a:r>
              <a:rPr lang="fr-FR" dirty="0" smtClean="0"/>
              <a:t>   </a:t>
            </a:r>
            <a:r>
              <a:rPr lang="fr-FR" sz="3200" dirty="0" smtClean="0">
                <a:latin typeface="+mj-lt"/>
              </a:rPr>
              <a:t>Un </a:t>
            </a:r>
            <a:r>
              <a:rPr lang="fr-FR" sz="3200" dirty="0">
                <a:latin typeface="+mj-lt"/>
              </a:rPr>
              <a:t>convertisseur analogique-numérique, ou </a:t>
            </a:r>
            <a:r>
              <a:rPr lang="fr-FR" sz="3200" dirty="0" smtClean="0">
                <a:latin typeface="+mj-lt"/>
              </a:rPr>
              <a:t>CAN </a:t>
            </a:r>
            <a:r>
              <a:rPr lang="fr-FR" sz="3200" dirty="0">
                <a:latin typeface="+mj-lt"/>
              </a:rPr>
              <a:t>est </a:t>
            </a:r>
            <a:r>
              <a:rPr lang="fr-FR" sz="3200" dirty="0" smtClean="0">
                <a:latin typeface="+mj-lt"/>
              </a:rPr>
              <a:t>un </a:t>
            </a:r>
            <a:r>
              <a:rPr lang="fr-FR" sz="3200" dirty="0">
                <a:latin typeface="+mj-lt"/>
              </a:rPr>
              <a:t>montage </a:t>
            </a:r>
            <a:r>
              <a:rPr lang="fr-FR" sz="3200" dirty="0" smtClean="0">
                <a:latin typeface="+mj-lt"/>
              </a:rPr>
              <a:t>électronique qui transforme </a:t>
            </a:r>
            <a:r>
              <a:rPr lang="fr-FR" sz="3200" dirty="0">
                <a:latin typeface="+mj-lt"/>
              </a:rPr>
              <a:t>un signal </a:t>
            </a:r>
            <a:r>
              <a:rPr lang="fr-FR" sz="3200" dirty="0" smtClean="0">
                <a:latin typeface="+mj-lt"/>
              </a:rPr>
              <a:t>analogique(une </a:t>
            </a:r>
            <a:r>
              <a:rPr lang="fr-FR" sz="3200" dirty="0">
                <a:latin typeface="+mj-lt"/>
              </a:rPr>
              <a:t>tension u</a:t>
            </a:r>
            <a:r>
              <a:rPr lang="fr-FR" sz="3200" baseline="-25000" dirty="0">
                <a:latin typeface="+mj-lt"/>
              </a:rPr>
              <a:t>E</a:t>
            </a:r>
            <a:r>
              <a:rPr lang="fr-FR" sz="3200" dirty="0">
                <a:latin typeface="+mj-lt"/>
              </a:rPr>
              <a:t>) appliqué à son entrée en un nombre </a:t>
            </a:r>
            <a:r>
              <a:rPr lang="fr-FR" sz="3200" dirty="0" smtClean="0">
                <a:latin typeface="+mj-lt"/>
              </a:rPr>
              <a:t>binaire [N</a:t>
            </a:r>
            <a:r>
              <a:rPr lang="fr-FR" sz="3200" dirty="0">
                <a:latin typeface="+mj-lt"/>
              </a:rPr>
              <a:t>] de sorties, proportionnel à cette grandeur </a:t>
            </a:r>
            <a:r>
              <a:rPr lang="fr-FR" sz="3200" dirty="0" err="1">
                <a:latin typeface="+mj-lt"/>
              </a:rPr>
              <a:t>u</a:t>
            </a:r>
            <a:r>
              <a:rPr lang="fr-FR" sz="3200" baseline="-25000" dirty="0" err="1">
                <a:latin typeface="+mj-lt"/>
              </a:rPr>
              <a:t>E</a:t>
            </a:r>
            <a:r>
              <a:rPr lang="fr-FR" sz="3200" dirty="0" smtClean="0">
                <a:latin typeface="+mj-lt"/>
              </a:rPr>
              <a:t>.</a:t>
            </a:r>
          </a:p>
          <a:p>
            <a:pPr>
              <a:buNone/>
            </a:pPr>
            <a:r>
              <a:rPr lang="fr-FR" sz="3200" dirty="0" smtClean="0"/>
              <a:t>          N = </a:t>
            </a:r>
            <a:r>
              <a:rPr lang="fr-FR" sz="3200" dirty="0" err="1" smtClean="0"/>
              <a:t>K.u</a:t>
            </a:r>
            <a:r>
              <a:rPr lang="fr-FR" sz="3200" baseline="-25000" dirty="0" err="1" smtClean="0"/>
              <a:t>E</a:t>
            </a:r>
            <a:r>
              <a:rPr lang="fr-FR" sz="3200" dirty="0" smtClean="0"/>
              <a:t>   avec  K en V</a:t>
            </a:r>
            <a:r>
              <a:rPr lang="fr-FR" sz="3200" baseline="30000" dirty="0" smtClean="0"/>
              <a:t>-1</a:t>
            </a:r>
            <a:r>
              <a:rPr lang="fr-FR" sz="3200" dirty="0" smtClean="0"/>
              <a:t>.</a:t>
            </a:r>
          </a:p>
          <a:p>
            <a:pPr>
              <a:buNone/>
            </a:pPr>
            <a:r>
              <a:rPr lang="fr-FR" sz="2800" dirty="0" smtClean="0">
                <a:latin typeface="+mj-lt"/>
              </a:rPr>
              <a:t> </a:t>
            </a:r>
            <a:endParaRPr lang="fr-FR" sz="2800" dirty="0">
              <a:latin typeface="+mj-lt"/>
            </a:endParaRPr>
          </a:p>
        </p:txBody>
      </p:sp>
      <p:pic>
        <p:nvPicPr>
          <p:cNvPr id="5124" name="Picture 4"/>
          <p:cNvPicPr>
            <a:picLocks noChangeAspect="1" noChangeArrowheads="1"/>
          </p:cNvPicPr>
          <p:nvPr/>
        </p:nvPicPr>
        <p:blipFill>
          <a:blip r:embed="rId2"/>
          <a:srcRect/>
          <a:stretch>
            <a:fillRect/>
          </a:stretch>
        </p:blipFill>
        <p:spPr bwMode="auto">
          <a:xfrm>
            <a:off x="1214414" y="4572008"/>
            <a:ext cx="2901709" cy="1857388"/>
          </a:xfrm>
          <a:prstGeom prst="rect">
            <a:avLst/>
          </a:prstGeom>
          <a:noFill/>
          <a:ln w="9525">
            <a:noFill/>
            <a:miter lim="800000"/>
            <a:headEnd/>
            <a:tailEnd/>
          </a:ln>
          <a:effectLst/>
        </p:spPr>
      </p:pic>
      <p:pic>
        <p:nvPicPr>
          <p:cNvPr id="5125" name="Picture 5"/>
          <p:cNvPicPr>
            <a:picLocks noChangeAspect="1" noChangeArrowheads="1"/>
          </p:cNvPicPr>
          <p:nvPr/>
        </p:nvPicPr>
        <p:blipFill>
          <a:blip r:embed="rId3"/>
          <a:srcRect/>
          <a:stretch>
            <a:fillRect/>
          </a:stretch>
        </p:blipFill>
        <p:spPr bwMode="auto">
          <a:xfrm>
            <a:off x="4857752" y="4572008"/>
            <a:ext cx="2955836" cy="1785950"/>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downRigh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trips(downRigh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nodeType="clickEffect">
                                  <p:stCondLst>
                                    <p:cond delay="0"/>
                                  </p:stCondLst>
                                  <p:childTnLst>
                                    <p:set>
                                      <p:cBhvr>
                                        <p:cTn id="21" dur="1" fill="hold">
                                          <p:stCondLst>
                                            <p:cond delay="0"/>
                                          </p:stCondLst>
                                        </p:cTn>
                                        <p:tgtEl>
                                          <p:spTgt spid="5124"/>
                                        </p:tgtEl>
                                        <p:attrNameLst>
                                          <p:attrName>style.visibility</p:attrName>
                                        </p:attrNameLst>
                                      </p:cBhvr>
                                      <p:to>
                                        <p:strVal val="visible"/>
                                      </p:to>
                                    </p:set>
                                    <p:animEffect transition="in" filter="strips(upRight)">
                                      <p:cBhvr>
                                        <p:cTn id="22" dur="500"/>
                                        <p:tgtEl>
                                          <p:spTgt spid="5124"/>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3" fill="hold" nodeType="clickEffect">
                                  <p:stCondLst>
                                    <p:cond delay="0"/>
                                  </p:stCondLst>
                                  <p:childTnLst>
                                    <p:set>
                                      <p:cBhvr>
                                        <p:cTn id="26" dur="1" fill="hold">
                                          <p:stCondLst>
                                            <p:cond delay="0"/>
                                          </p:stCondLst>
                                        </p:cTn>
                                        <p:tgtEl>
                                          <p:spTgt spid="5125"/>
                                        </p:tgtEl>
                                        <p:attrNameLst>
                                          <p:attrName>style.visibility</p:attrName>
                                        </p:attrNameLst>
                                      </p:cBhvr>
                                      <p:to>
                                        <p:strVal val="visible"/>
                                      </p:to>
                                    </p:set>
                                    <p:animEffect transition="in" filter="strips(upRight)">
                                      <p:cBhvr>
                                        <p:cTn id="27" dur="5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714356"/>
            <a:ext cx="8229600" cy="5610244"/>
          </a:xfrm>
        </p:spPr>
        <p:txBody>
          <a:bodyPr>
            <a:normAutofit lnSpcReduction="10000"/>
          </a:bodyPr>
          <a:lstStyle/>
          <a:p>
            <a:pPr>
              <a:spcBef>
                <a:spcPct val="0"/>
              </a:spcBef>
              <a:buNone/>
            </a:pPr>
            <a:r>
              <a:rPr lang="fr-FR" sz="3500" b="1" u="sng" dirty="0" smtClean="0">
                <a:solidFill>
                  <a:srgbClr val="0070C0"/>
                </a:solidFill>
                <a:latin typeface="+mj-lt"/>
                <a:ea typeface="+mj-ea"/>
                <a:cs typeface="+mj-cs"/>
              </a:rPr>
              <a:t>b-   Intérêt d'un C.AN :</a:t>
            </a:r>
          </a:p>
          <a:p>
            <a:pPr>
              <a:buNone/>
            </a:pPr>
            <a:r>
              <a:rPr lang="fr-FR" dirty="0" smtClean="0">
                <a:latin typeface="+mj-lt"/>
              </a:rPr>
              <a:t>      Un convertisseur analogique – numérique permet de transformer  en valeurs numériques un phénomène variant dans le temps pour assurer son stockage ou son traitement. </a:t>
            </a:r>
          </a:p>
          <a:p>
            <a:pPr>
              <a:buNone/>
            </a:pPr>
            <a:r>
              <a:rPr lang="fr-FR" dirty="0" smtClean="0">
                <a:latin typeface="+mj-lt"/>
              </a:rPr>
              <a:t>Un ordinateur   "multimédia" est une machine capable de numériser des documents ( papier, audio, vidéo…).  </a:t>
            </a:r>
          </a:p>
          <a:p>
            <a:pPr>
              <a:buNone/>
            </a:pPr>
            <a:r>
              <a:rPr lang="fr-FR" dirty="0" smtClean="0">
                <a:latin typeface="+mj-lt"/>
              </a:rPr>
              <a:t>      Ainsi, l'ensemble des principaux périphériques d'un ordinateur comportant des C.A.N sont :</a:t>
            </a:r>
          </a:p>
          <a:p>
            <a:pPr lvl="0">
              <a:buNone/>
            </a:pPr>
            <a:r>
              <a:rPr lang="fr-FR" dirty="0" smtClean="0">
                <a:latin typeface="+mj-lt"/>
              </a:rPr>
              <a:t>   * Les cartes d'acquisition vidéo.</a:t>
            </a:r>
          </a:p>
          <a:p>
            <a:pPr lvl="0">
              <a:buNone/>
            </a:pPr>
            <a:r>
              <a:rPr lang="fr-FR" dirty="0" smtClean="0">
                <a:latin typeface="+mj-lt"/>
              </a:rPr>
              <a:t>   * Les scanners.</a:t>
            </a:r>
          </a:p>
          <a:p>
            <a:pPr lvl="0">
              <a:buNone/>
            </a:pPr>
            <a:r>
              <a:rPr lang="fr-FR" dirty="0" smtClean="0">
                <a:latin typeface="+mj-lt"/>
              </a:rPr>
              <a:t>   * Les cartes de capture sonore.</a:t>
            </a:r>
          </a:p>
          <a:p>
            <a:pPr lvl="0">
              <a:buNone/>
            </a:pPr>
            <a:r>
              <a:rPr lang="fr-FR" dirty="0" smtClean="0">
                <a:latin typeface="+mj-lt"/>
              </a:rPr>
              <a:t>   * Les modems ( à la réception).</a:t>
            </a:r>
          </a:p>
          <a:p>
            <a:pPr>
              <a:buNone/>
            </a:pPr>
            <a:endParaRPr lang="fr-FR"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Righ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Righ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Right)">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trips(downRight)">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trips(downRight)">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strips(downRight)">
                                      <p:cBhvr>
                                        <p:cTn id="32" dur="1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strips(downRight)">
                                      <p:cBhvr>
                                        <p:cTn id="37" dur="1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strips(downRight)">
                                      <p:cBhvr>
                                        <p:cTn id="42"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2970066" y="928671"/>
            <a:ext cx="3938509" cy="5395930"/>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strips(upRight)">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2143116"/>
            <a:ext cx="9144064" cy="1362075"/>
          </a:xfrm>
        </p:spPr>
        <p:txBody>
          <a:bodyPr>
            <a:noAutofit/>
          </a:bodyPr>
          <a:lstStyle/>
          <a:p>
            <a:r>
              <a:rPr lang="fr-FR" sz="3200" dirty="0" smtClean="0">
                <a:solidFill>
                  <a:srgbClr val="008FFA"/>
                </a:solidFill>
              </a:rPr>
              <a:t>I-  </a:t>
            </a:r>
            <a:r>
              <a:rPr lang="fr-FR" sz="3200" u="sng" dirty="0" smtClean="0">
                <a:solidFill>
                  <a:srgbClr val="008FFA"/>
                </a:solidFill>
              </a:rPr>
              <a:t>Signaux analogiques, logiques et numériques :</a:t>
            </a:r>
            <a:r>
              <a:rPr lang="fr-FR" sz="3200" dirty="0" smtClean="0">
                <a:solidFill>
                  <a:srgbClr val="FF0909"/>
                </a:solidFill>
              </a:rPr>
              <a:t/>
            </a:r>
            <a:br>
              <a:rPr lang="fr-FR" sz="3200" dirty="0" smtClean="0">
                <a:solidFill>
                  <a:srgbClr val="FF0909"/>
                </a:solidFill>
              </a:rPr>
            </a:br>
            <a:endParaRPr lang="fr-FR" sz="3200" dirty="0">
              <a:solidFill>
                <a:srgbClr val="FF0909"/>
              </a:solidFill>
            </a:endParaRP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857232"/>
            <a:ext cx="9429784" cy="3011486"/>
          </a:xfrm>
        </p:spPr>
        <p:txBody>
          <a:bodyPr>
            <a:normAutofit/>
          </a:bodyPr>
          <a:lstStyle/>
          <a:p>
            <a:r>
              <a:rPr lang="fr-FR" sz="3200" b="1" dirty="0" smtClean="0">
                <a:solidFill>
                  <a:srgbClr val="0070C0"/>
                </a:solidFill>
              </a:rPr>
              <a:t>3-</a:t>
            </a:r>
            <a:r>
              <a:rPr lang="fr-FR" sz="3200" b="1" u="sng" dirty="0" smtClean="0">
                <a:solidFill>
                  <a:srgbClr val="0070C0"/>
                </a:solidFill>
              </a:rPr>
              <a:t>Exemples de chaînes de traitement de signaux  </a:t>
            </a:r>
            <a:br>
              <a:rPr lang="fr-FR" sz="3200" b="1" u="sng" dirty="0" smtClean="0">
                <a:solidFill>
                  <a:srgbClr val="0070C0"/>
                </a:solidFill>
              </a:rPr>
            </a:br>
            <a:r>
              <a:rPr lang="fr-FR" sz="3200" b="1" dirty="0" smtClean="0">
                <a:solidFill>
                  <a:srgbClr val="0070C0"/>
                </a:solidFill>
              </a:rPr>
              <a:t>        </a:t>
            </a:r>
            <a:r>
              <a:rPr lang="fr-FR" sz="3200" dirty="0"/>
              <a:t/>
            </a:r>
            <a:br>
              <a:rPr lang="fr-FR" sz="3200" dirty="0"/>
            </a:br>
            <a:endParaRPr lang="fr-FR" sz="3200"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00118" y="-71462"/>
            <a:ext cx="8229600" cy="1582726"/>
          </a:xfrm>
        </p:spPr>
        <p:txBody>
          <a:bodyPr>
            <a:normAutofit fontScale="90000"/>
          </a:bodyPr>
          <a:lstStyle/>
          <a:p>
            <a:r>
              <a:rPr lang="fr-FR" sz="3200" b="1" u="sng" dirty="0" smtClean="0"/>
              <a:t/>
            </a:r>
            <a:br>
              <a:rPr lang="fr-FR" sz="3200" b="1" u="sng" dirty="0" smtClean="0"/>
            </a:br>
            <a:r>
              <a:rPr lang="fr-FR" sz="3200" dirty="0"/>
              <a:t/>
            </a:r>
            <a:br>
              <a:rPr lang="fr-FR" sz="3200" dirty="0"/>
            </a:br>
            <a:r>
              <a:rPr lang="fr-FR" sz="3100" b="1" dirty="0">
                <a:solidFill>
                  <a:srgbClr val="0070C0"/>
                </a:solidFill>
              </a:rPr>
              <a:t>a-  </a:t>
            </a:r>
            <a:r>
              <a:rPr lang="fr-FR" sz="3100" b="1" u="sng" dirty="0">
                <a:solidFill>
                  <a:srgbClr val="0070C0"/>
                </a:solidFill>
              </a:rPr>
              <a:t>La chaîne de traitement du son :</a:t>
            </a:r>
            <a:r>
              <a:rPr lang="fr-FR" sz="3200" dirty="0"/>
              <a:t/>
            </a:r>
            <a:br>
              <a:rPr lang="fr-FR" sz="3200" dirty="0"/>
            </a:br>
            <a:endParaRPr lang="fr-FR" sz="3200" dirty="0"/>
          </a:p>
        </p:txBody>
      </p:sp>
      <p:pic>
        <p:nvPicPr>
          <p:cNvPr id="6148" name="Picture 4"/>
          <p:cNvPicPr>
            <a:picLocks noGrp="1" noChangeAspect="1" noChangeArrowheads="1"/>
          </p:cNvPicPr>
          <p:nvPr>
            <p:ph idx="1"/>
          </p:nvPr>
        </p:nvPicPr>
        <p:blipFill>
          <a:blip r:embed="rId2"/>
          <a:stretch>
            <a:fillRect/>
          </a:stretch>
        </p:blipFill>
        <p:spPr bwMode="auto">
          <a:xfrm>
            <a:off x="214282" y="1071546"/>
            <a:ext cx="8429683" cy="2518586"/>
          </a:xfrm>
          <a:prstGeom prst="rect">
            <a:avLst/>
          </a:prstGeom>
          <a:noFill/>
          <a:ln w="9525">
            <a:noFill/>
            <a:miter lim="800000"/>
            <a:headEnd/>
            <a:tailEnd/>
          </a:ln>
          <a:effectLst/>
        </p:spPr>
      </p:pic>
      <p:sp>
        <p:nvSpPr>
          <p:cNvPr id="4" name="ZoneTexte 3"/>
          <p:cNvSpPr txBox="1"/>
          <p:nvPr/>
        </p:nvSpPr>
        <p:spPr>
          <a:xfrm>
            <a:off x="500034" y="3500438"/>
            <a:ext cx="8643966" cy="3508653"/>
          </a:xfrm>
          <a:prstGeom prst="rect">
            <a:avLst/>
          </a:prstGeom>
          <a:noFill/>
        </p:spPr>
        <p:txBody>
          <a:bodyPr wrap="square" rtlCol="0">
            <a:spAutoFit/>
          </a:bodyPr>
          <a:lstStyle/>
          <a:p>
            <a:pPr>
              <a:buFont typeface="Wingdings" pitchFamily="2" charset="2"/>
              <a:buChar char="Ø"/>
            </a:pPr>
            <a:r>
              <a:rPr lang="fr-FR" sz="2400" dirty="0" smtClean="0">
                <a:solidFill>
                  <a:schemeClr val="tx2">
                    <a:lumMod val="60000"/>
                    <a:lumOff val="40000"/>
                  </a:schemeClr>
                </a:solidFill>
              </a:rPr>
              <a:t> </a:t>
            </a:r>
            <a:r>
              <a:rPr lang="fr-FR" sz="2000" dirty="0" smtClean="0"/>
              <a:t>Un exemple de conversion et de traitement de données est la chaîne de transformation du son.</a:t>
            </a:r>
          </a:p>
          <a:p>
            <a:pPr>
              <a:buFont typeface="Wingdings" pitchFamily="2" charset="2"/>
              <a:buChar char="Ø"/>
            </a:pPr>
            <a:r>
              <a:rPr lang="fr-FR" sz="2000" dirty="0" smtClean="0">
                <a:solidFill>
                  <a:schemeClr val="tx2">
                    <a:lumMod val="60000"/>
                    <a:lumOff val="40000"/>
                  </a:schemeClr>
                </a:solidFill>
              </a:rPr>
              <a:t> </a:t>
            </a:r>
            <a:r>
              <a:rPr lang="fr-FR" sz="2000" dirty="0" smtClean="0"/>
              <a:t>Le son est capté par un micro ( capteur analogique) dont la très faible tension de sortie est amplifiée. </a:t>
            </a:r>
          </a:p>
          <a:p>
            <a:pPr>
              <a:buFont typeface="Wingdings" pitchFamily="2" charset="2"/>
              <a:buChar char="Ø"/>
            </a:pPr>
            <a:r>
              <a:rPr lang="fr-FR" sz="2000" dirty="0" smtClean="0">
                <a:solidFill>
                  <a:schemeClr val="tx2">
                    <a:lumMod val="60000"/>
                    <a:lumOff val="40000"/>
                  </a:schemeClr>
                </a:solidFill>
              </a:rPr>
              <a:t> </a:t>
            </a:r>
            <a:r>
              <a:rPr lang="fr-FR" sz="2000" dirty="0" smtClean="0"/>
              <a:t>Le signal peut-être numérisé directement à ce niveau à l'aide d'un convertisseur analogique -numérique (C.A.N) et sera alors traité de façon entièrement numérique ( mixage…) puis il peut stocké ( Compact </a:t>
            </a:r>
            <a:r>
              <a:rPr lang="fr-FR" sz="2000" dirty="0" err="1" smtClean="0"/>
              <a:t>disk</a:t>
            </a:r>
            <a:r>
              <a:rPr lang="fr-FR" sz="2000" dirty="0" smtClean="0"/>
              <a:t> CD). </a:t>
            </a:r>
          </a:p>
          <a:p>
            <a:pPr>
              <a:buFont typeface="Wingdings" pitchFamily="2" charset="2"/>
              <a:buChar char="Ø"/>
            </a:pPr>
            <a:r>
              <a:rPr lang="fr-FR" sz="2000" dirty="0" smtClean="0">
                <a:solidFill>
                  <a:schemeClr val="tx2">
                    <a:lumMod val="60000"/>
                    <a:lumOff val="40000"/>
                  </a:schemeClr>
                </a:solidFill>
              </a:rPr>
              <a:t> </a:t>
            </a:r>
            <a:r>
              <a:rPr lang="fr-FR" sz="2000" dirty="0" smtClean="0"/>
              <a:t>Le lecteur de CD contient des convertisseurs numériques- analogiques (C.N.A) qui vont retransformer les informations numériques en signal analogique qui sera amplifié avant d'être envoyé aux enceintes.</a:t>
            </a:r>
          </a:p>
          <a:p>
            <a:endParaRPr lang="fr-FR"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nodeType="clickEffect">
                                  <p:stCondLst>
                                    <p:cond delay="0"/>
                                  </p:stCondLst>
                                  <p:childTnLst>
                                    <p:set>
                                      <p:cBhvr>
                                        <p:cTn id="11" dur="1" fill="hold">
                                          <p:stCondLst>
                                            <p:cond delay="0"/>
                                          </p:stCondLst>
                                        </p:cTn>
                                        <p:tgtEl>
                                          <p:spTgt spid="6148"/>
                                        </p:tgtEl>
                                        <p:attrNameLst>
                                          <p:attrName>style.visibility</p:attrName>
                                        </p:attrNameLst>
                                      </p:cBhvr>
                                      <p:to>
                                        <p:strVal val="visible"/>
                                      </p:to>
                                    </p:set>
                                    <p:animEffect transition="in" filter="strips(upRight)">
                                      <p:cBhvr>
                                        <p:cTn id="12" dur="500"/>
                                        <p:tgtEl>
                                          <p:spTgt spid="6148"/>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strips(downRigh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strips(downRigh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strips(downRight)">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strips(downRight)">
                                      <p:cBhvr>
                                        <p:cTn id="3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
            </a:r>
            <a:br>
              <a:rPr lang="fr-FR" b="1" dirty="0"/>
            </a:br>
            <a:r>
              <a:rPr lang="fr-FR" sz="3100" b="1" dirty="0" smtClean="0">
                <a:solidFill>
                  <a:srgbClr val="0070C0"/>
                </a:solidFill>
              </a:rPr>
              <a:t>b-   </a:t>
            </a:r>
            <a:r>
              <a:rPr lang="fr-FR" sz="3100" b="1" u="sng" dirty="0">
                <a:solidFill>
                  <a:srgbClr val="0070C0"/>
                </a:solidFill>
              </a:rPr>
              <a:t>Cas de l'appareil photo- numérique :</a:t>
            </a:r>
            <a:r>
              <a:rPr lang="fr-FR" dirty="0"/>
              <a:t/>
            </a:r>
            <a:br>
              <a:rPr lang="fr-FR" dirty="0"/>
            </a:br>
            <a:endParaRPr lang="fr-FR" dirty="0"/>
          </a:p>
        </p:txBody>
      </p:sp>
      <p:pic>
        <p:nvPicPr>
          <p:cNvPr id="7171" name="Picture 3"/>
          <p:cNvPicPr>
            <a:picLocks noGrp="1" noChangeAspect="1" noChangeArrowheads="1"/>
          </p:cNvPicPr>
          <p:nvPr>
            <p:ph idx="1"/>
          </p:nvPr>
        </p:nvPicPr>
        <p:blipFill>
          <a:blip r:embed="rId2"/>
          <a:stretch>
            <a:fillRect/>
          </a:stretch>
        </p:blipFill>
        <p:spPr bwMode="auto">
          <a:xfrm>
            <a:off x="642910" y="1428736"/>
            <a:ext cx="8143932" cy="4786346"/>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nodeType="clickEffect">
                                  <p:stCondLst>
                                    <p:cond delay="0"/>
                                  </p:stCondLst>
                                  <p:childTnLst>
                                    <p:set>
                                      <p:cBhvr>
                                        <p:cTn id="11" dur="1" fill="hold">
                                          <p:stCondLst>
                                            <p:cond delay="0"/>
                                          </p:stCondLst>
                                        </p:cTn>
                                        <p:tgtEl>
                                          <p:spTgt spid="7171"/>
                                        </p:tgtEl>
                                        <p:attrNameLst>
                                          <p:attrName>style.visibility</p:attrName>
                                        </p:attrNameLst>
                                      </p:cBhvr>
                                      <p:to>
                                        <p:strVal val="visible"/>
                                      </p:to>
                                    </p:set>
                                    <p:animEffect transition="in" filter="strips(upRight)">
                                      <p:cBhvr>
                                        <p:cTn id="12" dur="5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00034" y="805838"/>
            <a:ext cx="8286808" cy="5909310"/>
          </a:xfrm>
          <a:prstGeom prst="rect">
            <a:avLst/>
          </a:prstGeom>
          <a:noFill/>
        </p:spPr>
        <p:txBody>
          <a:bodyPr wrap="square" rtlCol="0">
            <a:spAutoFit/>
          </a:bodyPr>
          <a:lstStyle/>
          <a:p>
            <a:pPr>
              <a:buFont typeface="Wingdings" pitchFamily="2" charset="2"/>
              <a:buChar char="v"/>
            </a:pPr>
            <a:r>
              <a:rPr lang="fr-FR" sz="2000" dirty="0" smtClean="0">
                <a:solidFill>
                  <a:srgbClr val="7030A0"/>
                </a:solidFill>
              </a:rPr>
              <a:t>Numérisation du signal </a:t>
            </a:r>
          </a:p>
          <a:p>
            <a:pPr>
              <a:buFont typeface="Wingdings" pitchFamily="2" charset="2"/>
              <a:buChar char="Ø"/>
            </a:pPr>
            <a:r>
              <a:rPr lang="fr-FR" sz="2000" dirty="0" smtClean="0">
                <a:solidFill>
                  <a:schemeClr val="bg2">
                    <a:lumMod val="50000"/>
                  </a:schemeClr>
                </a:solidFill>
              </a:rPr>
              <a:t> </a:t>
            </a:r>
            <a:r>
              <a:rPr lang="fr-FR" sz="2000" dirty="0" smtClean="0"/>
              <a:t>La lumière émise par une petite zone de la vue photographiée est convertie en tension par un photo- capteur, puis numérisée par un convertisseur analogique – numérique (C.A.N) et mise en mémoire.</a:t>
            </a:r>
          </a:p>
          <a:p>
            <a:pPr>
              <a:buFont typeface="Wingdings" pitchFamily="2" charset="2"/>
              <a:buChar char="Ø"/>
            </a:pPr>
            <a:r>
              <a:rPr lang="fr-FR" sz="2000" dirty="0" smtClean="0">
                <a:solidFill>
                  <a:schemeClr val="bg2">
                    <a:lumMod val="50000"/>
                  </a:schemeClr>
                </a:solidFill>
              </a:rPr>
              <a:t> </a:t>
            </a:r>
            <a:r>
              <a:rPr lang="fr-FR" sz="2000" dirty="0" smtClean="0"/>
              <a:t>L'appareil photo contient un très grand nombre de capteurs formant un quadrillage pour capturer l'ensemble de la vue photographiée. L'ensemble des valeurs numériques obtenues constitue les données du fichier image (figure 1)</a:t>
            </a:r>
          </a:p>
          <a:p>
            <a:endParaRPr lang="fr-FR" sz="2000" dirty="0" smtClean="0"/>
          </a:p>
          <a:p>
            <a:pPr>
              <a:buFont typeface="Wingdings" pitchFamily="2" charset="2"/>
              <a:buChar char="v"/>
            </a:pPr>
            <a:r>
              <a:rPr lang="fr-FR" sz="2000" dirty="0" smtClean="0">
                <a:solidFill>
                  <a:srgbClr val="7030A0"/>
                </a:solidFill>
              </a:rPr>
              <a:t>Restitution du signal ( Figure 2)</a:t>
            </a:r>
          </a:p>
          <a:p>
            <a:pPr>
              <a:buFont typeface="Wingdings" pitchFamily="2" charset="2"/>
              <a:buChar char="Ø"/>
            </a:pPr>
            <a:r>
              <a:rPr lang="fr-FR" sz="2000" dirty="0" smtClean="0">
                <a:solidFill>
                  <a:schemeClr val="bg2">
                    <a:lumMod val="50000"/>
                  </a:schemeClr>
                </a:solidFill>
              </a:rPr>
              <a:t> </a:t>
            </a:r>
            <a:r>
              <a:rPr lang="fr-FR" sz="2000" dirty="0" smtClean="0"/>
              <a:t>Lors de l'affichage de la photographie sur l'écran d'un ordinateur, on exploite le fichier image. </a:t>
            </a:r>
          </a:p>
          <a:p>
            <a:pPr>
              <a:buFont typeface="Wingdings" pitchFamily="2" charset="2"/>
              <a:buChar char="Ø"/>
            </a:pPr>
            <a:r>
              <a:rPr lang="fr-FR" sz="2000" dirty="0" smtClean="0">
                <a:solidFill>
                  <a:schemeClr val="bg2">
                    <a:lumMod val="50000"/>
                  </a:schemeClr>
                </a:solidFill>
              </a:rPr>
              <a:t> </a:t>
            </a:r>
            <a:r>
              <a:rPr lang="fr-FR" sz="2000" dirty="0" smtClean="0"/>
              <a:t>Chacune des données numériques de ce fichier est convertie par un convertisseur numérique – analogique (C.N.A) en une tension commandant l'éclairage plus ou moins intense d'un point  (pixel) de l'écran. </a:t>
            </a:r>
          </a:p>
          <a:p>
            <a:pPr>
              <a:buFont typeface="Wingdings" pitchFamily="2" charset="2"/>
              <a:buChar char="Ø"/>
            </a:pPr>
            <a:r>
              <a:rPr lang="fr-FR" sz="2000" dirty="0" smtClean="0">
                <a:solidFill>
                  <a:schemeClr val="bg2">
                    <a:lumMod val="50000"/>
                  </a:schemeClr>
                </a:solidFill>
              </a:rPr>
              <a:t> </a:t>
            </a:r>
            <a:r>
              <a:rPr lang="fr-FR" sz="2000" dirty="0" smtClean="0"/>
              <a:t>L'image observée sur l'écran est reconstituée par l'ensemble de ces points.</a:t>
            </a:r>
          </a:p>
          <a:p>
            <a:endParaRPr lang="fr-FR"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trips(downRigh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strips(downRigh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strips(downRigh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strips(downRight)">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strips(downRight)">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strips(downRight)">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strips(downRight)">
                                      <p:cBhvr>
                                        <p:cTn id="3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idx="1"/>
          </p:nvPr>
        </p:nvSpPr>
        <p:spPr/>
        <p:txBody>
          <a:bodyPr>
            <a:normAutofit/>
          </a:bodyPr>
          <a:lstStyle/>
          <a:p>
            <a:pPr>
              <a:buNone/>
            </a:pPr>
            <a:r>
              <a:rPr lang="fr-FR" sz="3200" b="1" u="sng" dirty="0" smtClean="0">
                <a:ln w="635">
                  <a:noFill/>
                </a:ln>
                <a:solidFill>
                  <a:srgbClr val="0070C0"/>
                </a:solidFill>
                <a:effectLst>
                  <a:outerShdw blurRad="38100" dist="25400" dir="5400000" algn="tl" rotWithShape="0">
                    <a:srgbClr val="000000">
                      <a:alpha val="43000"/>
                    </a:srgbClr>
                  </a:outerShdw>
                </a:effectLst>
                <a:latin typeface="+mj-lt"/>
              </a:rPr>
              <a:t>III-  Convertisseur numérique-analogique C.N.A à réseau de résistances pondérées :</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trips(downRight)">
                                      <p:cBhvr>
                                        <p:cTn id="7"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7158" y="1000108"/>
            <a:ext cx="8229600" cy="5000660"/>
          </a:xfrm>
        </p:spPr>
        <p:txBody>
          <a:bodyPr>
            <a:normAutofit fontScale="92500" lnSpcReduction="10000"/>
          </a:bodyPr>
          <a:lstStyle/>
          <a:p>
            <a:pPr>
              <a:buNone/>
            </a:pPr>
            <a:r>
              <a:rPr lang="fr-FR" sz="3500" b="1" u="sng" dirty="0" smtClean="0">
                <a:solidFill>
                  <a:srgbClr val="0070C0"/>
                </a:solidFill>
                <a:latin typeface="+mj-lt"/>
                <a:ea typeface="+mj-ea"/>
                <a:cs typeface="+mj-cs"/>
              </a:rPr>
              <a:t>1- Schéma du montage :</a:t>
            </a:r>
          </a:p>
          <a:p>
            <a:pPr>
              <a:buNone/>
            </a:pPr>
            <a:endParaRPr lang="fr-FR" sz="3500" b="1" u="sng" dirty="0" smtClean="0">
              <a:solidFill>
                <a:srgbClr val="0070C0"/>
              </a:solidFill>
              <a:latin typeface="+mj-lt"/>
              <a:ea typeface="+mj-ea"/>
              <a:cs typeface="+mj-cs"/>
            </a:endParaRPr>
          </a:p>
          <a:p>
            <a:pPr>
              <a:buNone/>
            </a:pPr>
            <a:r>
              <a:rPr lang="fr-FR" dirty="0" smtClean="0">
                <a:latin typeface="+mj-lt"/>
              </a:rPr>
              <a:t>La réalisation du montage de principe d’un convertisseur numérique-analogique (C.N.A) à réseau de résistances pondérées nécessite essentiellement :</a:t>
            </a:r>
          </a:p>
          <a:p>
            <a:pPr>
              <a:buNone/>
            </a:pPr>
            <a:r>
              <a:rPr lang="fr-FR" dirty="0" smtClean="0">
                <a:latin typeface="+mj-lt"/>
              </a:rPr>
              <a:t>* Une tension de référence U</a:t>
            </a:r>
            <a:r>
              <a:rPr lang="fr-FR" baseline="-25000" dirty="0" smtClean="0">
                <a:latin typeface="+mj-lt"/>
              </a:rPr>
              <a:t>réf</a:t>
            </a:r>
            <a:r>
              <a:rPr lang="fr-FR" dirty="0" smtClean="0">
                <a:latin typeface="+mj-lt"/>
              </a:rPr>
              <a:t>.</a:t>
            </a:r>
          </a:p>
          <a:p>
            <a:pPr>
              <a:buNone/>
            </a:pPr>
            <a:r>
              <a:rPr lang="fr-FR" dirty="0" smtClean="0">
                <a:latin typeface="+mj-lt"/>
              </a:rPr>
              <a:t>* Un ensemble de n résistors de résistances pondérées à la puissance de 2 (R, 2R, 4R, 8R, ….2</a:t>
            </a:r>
            <a:r>
              <a:rPr lang="fr-FR" baseline="30000" dirty="0" smtClean="0">
                <a:latin typeface="+mj-lt"/>
              </a:rPr>
              <a:t>n-1</a:t>
            </a:r>
            <a:r>
              <a:rPr lang="fr-FR" dirty="0" smtClean="0">
                <a:latin typeface="+mj-lt"/>
              </a:rPr>
              <a:t>.R) </a:t>
            </a:r>
          </a:p>
          <a:p>
            <a:pPr>
              <a:buNone/>
            </a:pPr>
            <a:r>
              <a:rPr lang="fr-FR" dirty="0" smtClean="0">
                <a:latin typeface="+mj-lt"/>
              </a:rPr>
              <a:t>* Interrupteurs commandés par les variables logiques a</a:t>
            </a:r>
            <a:r>
              <a:rPr lang="fr-FR" baseline="-25000" dirty="0" smtClean="0">
                <a:latin typeface="+mj-lt"/>
              </a:rPr>
              <a:t>j</a:t>
            </a:r>
            <a:r>
              <a:rPr lang="fr-FR" dirty="0" smtClean="0">
                <a:latin typeface="+mj-lt"/>
              </a:rPr>
              <a:t> du signal à transformer.</a:t>
            </a:r>
          </a:p>
          <a:p>
            <a:pPr>
              <a:buNone/>
            </a:pPr>
            <a:r>
              <a:rPr lang="fr-FR" dirty="0" smtClean="0">
                <a:latin typeface="+mj-lt"/>
              </a:rPr>
              <a:t>* Un amplificateur opérationnel idéal fonctionnant en régime linéaire.</a:t>
            </a:r>
          </a:p>
          <a:p>
            <a:pPr>
              <a:buNone/>
            </a:pPr>
            <a:endParaRPr lang="fr-FR"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trips(downRigh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strips(downRigh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strips(downRight)">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strips(downRight)">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strips(downRight)">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80" y="1071546"/>
            <a:ext cx="8229600" cy="571504"/>
          </a:xfrm>
        </p:spPr>
        <p:txBody>
          <a:bodyPr>
            <a:normAutofit fontScale="90000"/>
          </a:bodyPr>
          <a:lstStyle/>
          <a:p>
            <a:r>
              <a:rPr lang="fr-FR" sz="2700" b="1" dirty="0" smtClean="0"/>
              <a:t/>
            </a:r>
            <a:br>
              <a:rPr lang="fr-FR" sz="2700" b="1" dirty="0" smtClean="0"/>
            </a:br>
            <a:r>
              <a:rPr lang="fr-FR" sz="2700" b="1" dirty="0" smtClean="0"/>
              <a:t/>
            </a:r>
            <a:br>
              <a:rPr lang="fr-FR" sz="2700" b="1" dirty="0" smtClean="0"/>
            </a:br>
            <a:r>
              <a:rPr lang="fr-FR" sz="2700" b="1" dirty="0" smtClean="0"/>
              <a:t/>
            </a:r>
            <a:br>
              <a:rPr lang="fr-FR" sz="2700" b="1" dirty="0" smtClean="0"/>
            </a:br>
            <a:r>
              <a:rPr lang="fr-FR" sz="2700" b="1" dirty="0" smtClean="0">
                <a:solidFill>
                  <a:schemeClr val="tx1"/>
                </a:solidFill>
              </a:rPr>
              <a:t>Pour un CNA à 4 bits, on utilise 4 résistors (R, 2R, 4R et 8R)</a:t>
            </a:r>
            <a:endParaRPr lang="fr-FR" sz="2700" dirty="0">
              <a:solidFill>
                <a:schemeClr val="tx1"/>
              </a:solidFill>
            </a:endParaRPr>
          </a:p>
        </p:txBody>
      </p:sp>
      <p:pic>
        <p:nvPicPr>
          <p:cNvPr id="5122" name="Picture 2"/>
          <p:cNvPicPr>
            <a:picLocks noChangeAspect="1" noChangeArrowheads="1"/>
          </p:cNvPicPr>
          <p:nvPr/>
        </p:nvPicPr>
        <p:blipFill>
          <a:blip r:embed="rId2"/>
          <a:srcRect/>
          <a:stretch>
            <a:fillRect/>
          </a:stretch>
        </p:blipFill>
        <p:spPr bwMode="auto">
          <a:xfrm>
            <a:off x="1071538" y="2152651"/>
            <a:ext cx="7092873" cy="3490927"/>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strips(downLeft)">
                                      <p:cBhvr>
                                        <p:cTn id="12"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71480"/>
            <a:ext cx="8229600" cy="704104"/>
          </a:xfrm>
        </p:spPr>
        <p:txBody>
          <a:bodyPr>
            <a:normAutofit/>
          </a:bodyPr>
          <a:lstStyle/>
          <a:p>
            <a:r>
              <a:rPr lang="fr-FR" sz="3200" b="1" u="sng" dirty="0" smtClean="0">
                <a:solidFill>
                  <a:srgbClr val="0070C0"/>
                </a:solidFill>
              </a:rPr>
              <a:t>2)  Principe de fonctionnement :</a:t>
            </a:r>
          </a:p>
        </p:txBody>
      </p:sp>
      <p:sp>
        <p:nvSpPr>
          <p:cNvPr id="3" name="Espace réservé du contenu 2"/>
          <p:cNvSpPr>
            <a:spLocks noGrp="1"/>
          </p:cNvSpPr>
          <p:nvPr>
            <p:ph idx="1"/>
          </p:nvPr>
        </p:nvSpPr>
        <p:spPr>
          <a:xfrm>
            <a:off x="457200" y="1643050"/>
            <a:ext cx="8229600" cy="4708230"/>
          </a:xfrm>
        </p:spPr>
        <p:txBody>
          <a:bodyPr>
            <a:normAutofit/>
          </a:bodyPr>
          <a:lstStyle/>
          <a:p>
            <a:pPr>
              <a:buNone/>
            </a:pPr>
            <a:r>
              <a:rPr lang="fr-FR" dirty="0" smtClean="0">
                <a:latin typeface="+mj-lt"/>
              </a:rPr>
              <a:t>* Pour a</a:t>
            </a:r>
            <a:r>
              <a:rPr lang="fr-FR" baseline="-25000" dirty="0" smtClean="0">
                <a:latin typeface="+mj-lt"/>
              </a:rPr>
              <a:t>j</a:t>
            </a:r>
            <a:r>
              <a:rPr lang="fr-FR" dirty="0" smtClean="0">
                <a:latin typeface="+mj-lt"/>
              </a:rPr>
              <a:t> = 1, l’interrupteur K</a:t>
            </a:r>
            <a:r>
              <a:rPr lang="fr-FR" baseline="-25000" dirty="0" smtClean="0">
                <a:latin typeface="+mj-lt"/>
              </a:rPr>
              <a:t>j</a:t>
            </a:r>
            <a:r>
              <a:rPr lang="fr-FR" dirty="0" smtClean="0">
                <a:latin typeface="+mj-lt"/>
              </a:rPr>
              <a:t> est fermé, le résistor                R</a:t>
            </a:r>
            <a:r>
              <a:rPr lang="fr-FR" baseline="-25000" dirty="0" smtClean="0">
                <a:latin typeface="+mj-lt"/>
              </a:rPr>
              <a:t>j </a:t>
            </a:r>
            <a:r>
              <a:rPr lang="fr-FR" dirty="0" smtClean="0">
                <a:latin typeface="+mj-lt"/>
              </a:rPr>
              <a:t>= 2</a:t>
            </a:r>
            <a:r>
              <a:rPr lang="fr-FR" baseline="30000" dirty="0" smtClean="0">
                <a:latin typeface="+mj-lt"/>
              </a:rPr>
              <a:t>n-j-1</a:t>
            </a:r>
            <a:r>
              <a:rPr lang="fr-FR" dirty="0" smtClean="0">
                <a:latin typeface="+mj-lt"/>
              </a:rPr>
              <a:t>.R est  parcouru par un courant I</a:t>
            </a:r>
            <a:r>
              <a:rPr lang="fr-FR" baseline="-25000" dirty="0" smtClean="0">
                <a:latin typeface="+mj-lt"/>
              </a:rPr>
              <a:t>j </a:t>
            </a:r>
            <a:r>
              <a:rPr lang="fr-FR" dirty="0" smtClean="0">
                <a:latin typeface="+mj-lt"/>
              </a:rPr>
              <a:t>.</a:t>
            </a:r>
          </a:p>
          <a:p>
            <a:pPr>
              <a:buNone/>
            </a:pPr>
            <a:endParaRPr lang="fr-FR" dirty="0" smtClean="0">
              <a:latin typeface="+mj-lt"/>
            </a:endParaRPr>
          </a:p>
          <a:p>
            <a:pPr>
              <a:buNone/>
            </a:pPr>
            <a:r>
              <a:rPr lang="fr-FR" dirty="0" smtClean="0">
                <a:latin typeface="+mj-lt"/>
              </a:rPr>
              <a:t>* Pour aj = 0, Kj est ouvert donc le même résistor n’est alors parcouru    par aucun courant.</a:t>
            </a:r>
          </a:p>
          <a:p>
            <a:pPr>
              <a:buNone/>
            </a:pPr>
            <a:endParaRPr lang="fr-FR" dirty="0" smtClean="0">
              <a:latin typeface="+mj-lt"/>
            </a:endParaRPr>
          </a:p>
          <a:p>
            <a:pPr>
              <a:buNone/>
            </a:pPr>
            <a:r>
              <a:rPr lang="fr-FR" dirty="0" smtClean="0">
                <a:latin typeface="+mj-lt"/>
              </a:rPr>
              <a:t>* Pour un CNA à 4 bits, le mot binaire d’entrée est [N]=[a</a:t>
            </a:r>
            <a:r>
              <a:rPr lang="fr-FR" baseline="-25000" dirty="0" smtClean="0">
                <a:latin typeface="+mj-lt"/>
              </a:rPr>
              <a:t>3</a:t>
            </a:r>
            <a:r>
              <a:rPr lang="fr-FR" dirty="0" smtClean="0">
                <a:latin typeface="+mj-lt"/>
              </a:rPr>
              <a:t>a</a:t>
            </a:r>
            <a:r>
              <a:rPr lang="fr-FR" baseline="-25000" dirty="0" smtClean="0">
                <a:latin typeface="+mj-lt"/>
              </a:rPr>
              <a:t>2</a:t>
            </a:r>
            <a:r>
              <a:rPr lang="fr-FR" dirty="0" smtClean="0">
                <a:latin typeface="+mj-lt"/>
              </a:rPr>
              <a:t>a</a:t>
            </a:r>
            <a:r>
              <a:rPr lang="fr-FR" baseline="-25000" dirty="0" smtClean="0">
                <a:latin typeface="+mj-lt"/>
              </a:rPr>
              <a:t>1</a:t>
            </a:r>
            <a:r>
              <a:rPr lang="fr-FR" dirty="0" smtClean="0">
                <a:latin typeface="+mj-lt"/>
              </a:rPr>
              <a:t>a</a:t>
            </a:r>
            <a:r>
              <a:rPr lang="fr-FR" baseline="-25000" dirty="0" smtClean="0">
                <a:latin typeface="+mj-lt"/>
              </a:rPr>
              <a:t>0</a:t>
            </a:r>
            <a:r>
              <a:rPr lang="fr-FR" dirty="0" smtClean="0">
                <a:latin typeface="+mj-lt"/>
              </a:rPr>
              <a:t>], son  équivalent décimal en code binaire naturel s’écrit :</a:t>
            </a:r>
          </a:p>
          <a:p>
            <a:pPr>
              <a:buNone/>
            </a:pPr>
            <a:r>
              <a:rPr lang="fr-FR" dirty="0" smtClean="0">
                <a:latin typeface="+mj-lt"/>
              </a:rPr>
              <a:t>                 N = 2</a:t>
            </a:r>
            <a:r>
              <a:rPr lang="fr-FR" baseline="30000" dirty="0" smtClean="0">
                <a:latin typeface="+mj-lt"/>
              </a:rPr>
              <a:t>3</a:t>
            </a:r>
            <a:r>
              <a:rPr lang="fr-FR" dirty="0" smtClean="0">
                <a:latin typeface="+mj-lt"/>
              </a:rPr>
              <a:t>.a</a:t>
            </a:r>
            <a:r>
              <a:rPr lang="fr-FR" baseline="-25000" dirty="0" smtClean="0">
                <a:latin typeface="+mj-lt"/>
              </a:rPr>
              <a:t>3</a:t>
            </a:r>
            <a:r>
              <a:rPr lang="fr-FR" dirty="0" smtClean="0">
                <a:latin typeface="+mj-lt"/>
              </a:rPr>
              <a:t> + 2</a:t>
            </a:r>
            <a:r>
              <a:rPr lang="fr-FR" baseline="30000" dirty="0" smtClean="0">
                <a:latin typeface="+mj-lt"/>
              </a:rPr>
              <a:t>2</a:t>
            </a:r>
            <a:r>
              <a:rPr lang="fr-FR" dirty="0" smtClean="0">
                <a:latin typeface="+mj-lt"/>
              </a:rPr>
              <a:t>.a</a:t>
            </a:r>
            <a:r>
              <a:rPr lang="fr-FR" baseline="-25000" dirty="0" smtClean="0">
                <a:latin typeface="+mj-lt"/>
              </a:rPr>
              <a:t>2</a:t>
            </a:r>
            <a:r>
              <a:rPr lang="fr-FR" dirty="0" smtClean="0">
                <a:latin typeface="+mj-lt"/>
              </a:rPr>
              <a:t> + 2</a:t>
            </a:r>
            <a:r>
              <a:rPr lang="fr-FR" baseline="30000" dirty="0" smtClean="0">
                <a:latin typeface="+mj-lt"/>
              </a:rPr>
              <a:t>1</a:t>
            </a:r>
            <a:r>
              <a:rPr lang="fr-FR" dirty="0" smtClean="0">
                <a:latin typeface="+mj-lt"/>
              </a:rPr>
              <a:t>.a</a:t>
            </a:r>
            <a:r>
              <a:rPr lang="fr-FR" baseline="-25000" dirty="0" smtClean="0">
                <a:latin typeface="+mj-lt"/>
              </a:rPr>
              <a:t>1 </a:t>
            </a:r>
            <a:r>
              <a:rPr lang="fr-FR" dirty="0" smtClean="0">
                <a:latin typeface="+mj-lt"/>
              </a:rPr>
              <a:t>+ 2</a:t>
            </a:r>
            <a:r>
              <a:rPr lang="fr-FR" baseline="30000" dirty="0" smtClean="0">
                <a:latin typeface="+mj-lt"/>
              </a:rPr>
              <a:t>0</a:t>
            </a:r>
            <a:r>
              <a:rPr lang="fr-FR" dirty="0" smtClean="0">
                <a:latin typeface="+mj-lt"/>
              </a:rPr>
              <a:t>.a</a:t>
            </a:r>
            <a:r>
              <a:rPr lang="fr-FR" baseline="-25000" dirty="0" smtClean="0">
                <a:latin typeface="+mj-lt"/>
              </a:rPr>
              <a:t>0  </a:t>
            </a:r>
            <a:endParaRPr lang="fr-FR" dirty="0" smtClean="0">
              <a:latin typeface="+mj-lt"/>
            </a:endParaRPr>
          </a:p>
          <a:p>
            <a:pPr>
              <a:buNone/>
            </a:pPr>
            <a:endParaRPr lang="fr-FR"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downRigh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Righ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strips(downRight)">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strips(downRight)">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42994" y="714356"/>
            <a:ext cx="8229600" cy="1071570"/>
          </a:xfrm>
        </p:spPr>
        <p:txBody>
          <a:bodyPr>
            <a:normAutofit fontScale="92500" lnSpcReduction="10000"/>
          </a:bodyPr>
          <a:lstStyle/>
          <a:p>
            <a:pPr>
              <a:buFont typeface="Arial" charset="0"/>
              <a:buChar char="•"/>
            </a:pPr>
            <a:r>
              <a:rPr lang="fr-FR" sz="3200" dirty="0" smtClean="0">
                <a:latin typeface="+mj-lt"/>
              </a:rPr>
              <a:t>Pour a</a:t>
            </a:r>
            <a:r>
              <a:rPr lang="fr-FR" sz="3200" baseline="-25000" dirty="0" smtClean="0">
                <a:latin typeface="+mj-lt"/>
              </a:rPr>
              <a:t>3</a:t>
            </a:r>
            <a:r>
              <a:rPr lang="fr-FR" sz="3200" dirty="0" smtClean="0">
                <a:latin typeface="+mj-lt"/>
              </a:rPr>
              <a:t> = 1 et a</a:t>
            </a:r>
            <a:r>
              <a:rPr lang="fr-FR" sz="3200" baseline="-25000" dirty="0" smtClean="0">
                <a:latin typeface="+mj-lt"/>
              </a:rPr>
              <a:t>2</a:t>
            </a:r>
            <a:r>
              <a:rPr lang="fr-FR" sz="3200" dirty="0" smtClean="0">
                <a:latin typeface="+mj-lt"/>
              </a:rPr>
              <a:t> = a</a:t>
            </a:r>
            <a:r>
              <a:rPr lang="fr-FR" sz="3200" baseline="-25000" dirty="0" smtClean="0">
                <a:latin typeface="+mj-lt"/>
              </a:rPr>
              <a:t>1</a:t>
            </a:r>
            <a:r>
              <a:rPr lang="fr-FR" sz="3200" dirty="0" smtClean="0">
                <a:latin typeface="+mj-lt"/>
              </a:rPr>
              <a:t> = a</a:t>
            </a:r>
            <a:r>
              <a:rPr lang="fr-FR" sz="3200" baseline="-25000" dirty="0" smtClean="0">
                <a:latin typeface="+mj-lt"/>
              </a:rPr>
              <a:t>0</a:t>
            </a:r>
            <a:r>
              <a:rPr lang="fr-FR" sz="3200" dirty="0" smtClean="0">
                <a:latin typeface="+mj-lt"/>
              </a:rPr>
              <a:t> = 0</a:t>
            </a:r>
          </a:p>
          <a:p>
            <a:pPr>
              <a:buNone/>
            </a:pPr>
            <a:r>
              <a:rPr lang="fr-FR" sz="3200" dirty="0" smtClean="0">
                <a:latin typeface="+mj-lt"/>
              </a:rPr>
              <a:t>     Le schéma de circuit simplifié</a:t>
            </a:r>
          </a:p>
          <a:p>
            <a:pPr>
              <a:buNone/>
            </a:pPr>
            <a:endParaRPr lang="fr-FR" dirty="0">
              <a:latin typeface="+mj-lt"/>
            </a:endParaRPr>
          </a:p>
        </p:txBody>
      </p:sp>
      <p:sp>
        <p:nvSpPr>
          <p:cNvPr id="102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103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1033"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103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1037"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pSp>
        <p:nvGrpSpPr>
          <p:cNvPr id="22" name="Groupe 21"/>
          <p:cNvGrpSpPr/>
          <p:nvPr/>
        </p:nvGrpSpPr>
        <p:grpSpPr>
          <a:xfrm>
            <a:off x="1214414" y="4462731"/>
            <a:ext cx="7143800" cy="3252549"/>
            <a:chOff x="1214414" y="4462731"/>
            <a:chExt cx="7143800" cy="3323987"/>
          </a:xfrm>
        </p:grpSpPr>
        <p:sp>
          <p:nvSpPr>
            <p:cNvPr id="21" name="ZoneTexte 20"/>
            <p:cNvSpPr txBox="1"/>
            <p:nvPr/>
          </p:nvSpPr>
          <p:spPr>
            <a:xfrm>
              <a:off x="1214414" y="4462731"/>
              <a:ext cx="7143800" cy="3323987"/>
            </a:xfrm>
            <a:prstGeom prst="rect">
              <a:avLst/>
            </a:prstGeom>
            <a:noFill/>
          </p:spPr>
          <p:txBody>
            <a:bodyPr wrap="square" rtlCol="0">
              <a:spAutoFit/>
            </a:bodyPr>
            <a:lstStyle/>
            <a:p>
              <a:r>
                <a:rPr lang="fr-FR" sz="2400" dirty="0" smtClean="0">
                  <a:latin typeface="+mj-lt"/>
                </a:rPr>
                <a:t> Appliquons la loi des mailles     - ɛ + u</a:t>
              </a:r>
              <a:r>
                <a:rPr lang="fr-FR" sz="2400" baseline="-25000" dirty="0" smtClean="0">
                  <a:latin typeface="+mj-lt"/>
                </a:rPr>
                <a:t>R</a:t>
              </a:r>
              <a:r>
                <a:rPr lang="fr-FR" sz="2400" dirty="0" smtClean="0">
                  <a:latin typeface="+mj-lt"/>
                </a:rPr>
                <a:t> + U</a:t>
              </a:r>
              <a:r>
                <a:rPr lang="fr-FR" sz="2400" baseline="-25000" dirty="0" smtClean="0">
                  <a:latin typeface="+mj-lt"/>
                </a:rPr>
                <a:t>Réf</a:t>
              </a:r>
              <a:r>
                <a:rPr lang="fr-FR" sz="2400" dirty="0" smtClean="0">
                  <a:latin typeface="+mj-lt"/>
                </a:rPr>
                <a:t> = 0    </a:t>
              </a:r>
            </a:p>
            <a:p>
              <a:endParaRPr lang="fr-FR" sz="2400" dirty="0" smtClean="0">
                <a:latin typeface="+mj-lt"/>
              </a:endParaRPr>
            </a:p>
            <a:p>
              <a:r>
                <a:rPr lang="fr-FR" sz="2400" dirty="0" smtClean="0">
                  <a:latin typeface="+mj-lt"/>
                </a:rPr>
                <a:t>Or A.O.I     ɛ =0   donc   u</a:t>
              </a:r>
              <a:r>
                <a:rPr lang="fr-FR" sz="2400" baseline="-25000" dirty="0" smtClean="0">
                  <a:latin typeface="+mj-lt"/>
                </a:rPr>
                <a:t>R</a:t>
              </a:r>
              <a:r>
                <a:rPr lang="fr-FR" sz="2400" dirty="0" smtClean="0">
                  <a:latin typeface="+mj-lt"/>
                </a:rPr>
                <a:t> + U</a:t>
              </a:r>
              <a:r>
                <a:rPr lang="fr-FR" sz="2400" baseline="-25000" dirty="0" smtClean="0">
                  <a:latin typeface="+mj-lt"/>
                </a:rPr>
                <a:t>Réf</a:t>
              </a:r>
              <a:r>
                <a:rPr lang="fr-FR" sz="2400" dirty="0" smtClean="0">
                  <a:latin typeface="+mj-lt"/>
                </a:rPr>
                <a:t> = 0  d’ou   R.i</a:t>
              </a:r>
              <a:r>
                <a:rPr lang="fr-FR" sz="2400" baseline="-25000" dirty="0" smtClean="0">
                  <a:latin typeface="+mj-lt"/>
                </a:rPr>
                <a:t>3</a:t>
              </a:r>
              <a:r>
                <a:rPr lang="fr-FR" sz="2400" dirty="0" smtClean="0">
                  <a:latin typeface="+mj-lt"/>
                </a:rPr>
                <a:t> = - U</a:t>
              </a:r>
              <a:r>
                <a:rPr lang="fr-FR" sz="2400" baseline="-25000" dirty="0" smtClean="0">
                  <a:latin typeface="+mj-lt"/>
                </a:rPr>
                <a:t>Réf</a:t>
              </a:r>
              <a:r>
                <a:rPr lang="fr-FR" sz="2400" dirty="0" smtClean="0">
                  <a:latin typeface="+mj-lt"/>
                </a:rPr>
                <a:t>    </a:t>
              </a:r>
            </a:p>
            <a:p>
              <a:endParaRPr lang="fr-FR" sz="2400" dirty="0" smtClean="0">
                <a:latin typeface="+mj-lt"/>
              </a:endParaRPr>
            </a:p>
            <a:p>
              <a:r>
                <a:rPr lang="fr-FR" sz="2400" dirty="0" smtClean="0"/>
                <a:t>            i</a:t>
              </a:r>
              <a:r>
                <a:rPr lang="fr-FR" sz="2400" baseline="-25000" dirty="0" smtClean="0"/>
                <a:t>3 </a:t>
              </a:r>
              <a:r>
                <a:rPr lang="fr-FR" sz="2400" dirty="0" smtClean="0"/>
                <a:t>=</a:t>
              </a:r>
              <a:endParaRPr lang="fr-FR" sz="2400" dirty="0" smtClean="0">
                <a:latin typeface="+mj-lt"/>
              </a:endParaRPr>
            </a:p>
            <a:p>
              <a:endParaRPr lang="fr-FR" sz="2400" dirty="0" smtClean="0">
                <a:latin typeface="+mj-lt"/>
              </a:endParaRPr>
            </a:p>
            <a:p>
              <a:endParaRPr lang="fr-FR" sz="2400" dirty="0" smtClean="0">
                <a:latin typeface="+mj-lt"/>
              </a:endParaRPr>
            </a:p>
            <a:p>
              <a:endParaRPr lang="fr-FR" sz="2400" dirty="0" smtClean="0">
                <a:latin typeface="+mj-lt"/>
              </a:endParaRPr>
            </a:p>
            <a:p>
              <a:r>
                <a:rPr lang="fr-FR" dirty="0" smtClean="0">
                  <a:latin typeface="+mj-lt"/>
                </a:rPr>
                <a:t>               </a:t>
              </a:r>
              <a:endParaRPr lang="fr-FR" dirty="0">
                <a:latin typeface="+mj-lt"/>
              </a:endParaRPr>
            </a:p>
          </p:txBody>
        </p:sp>
        <p:pic>
          <p:nvPicPr>
            <p:cNvPr id="1036" name="Picture 1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714612" y="5815710"/>
              <a:ext cx="734706" cy="828000"/>
            </a:xfrm>
            <a:prstGeom prst="rect">
              <a:avLst/>
            </a:prstGeom>
            <a:noFill/>
          </p:spPr>
        </p:pic>
      </p:gr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pSp>
        <p:nvGrpSpPr>
          <p:cNvPr id="20" name="Groupe 19"/>
          <p:cNvGrpSpPr/>
          <p:nvPr/>
        </p:nvGrpSpPr>
        <p:grpSpPr>
          <a:xfrm>
            <a:off x="1928794" y="1928802"/>
            <a:ext cx="4071966" cy="2571768"/>
            <a:chOff x="1928794" y="1357298"/>
            <a:chExt cx="4071966" cy="2571768"/>
          </a:xfrm>
        </p:grpSpPr>
        <p:pic>
          <p:nvPicPr>
            <p:cNvPr id="1027" name="Picture 3"/>
            <p:cNvPicPr>
              <a:picLocks noChangeAspect="1" noChangeArrowheads="1"/>
            </p:cNvPicPr>
            <p:nvPr/>
          </p:nvPicPr>
          <p:blipFill>
            <a:blip r:embed="rId3"/>
            <a:srcRect/>
            <a:stretch>
              <a:fillRect/>
            </a:stretch>
          </p:blipFill>
          <p:spPr bwMode="auto">
            <a:xfrm>
              <a:off x="1928794" y="1357298"/>
              <a:ext cx="4071966" cy="2571768"/>
            </a:xfrm>
            <a:prstGeom prst="rect">
              <a:avLst/>
            </a:prstGeom>
            <a:noFill/>
            <a:ln w="9525">
              <a:noFill/>
              <a:miter lim="800000"/>
              <a:headEnd/>
              <a:tailEnd/>
            </a:ln>
            <a:effectLst/>
          </p:spPr>
        </p:pic>
        <p:cxnSp>
          <p:nvCxnSpPr>
            <p:cNvPr id="12" name="Connecteur droit 11"/>
            <p:cNvCxnSpPr/>
            <p:nvPr/>
          </p:nvCxnSpPr>
          <p:spPr>
            <a:xfrm rot="10800000">
              <a:off x="2643174" y="3286124"/>
              <a:ext cx="857256" cy="1588"/>
            </a:xfrm>
            <a:prstGeom prst="line">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rot="5400000" flipH="1" flipV="1">
              <a:off x="2321703" y="2964653"/>
              <a:ext cx="64294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a:off x="2643174" y="2643182"/>
              <a:ext cx="85725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rot="5400000">
              <a:off x="3249603" y="2893215"/>
              <a:ext cx="500066" cy="1588"/>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4" name="ZoneTexte 43"/>
            <p:cNvSpPr txBox="1"/>
            <p:nvPr/>
          </p:nvSpPr>
          <p:spPr>
            <a:xfrm>
              <a:off x="3643306" y="1500174"/>
              <a:ext cx="642942" cy="1107996"/>
            </a:xfrm>
            <a:prstGeom prst="rect">
              <a:avLst/>
            </a:prstGeom>
            <a:noFill/>
            <a:ln>
              <a:noFill/>
            </a:ln>
          </p:spPr>
          <p:txBody>
            <a:bodyPr wrap="square" rtlCol="0">
              <a:spAutoFit/>
            </a:bodyPr>
            <a:lstStyle/>
            <a:p>
              <a:r>
                <a:rPr lang="fr-FR" dirty="0" smtClean="0"/>
                <a:t> </a:t>
              </a:r>
            </a:p>
            <a:p>
              <a:r>
                <a:rPr lang="fr-FR" sz="4800" dirty="0" smtClean="0">
                  <a:solidFill>
                    <a:srgbClr val="FF0000"/>
                  </a:solidFill>
                </a:rPr>
                <a:t>.</a:t>
              </a:r>
              <a:endParaRPr lang="fr-FR" sz="4800" dirty="0">
                <a:solidFill>
                  <a:srgbClr val="FF0000"/>
                </a:solidFill>
              </a:endParaRPr>
            </a:p>
          </p:txBody>
        </p:sp>
        <p:sp>
          <p:nvSpPr>
            <p:cNvPr id="45" name="ZoneTexte 44"/>
            <p:cNvSpPr txBox="1"/>
            <p:nvPr/>
          </p:nvSpPr>
          <p:spPr>
            <a:xfrm>
              <a:off x="3541995" y="2041805"/>
              <a:ext cx="642942" cy="369332"/>
            </a:xfrm>
            <a:prstGeom prst="rect">
              <a:avLst/>
            </a:prstGeom>
            <a:noFill/>
            <a:ln>
              <a:noFill/>
            </a:ln>
          </p:spPr>
          <p:txBody>
            <a:bodyPr wrap="square" rtlCol="0">
              <a:spAutoFit/>
            </a:bodyPr>
            <a:lstStyle/>
            <a:p>
              <a:r>
                <a:rPr lang="fr-FR" dirty="0" smtClean="0">
                  <a:latin typeface="+mj-lt"/>
                </a:rPr>
                <a:t>A</a:t>
              </a:r>
              <a:endParaRPr lang="fr-FR" dirty="0">
                <a:latin typeface="+mj-lt"/>
              </a:endParaRPr>
            </a:p>
          </p:txBody>
        </p:sp>
        <p:cxnSp>
          <p:nvCxnSpPr>
            <p:cNvPr id="48" name="Connecteur droit avec flèche 47"/>
            <p:cNvCxnSpPr/>
            <p:nvPr/>
          </p:nvCxnSpPr>
          <p:spPr>
            <a:xfrm>
              <a:off x="4643438" y="1758216"/>
              <a:ext cx="3571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9" name="ZoneTexte 48"/>
            <p:cNvSpPr txBox="1"/>
            <p:nvPr/>
          </p:nvSpPr>
          <p:spPr>
            <a:xfrm>
              <a:off x="4643438" y="1428736"/>
              <a:ext cx="714380" cy="369332"/>
            </a:xfrm>
            <a:prstGeom prst="rect">
              <a:avLst/>
            </a:prstGeom>
            <a:noFill/>
            <a:ln>
              <a:noFill/>
            </a:ln>
          </p:spPr>
          <p:txBody>
            <a:bodyPr wrap="square" rtlCol="0">
              <a:spAutoFit/>
            </a:bodyPr>
            <a:lstStyle/>
            <a:p>
              <a:r>
                <a:rPr lang="fr-FR" dirty="0" smtClean="0"/>
                <a:t>I’</a:t>
              </a:r>
              <a:endParaRPr lang="fr-FR" dirty="0"/>
            </a:p>
          </p:txBody>
        </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Righ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8" presetClass="entr" presetSubtype="6" fill="hold"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strips(downRight)">
                                      <p:cBhvr>
                                        <p:cTn id="2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0098" y="6215082"/>
            <a:ext cx="8258204" cy="928694"/>
          </a:xfrm>
        </p:spPr>
        <p:txBody>
          <a:bodyPr>
            <a:normAutofit fontScale="62500" lnSpcReduction="20000"/>
          </a:bodyPr>
          <a:lstStyle/>
          <a:p>
            <a:pPr>
              <a:buNone/>
            </a:pPr>
            <a:endParaRPr lang="fr-FR" sz="2800" dirty="0" smtClean="0">
              <a:latin typeface="+mj-lt"/>
            </a:endParaRPr>
          </a:p>
          <a:p>
            <a:pPr>
              <a:buNone/>
            </a:pPr>
            <a:r>
              <a:rPr lang="fr-FR" sz="2800" dirty="0" smtClean="0">
                <a:latin typeface="+mj-lt"/>
              </a:rPr>
              <a:t>  </a:t>
            </a:r>
            <a:endParaRPr lang="en-JM" sz="2800" dirty="0" smtClean="0">
              <a:latin typeface="+mj-lt"/>
            </a:endParaRPr>
          </a:p>
          <a:p>
            <a:pPr>
              <a:buNone/>
            </a:pPr>
            <a:r>
              <a:rPr lang="en-JM" sz="2800" dirty="0" smtClean="0">
                <a:latin typeface="+mj-lt"/>
              </a:rPr>
              <a:t>                      </a:t>
            </a:r>
          </a:p>
          <a:p>
            <a:pPr>
              <a:buNone/>
            </a:pPr>
            <a:endParaRPr lang="en-JM" sz="2800" dirty="0" smtClean="0">
              <a:latin typeface="+mj-lt"/>
            </a:endParaRPr>
          </a:p>
          <a:p>
            <a:pPr>
              <a:buNone/>
            </a:pPr>
            <a:endParaRPr lang="fr-FR" dirty="0">
              <a:latin typeface="+mj-lt"/>
            </a:endParaRPr>
          </a:p>
        </p:txBody>
      </p:sp>
      <p:sp>
        <p:nvSpPr>
          <p:cNvPr id="471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4710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4711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4711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4711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pSp>
        <p:nvGrpSpPr>
          <p:cNvPr id="15" name="Groupe 14"/>
          <p:cNvGrpSpPr/>
          <p:nvPr/>
        </p:nvGrpSpPr>
        <p:grpSpPr>
          <a:xfrm>
            <a:off x="857224" y="857232"/>
            <a:ext cx="9072626" cy="1815882"/>
            <a:chOff x="-428660" y="428604"/>
            <a:chExt cx="9072626" cy="1815882"/>
          </a:xfrm>
        </p:grpSpPr>
        <p:sp>
          <p:nvSpPr>
            <p:cNvPr id="13" name="ZoneTexte 12"/>
            <p:cNvSpPr txBox="1"/>
            <p:nvPr/>
          </p:nvSpPr>
          <p:spPr>
            <a:xfrm>
              <a:off x="-428660" y="428604"/>
              <a:ext cx="9072626" cy="1815882"/>
            </a:xfrm>
            <a:prstGeom prst="rect">
              <a:avLst/>
            </a:prstGeom>
            <a:noFill/>
          </p:spPr>
          <p:txBody>
            <a:bodyPr wrap="square" rtlCol="0">
              <a:spAutoFit/>
            </a:bodyPr>
            <a:lstStyle/>
            <a:p>
              <a:pPr>
                <a:buFont typeface="Arial" pitchFamily="34" charset="0"/>
                <a:buChar char="•"/>
              </a:pPr>
              <a:r>
                <a:rPr lang="fr-FR" sz="2800" dirty="0" smtClean="0"/>
                <a:t>Pour a</a:t>
              </a:r>
              <a:r>
                <a:rPr lang="fr-FR" sz="2800" baseline="-25000" dirty="0" smtClean="0"/>
                <a:t>3</a:t>
              </a:r>
              <a:r>
                <a:rPr lang="fr-FR" sz="2800" dirty="0" smtClean="0"/>
                <a:t> = a</a:t>
              </a:r>
              <a:r>
                <a:rPr lang="fr-FR" sz="2800" baseline="-25000" dirty="0" smtClean="0"/>
                <a:t>2</a:t>
              </a:r>
              <a:r>
                <a:rPr lang="fr-FR" sz="2800" dirty="0" smtClean="0"/>
                <a:t> = a</a:t>
              </a:r>
              <a:r>
                <a:rPr lang="fr-FR" sz="2800" baseline="-25000" dirty="0" smtClean="0"/>
                <a:t>1</a:t>
              </a:r>
              <a:r>
                <a:rPr lang="fr-FR" sz="2800" dirty="0" smtClean="0"/>
                <a:t> = a</a:t>
              </a:r>
              <a:r>
                <a:rPr lang="fr-FR" sz="2800" baseline="-25000" dirty="0" smtClean="0"/>
                <a:t>0 </a:t>
              </a:r>
              <a:r>
                <a:rPr lang="fr-FR" sz="2800" dirty="0" smtClean="0"/>
                <a:t>= 0       i</a:t>
              </a:r>
              <a:r>
                <a:rPr lang="fr-FR" sz="2800" baseline="-25000" dirty="0" smtClean="0"/>
                <a:t>3</a:t>
              </a:r>
              <a:r>
                <a:rPr lang="fr-FR" sz="2800" dirty="0" smtClean="0"/>
                <a:t> = 0</a:t>
              </a:r>
            </a:p>
            <a:p>
              <a:pPr>
                <a:buFont typeface="Arial" pitchFamily="34" charset="0"/>
                <a:buChar char="•"/>
              </a:pPr>
              <a:endParaRPr lang="fr-FR" sz="2800" dirty="0" smtClean="0"/>
            </a:p>
            <a:p>
              <a:pPr>
                <a:buNone/>
              </a:pPr>
              <a:r>
                <a:rPr lang="fr-FR" sz="2800" dirty="0" smtClean="0"/>
                <a:t>                       i</a:t>
              </a:r>
              <a:r>
                <a:rPr lang="fr-FR" sz="2800" baseline="-25000" dirty="0" smtClean="0"/>
                <a:t>3</a:t>
              </a:r>
              <a:r>
                <a:rPr lang="fr-FR" sz="2800" dirty="0" smtClean="0"/>
                <a:t> = - a</a:t>
              </a:r>
              <a:r>
                <a:rPr lang="fr-FR" sz="2800" baseline="-25000" dirty="0" smtClean="0"/>
                <a:t>3</a:t>
              </a:r>
              <a:r>
                <a:rPr lang="fr-FR" sz="2800" dirty="0" smtClean="0"/>
                <a:t>.              ; avec a</a:t>
              </a:r>
              <a:r>
                <a:rPr lang="fr-FR" sz="2800" baseline="-25000" dirty="0" smtClean="0"/>
                <a:t>3 </a:t>
              </a:r>
              <a:r>
                <a:rPr lang="fr-FR" sz="2800" dirty="0" smtClean="0"/>
                <a:t>= 0  ou  a</a:t>
              </a:r>
              <a:r>
                <a:rPr lang="fr-FR" sz="2800" baseline="-25000" dirty="0" smtClean="0"/>
                <a:t>3</a:t>
              </a:r>
              <a:r>
                <a:rPr lang="fr-FR" sz="2800" dirty="0" smtClean="0"/>
                <a:t> = 1.</a:t>
              </a:r>
            </a:p>
            <a:p>
              <a:endParaRPr lang="fr-FR" sz="2800" dirty="0"/>
            </a:p>
          </p:txBody>
        </p:sp>
        <p:pic>
          <p:nvPicPr>
            <p:cNvPr id="47105"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000364" y="1214422"/>
              <a:ext cx="591211" cy="792000"/>
            </a:xfrm>
            <a:prstGeom prst="rect">
              <a:avLst/>
            </a:prstGeom>
            <a:noFill/>
          </p:spPr>
        </p:pic>
      </p:grpSp>
      <p:grpSp>
        <p:nvGrpSpPr>
          <p:cNvPr id="17" name="Groupe 16"/>
          <p:cNvGrpSpPr/>
          <p:nvPr/>
        </p:nvGrpSpPr>
        <p:grpSpPr>
          <a:xfrm>
            <a:off x="1297544" y="2637000"/>
            <a:ext cx="8786874" cy="792000"/>
            <a:chOff x="-2214610" y="2214554"/>
            <a:chExt cx="8786874" cy="792000"/>
          </a:xfrm>
        </p:grpSpPr>
        <p:sp>
          <p:nvSpPr>
            <p:cNvPr id="16" name="ZoneTexte 15"/>
            <p:cNvSpPr txBox="1"/>
            <p:nvPr/>
          </p:nvSpPr>
          <p:spPr>
            <a:xfrm>
              <a:off x="-2214610" y="2285992"/>
              <a:ext cx="8786874" cy="523220"/>
            </a:xfrm>
            <a:prstGeom prst="rect">
              <a:avLst/>
            </a:prstGeom>
            <a:noFill/>
          </p:spPr>
          <p:txBody>
            <a:bodyPr wrap="square" rtlCol="0">
              <a:spAutoFit/>
            </a:bodyPr>
            <a:lstStyle/>
            <a:p>
              <a:r>
                <a:rPr lang="en-JM" sz="2800" dirty="0" smtClean="0"/>
                <a:t>de même : i</a:t>
              </a:r>
              <a:r>
                <a:rPr lang="en-JM" sz="2800" baseline="-25000" dirty="0" smtClean="0"/>
                <a:t>2</a:t>
              </a:r>
              <a:r>
                <a:rPr lang="en-JM" sz="2800" dirty="0" smtClean="0"/>
                <a:t> = - a</a:t>
              </a:r>
              <a:r>
                <a:rPr lang="en-JM" sz="2800" baseline="-25000" dirty="0" smtClean="0"/>
                <a:t>2</a:t>
              </a:r>
              <a:r>
                <a:rPr lang="en-JM" sz="2800" dirty="0" smtClean="0"/>
                <a:t>.                ; </a:t>
              </a:r>
              <a:r>
                <a:rPr lang="fr-FR" sz="2800" dirty="0" smtClean="0"/>
                <a:t>avec a</a:t>
              </a:r>
              <a:r>
                <a:rPr lang="fr-FR" sz="2800" baseline="-25000" dirty="0" smtClean="0"/>
                <a:t>2 </a:t>
              </a:r>
              <a:r>
                <a:rPr lang="fr-FR" sz="2800" dirty="0" smtClean="0"/>
                <a:t>= 0  ou  a</a:t>
              </a:r>
              <a:r>
                <a:rPr lang="fr-FR" sz="2800" baseline="-25000" dirty="0" smtClean="0"/>
                <a:t>2</a:t>
              </a:r>
              <a:r>
                <a:rPr lang="fr-FR" sz="2800" dirty="0" smtClean="0"/>
                <a:t> = 1.</a:t>
              </a:r>
              <a:endParaRPr lang="fr-FR" sz="2800" dirty="0"/>
            </a:p>
          </p:txBody>
        </p:sp>
        <p:pic>
          <p:nvPicPr>
            <p:cNvPr id="47107"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85786" y="2214554"/>
              <a:ext cx="591211" cy="792000"/>
            </a:xfrm>
            <a:prstGeom prst="rect">
              <a:avLst/>
            </a:prstGeom>
            <a:noFill/>
          </p:spPr>
        </p:pic>
      </p:grpSp>
      <p:grpSp>
        <p:nvGrpSpPr>
          <p:cNvPr id="19" name="Groupe 18"/>
          <p:cNvGrpSpPr/>
          <p:nvPr/>
        </p:nvGrpSpPr>
        <p:grpSpPr>
          <a:xfrm>
            <a:off x="3000364" y="3643314"/>
            <a:ext cx="8143932" cy="792000"/>
            <a:chOff x="500034" y="3643314"/>
            <a:chExt cx="8143932" cy="792000"/>
          </a:xfrm>
        </p:grpSpPr>
        <p:sp>
          <p:nvSpPr>
            <p:cNvPr id="18" name="ZoneTexte 17"/>
            <p:cNvSpPr txBox="1"/>
            <p:nvPr/>
          </p:nvSpPr>
          <p:spPr>
            <a:xfrm>
              <a:off x="500034" y="3691598"/>
              <a:ext cx="8143932" cy="523220"/>
            </a:xfrm>
            <a:prstGeom prst="rect">
              <a:avLst/>
            </a:prstGeom>
            <a:noFill/>
          </p:spPr>
          <p:txBody>
            <a:bodyPr wrap="square" rtlCol="0">
              <a:spAutoFit/>
            </a:bodyPr>
            <a:lstStyle/>
            <a:p>
              <a:r>
                <a:rPr lang="en-JM" sz="2800" dirty="0" smtClean="0"/>
                <a:t> i</a:t>
              </a:r>
              <a:r>
                <a:rPr lang="en-JM" sz="2800" baseline="-25000" dirty="0" smtClean="0"/>
                <a:t>1 </a:t>
              </a:r>
              <a:r>
                <a:rPr lang="en-JM" sz="2800" dirty="0" smtClean="0"/>
                <a:t>= - a</a:t>
              </a:r>
              <a:r>
                <a:rPr lang="en-JM" sz="2800" baseline="-25000" dirty="0" smtClean="0"/>
                <a:t>1</a:t>
              </a:r>
              <a:r>
                <a:rPr lang="en-JM" sz="2800" dirty="0" smtClean="0"/>
                <a:t>.                ;</a:t>
              </a:r>
              <a:r>
                <a:rPr lang="fr-FR" sz="2800" dirty="0" smtClean="0"/>
                <a:t> avec a</a:t>
              </a:r>
              <a:r>
                <a:rPr lang="fr-FR" sz="2800" baseline="-25000" dirty="0" smtClean="0"/>
                <a:t>1 </a:t>
              </a:r>
              <a:r>
                <a:rPr lang="fr-FR" sz="2800" dirty="0" smtClean="0"/>
                <a:t>= 0  ou  a</a:t>
              </a:r>
              <a:r>
                <a:rPr lang="fr-FR" sz="2800" baseline="-25000" dirty="0" smtClean="0"/>
                <a:t>1</a:t>
              </a:r>
              <a:r>
                <a:rPr lang="fr-FR" sz="2800" dirty="0" smtClean="0"/>
                <a:t> = 1</a:t>
              </a:r>
              <a:r>
                <a:rPr lang="fr-FR" dirty="0" smtClean="0"/>
                <a:t>.</a:t>
              </a:r>
              <a:r>
                <a:rPr lang="en-JM" dirty="0" smtClean="0"/>
                <a:t>    </a:t>
              </a:r>
              <a:endParaRPr lang="fr-FR" dirty="0"/>
            </a:p>
          </p:txBody>
        </p:sp>
        <p:pic>
          <p:nvPicPr>
            <p:cNvPr id="47109" name="Picture 5"/>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857356" y="3643314"/>
              <a:ext cx="591212" cy="792000"/>
            </a:xfrm>
            <a:prstGeom prst="rect">
              <a:avLst/>
            </a:prstGeom>
            <a:noFill/>
          </p:spPr>
        </p:pic>
      </p:grpSp>
      <p:grpSp>
        <p:nvGrpSpPr>
          <p:cNvPr id="22" name="Groupe 21"/>
          <p:cNvGrpSpPr/>
          <p:nvPr/>
        </p:nvGrpSpPr>
        <p:grpSpPr>
          <a:xfrm>
            <a:off x="2928926" y="4714884"/>
            <a:ext cx="6500858" cy="792000"/>
            <a:chOff x="2000232" y="4714884"/>
            <a:chExt cx="6500858" cy="792000"/>
          </a:xfrm>
        </p:grpSpPr>
        <p:pic>
          <p:nvPicPr>
            <p:cNvPr id="47113" name="Picture 9"/>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266409" y="4714884"/>
              <a:ext cx="591211" cy="792000"/>
            </a:xfrm>
            <a:prstGeom prst="rect">
              <a:avLst/>
            </a:prstGeom>
            <a:noFill/>
          </p:spPr>
        </p:pic>
        <p:sp>
          <p:nvSpPr>
            <p:cNvPr id="21" name="ZoneTexte 20"/>
            <p:cNvSpPr txBox="1"/>
            <p:nvPr/>
          </p:nvSpPr>
          <p:spPr>
            <a:xfrm>
              <a:off x="2000232" y="4763168"/>
              <a:ext cx="6500858" cy="523220"/>
            </a:xfrm>
            <a:prstGeom prst="rect">
              <a:avLst/>
            </a:prstGeom>
            <a:noFill/>
          </p:spPr>
          <p:txBody>
            <a:bodyPr wrap="square" rtlCol="0">
              <a:spAutoFit/>
            </a:bodyPr>
            <a:lstStyle/>
            <a:p>
              <a:r>
                <a:rPr lang="en-JM" sz="800" dirty="0" smtClean="0"/>
                <a:t> </a:t>
              </a:r>
              <a:r>
                <a:rPr lang="en-JM" sz="2800" dirty="0" smtClean="0"/>
                <a:t>i</a:t>
              </a:r>
              <a:r>
                <a:rPr lang="en-JM" sz="2800" baseline="-25000" dirty="0" smtClean="0"/>
                <a:t>0</a:t>
              </a:r>
              <a:r>
                <a:rPr lang="en-JM" sz="2800" dirty="0" smtClean="0"/>
                <a:t>= - a</a:t>
              </a:r>
              <a:r>
                <a:rPr lang="en-JM" sz="2800" baseline="-25000" dirty="0" smtClean="0"/>
                <a:t>0</a:t>
              </a:r>
              <a:r>
                <a:rPr lang="en-JM" sz="2800" dirty="0" smtClean="0"/>
                <a:t>.                ; </a:t>
              </a:r>
              <a:r>
                <a:rPr lang="fr-FR" sz="2800" dirty="0" smtClean="0"/>
                <a:t>avec a</a:t>
              </a:r>
              <a:r>
                <a:rPr lang="fr-FR" sz="2800" baseline="-25000" dirty="0" smtClean="0"/>
                <a:t>0 </a:t>
              </a:r>
              <a:r>
                <a:rPr lang="fr-FR" sz="2800" dirty="0" smtClean="0"/>
                <a:t>= 0  ou  a</a:t>
              </a:r>
              <a:r>
                <a:rPr lang="fr-FR" sz="2800" baseline="-25000" dirty="0" smtClean="0"/>
                <a:t>0</a:t>
              </a:r>
              <a:r>
                <a:rPr lang="fr-FR" sz="2800" dirty="0" smtClean="0"/>
                <a:t> = 1.</a:t>
              </a:r>
              <a:endParaRPr lang="fr-FR" sz="2800" dirty="0"/>
            </a:p>
          </p:txBody>
        </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trips(downRigh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strips(downRigh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strips(downRight)">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strips(downRight)">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1142992"/>
            <a:ext cx="8229600" cy="1143000"/>
          </a:xfrm>
        </p:spPr>
        <p:txBody>
          <a:bodyPr>
            <a:normAutofit fontScale="90000"/>
          </a:bodyPr>
          <a:lstStyle/>
          <a:p>
            <a:r>
              <a:rPr lang="fr-FR" b="1" dirty="0" smtClean="0"/>
              <a:t> </a:t>
            </a:r>
            <a:r>
              <a:rPr lang="fr-FR" sz="3600" b="1" dirty="0" smtClean="0">
                <a:solidFill>
                  <a:srgbClr val="0070C0"/>
                </a:solidFill>
              </a:rPr>
              <a:t>1- </a:t>
            </a:r>
            <a:r>
              <a:rPr lang="fr-FR" sz="3600" b="1" u="sng" dirty="0" smtClean="0">
                <a:solidFill>
                  <a:srgbClr val="0070C0"/>
                </a:solidFill>
              </a:rPr>
              <a:t>Signal analogique :</a:t>
            </a:r>
            <a:br>
              <a:rPr lang="fr-FR" sz="3600" b="1" u="sng" dirty="0" smtClean="0">
                <a:solidFill>
                  <a:srgbClr val="0070C0"/>
                </a:solidFill>
              </a:rPr>
            </a:br>
            <a:r>
              <a:rPr lang="fr-FR" sz="3200" b="1" u="sng" dirty="0" smtClean="0">
                <a:solidFill>
                  <a:srgbClr val="0070C0"/>
                </a:solidFill>
              </a:rPr>
              <a:t/>
            </a:r>
            <a:br>
              <a:rPr lang="fr-FR" sz="3200" b="1" u="sng" dirty="0" smtClean="0">
                <a:solidFill>
                  <a:srgbClr val="0070C0"/>
                </a:solidFill>
              </a:rPr>
            </a:br>
            <a:endParaRPr lang="fr-FR" sz="3200" dirty="0">
              <a:solidFill>
                <a:srgbClr val="0070C0"/>
              </a:solidFill>
            </a:endParaRPr>
          </a:p>
        </p:txBody>
      </p:sp>
      <p:sp>
        <p:nvSpPr>
          <p:cNvPr id="3" name="Espace réservé du contenu 2"/>
          <p:cNvSpPr>
            <a:spLocks noGrp="1"/>
          </p:cNvSpPr>
          <p:nvPr>
            <p:ph idx="1"/>
          </p:nvPr>
        </p:nvSpPr>
        <p:spPr>
          <a:xfrm>
            <a:off x="457200" y="1885952"/>
            <a:ext cx="8229600" cy="1185858"/>
          </a:xfrm>
        </p:spPr>
        <p:txBody>
          <a:bodyPr/>
          <a:lstStyle/>
          <a:p>
            <a:pPr>
              <a:buNone/>
            </a:pPr>
            <a:r>
              <a:rPr lang="fr-FR" sz="2800" dirty="0" smtClean="0">
                <a:latin typeface="+mj-lt"/>
              </a:rPr>
              <a:t>   Un signal est analogique si sa valeur  varie dans le temps de façon continue.</a:t>
            </a:r>
          </a:p>
          <a:p>
            <a:endParaRPr lang="fr-FR" dirty="0" smtClean="0"/>
          </a:p>
          <a:p>
            <a:endParaRPr lang="fr-FR" dirty="0"/>
          </a:p>
        </p:txBody>
      </p:sp>
      <p:pic>
        <p:nvPicPr>
          <p:cNvPr id="1030" name="Picture 6"/>
          <p:cNvPicPr>
            <a:picLocks noChangeAspect="1" noChangeArrowheads="1"/>
          </p:cNvPicPr>
          <p:nvPr/>
        </p:nvPicPr>
        <p:blipFill>
          <a:blip r:embed="rId2"/>
          <a:srcRect/>
          <a:stretch>
            <a:fillRect/>
          </a:stretch>
        </p:blipFill>
        <p:spPr bwMode="auto">
          <a:xfrm>
            <a:off x="3286116" y="2928934"/>
            <a:ext cx="2143140" cy="1702353"/>
          </a:xfrm>
          <a:prstGeom prst="rect">
            <a:avLst/>
          </a:prstGeom>
          <a:noFill/>
          <a:ln w="9525">
            <a:noFill/>
            <a:miter lim="800000"/>
            <a:headEnd/>
            <a:tailEnd/>
          </a:ln>
          <a:effectLst/>
        </p:spPr>
      </p:pic>
      <p:sp>
        <p:nvSpPr>
          <p:cNvPr id="5" name="ZoneTexte 4"/>
          <p:cNvSpPr txBox="1"/>
          <p:nvPr/>
        </p:nvSpPr>
        <p:spPr>
          <a:xfrm>
            <a:off x="642910" y="4714884"/>
            <a:ext cx="8001056" cy="830997"/>
          </a:xfrm>
          <a:prstGeom prst="rect">
            <a:avLst/>
          </a:prstGeom>
          <a:noFill/>
        </p:spPr>
        <p:txBody>
          <a:bodyPr wrap="square" rtlCol="0">
            <a:spAutoFit/>
          </a:bodyPr>
          <a:lstStyle/>
          <a:p>
            <a:r>
              <a:rPr lang="fr-FR" sz="2400" dirty="0" smtClean="0"/>
              <a:t>Exemples des grandeurs physiques analogique :                   la température T, la pression p, la vitesse V…………</a:t>
            </a:r>
            <a:endParaRPr lang="fr-FR" sz="2400"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downRight)">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nodeType="clickEffect">
                                  <p:stCondLst>
                                    <p:cond delay="0"/>
                                  </p:stCondLst>
                                  <p:childTnLst>
                                    <p:set>
                                      <p:cBhvr>
                                        <p:cTn id="16" dur="1" fill="hold">
                                          <p:stCondLst>
                                            <p:cond delay="0"/>
                                          </p:stCondLst>
                                        </p:cTn>
                                        <p:tgtEl>
                                          <p:spTgt spid="1030"/>
                                        </p:tgtEl>
                                        <p:attrNameLst>
                                          <p:attrName>style.visibility</p:attrName>
                                        </p:attrNameLst>
                                      </p:cBhvr>
                                      <p:to>
                                        <p:strVal val="visible"/>
                                      </p:to>
                                    </p:set>
                                    <p:animEffect transition="in" filter="strips(upRight)">
                                      <p:cBhvr>
                                        <p:cTn id="17" dur="500"/>
                                        <p:tgtEl>
                                          <p:spTgt spid="1030"/>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strips(downRight)">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928670"/>
            <a:ext cx="8229600" cy="571504"/>
          </a:xfrm>
        </p:spPr>
        <p:txBody>
          <a:bodyPr/>
          <a:lstStyle/>
          <a:p>
            <a:pPr>
              <a:buNone/>
            </a:pPr>
            <a:r>
              <a:rPr lang="fr-FR" sz="2400" dirty="0" smtClean="0"/>
              <a:t>Appliquons la loi des nœuds au point A</a:t>
            </a:r>
          </a:p>
          <a:p>
            <a:pPr>
              <a:buNone/>
            </a:pPr>
            <a:endParaRPr lang="fr-FR" dirty="0"/>
          </a:p>
        </p:txBody>
      </p:sp>
      <p:pic>
        <p:nvPicPr>
          <p:cNvPr id="1026" name="Picture 2"/>
          <p:cNvPicPr>
            <a:picLocks noChangeAspect="1" noChangeArrowheads="1"/>
          </p:cNvPicPr>
          <p:nvPr/>
        </p:nvPicPr>
        <p:blipFill>
          <a:blip r:embed="rId2"/>
          <a:srcRect/>
          <a:stretch>
            <a:fillRect/>
          </a:stretch>
        </p:blipFill>
        <p:spPr bwMode="auto">
          <a:xfrm>
            <a:off x="321752" y="1428736"/>
            <a:ext cx="4620000" cy="19800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366176" y="3500438"/>
            <a:ext cx="8563542" cy="3024000"/>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strips(downRight)">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strips(downRight)">
                                      <p:cBhvr>
                                        <p:cTn id="1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071546"/>
            <a:ext cx="8786874" cy="4357718"/>
          </a:xfrm>
        </p:spPr>
        <p:txBody>
          <a:bodyPr>
            <a:normAutofit/>
          </a:bodyPr>
          <a:lstStyle/>
          <a:p>
            <a:pPr>
              <a:buNone/>
            </a:pPr>
            <a:r>
              <a:rPr lang="fr-FR" sz="3200" b="1" u="sng" dirty="0" smtClean="0"/>
              <a:t>  Conclusion :</a:t>
            </a:r>
            <a:r>
              <a:rPr lang="fr-FR" sz="3200" dirty="0" smtClean="0">
                <a:latin typeface="+mj-lt"/>
              </a:rPr>
              <a:t>  </a:t>
            </a:r>
            <a:r>
              <a:rPr lang="fr-FR" sz="2400" dirty="0" smtClean="0">
                <a:latin typeface="+mj-lt"/>
              </a:rPr>
              <a:t>Pour un C.N.A à réseau de résistance pondérées ( R, 2R, 4R, 8R …)  Le signal analogique (tension électrique) issue de la conversion d’un  signal numérique (mot binaire [N]) est proportionnel à l’équivalent décimal N de [N].</a:t>
            </a:r>
          </a:p>
          <a:p>
            <a:pPr>
              <a:buNone/>
            </a:pPr>
            <a:r>
              <a:rPr lang="fr-FR" sz="2400" dirty="0" smtClean="0">
                <a:latin typeface="+mj-lt"/>
              </a:rPr>
              <a:t>                                  </a:t>
            </a:r>
          </a:p>
          <a:p>
            <a:pPr>
              <a:buNone/>
            </a:pPr>
            <a:endParaRPr lang="fr-FR" sz="2400" dirty="0">
              <a:latin typeface="+mj-lt"/>
            </a:endParaRP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dirty="0"/>
          </a:p>
        </p:txBody>
      </p:sp>
      <p:pic>
        <p:nvPicPr>
          <p:cNvPr id="6" name="Picture 4"/>
          <p:cNvPicPr>
            <a:picLocks noChangeAspect="1" noChangeArrowheads="1"/>
          </p:cNvPicPr>
          <p:nvPr/>
        </p:nvPicPr>
        <p:blipFill>
          <a:blip r:embed="rId2"/>
          <a:srcRect/>
          <a:stretch>
            <a:fillRect/>
          </a:stretch>
        </p:blipFill>
        <p:spPr bwMode="auto">
          <a:xfrm>
            <a:off x="1928794" y="2928934"/>
            <a:ext cx="4149193" cy="1509720"/>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Righ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1472" y="500042"/>
            <a:ext cx="7158030" cy="714380"/>
          </a:xfrm>
        </p:spPr>
        <p:txBody>
          <a:bodyPr>
            <a:normAutofit/>
          </a:bodyPr>
          <a:lstStyle/>
          <a:p>
            <a:r>
              <a:rPr lang="fr-FR" sz="3200" b="1" u="sng" dirty="0" smtClean="0">
                <a:solidFill>
                  <a:srgbClr val="0070C0"/>
                </a:solidFill>
              </a:rPr>
              <a:t>3)  Caractéristiques d’un C.N.A :</a:t>
            </a:r>
            <a:endParaRPr lang="fr-FR" sz="3200" dirty="0"/>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dirty="0"/>
          </a:p>
        </p:txBody>
      </p:sp>
      <p:sp>
        <p:nvSpPr>
          <p:cNvPr id="3" name="Espace réservé du contenu 2"/>
          <p:cNvSpPr>
            <a:spLocks noGrp="1"/>
          </p:cNvSpPr>
          <p:nvPr>
            <p:ph idx="1"/>
          </p:nvPr>
        </p:nvSpPr>
        <p:spPr>
          <a:xfrm>
            <a:off x="428596" y="1357298"/>
            <a:ext cx="8229600" cy="3357586"/>
          </a:xfrm>
        </p:spPr>
        <p:txBody>
          <a:bodyPr>
            <a:normAutofit/>
          </a:bodyPr>
          <a:lstStyle/>
          <a:p>
            <a:pPr>
              <a:buNone/>
            </a:pPr>
            <a:r>
              <a:rPr lang="fr-FR" sz="2800" b="1" u="sng" dirty="0" smtClean="0">
                <a:latin typeface="+mj-lt"/>
              </a:rPr>
              <a:t>a- La pleine échelle P.E :</a:t>
            </a:r>
          </a:p>
          <a:p>
            <a:pPr>
              <a:buNone/>
            </a:pPr>
            <a:endParaRPr lang="fr-FR" sz="2800" b="1" u="sng" dirty="0" smtClean="0">
              <a:latin typeface="+mj-lt"/>
            </a:endParaRPr>
          </a:p>
          <a:p>
            <a:pPr>
              <a:buNone/>
            </a:pPr>
            <a:r>
              <a:rPr lang="fr-FR" dirty="0" smtClean="0"/>
              <a:t>   </a:t>
            </a:r>
            <a:r>
              <a:rPr lang="fr-FR" sz="2400" dirty="0" smtClean="0">
                <a:latin typeface="+mj-lt"/>
              </a:rPr>
              <a:t>C’est la tension maximale U</a:t>
            </a:r>
            <a:r>
              <a:rPr lang="fr-FR" sz="2400" baseline="-25000" dirty="0" smtClean="0">
                <a:latin typeface="+mj-lt"/>
              </a:rPr>
              <a:t>Smax</a:t>
            </a:r>
            <a:r>
              <a:rPr lang="fr-FR" sz="2400" dirty="0" smtClean="0">
                <a:latin typeface="+mj-lt"/>
              </a:rPr>
              <a:t> prévue en sortie à laquelle correspond la valeur maximale   N</a:t>
            </a:r>
            <a:r>
              <a:rPr lang="fr-FR" sz="2400" baseline="-25000" dirty="0" smtClean="0">
                <a:latin typeface="+mj-lt"/>
              </a:rPr>
              <a:t>max</a:t>
            </a:r>
            <a:r>
              <a:rPr lang="fr-FR" sz="2400" dirty="0" smtClean="0">
                <a:latin typeface="+mj-lt"/>
              </a:rPr>
              <a:t> = 2</a:t>
            </a:r>
            <a:r>
              <a:rPr lang="fr-FR" sz="2400" baseline="30000" dirty="0" smtClean="0">
                <a:latin typeface="+mj-lt"/>
              </a:rPr>
              <a:t>n</a:t>
            </a:r>
            <a:r>
              <a:rPr lang="fr-FR" sz="2400" dirty="0" smtClean="0">
                <a:latin typeface="+mj-lt"/>
              </a:rPr>
              <a:t> -1.                                           (a</a:t>
            </a:r>
            <a:r>
              <a:rPr lang="fr-FR" sz="2400" baseline="-25000" dirty="0" smtClean="0">
                <a:latin typeface="+mj-lt"/>
              </a:rPr>
              <a:t>n-1</a:t>
            </a:r>
            <a:r>
              <a:rPr lang="fr-FR" sz="2400" dirty="0" smtClean="0">
                <a:latin typeface="+mj-lt"/>
              </a:rPr>
              <a:t> =a</a:t>
            </a:r>
            <a:r>
              <a:rPr lang="fr-FR" sz="2400" baseline="-25000" dirty="0" smtClean="0">
                <a:latin typeface="+mj-lt"/>
              </a:rPr>
              <a:t>n-2 </a:t>
            </a:r>
            <a:r>
              <a:rPr lang="fr-FR" sz="2400" dirty="0" smtClean="0">
                <a:latin typeface="+mj-lt"/>
              </a:rPr>
              <a:t>= a</a:t>
            </a:r>
            <a:r>
              <a:rPr lang="fr-FR" sz="2400" baseline="-25000" dirty="0" smtClean="0">
                <a:latin typeface="+mj-lt"/>
              </a:rPr>
              <a:t>n-3</a:t>
            </a:r>
            <a:r>
              <a:rPr lang="fr-FR" sz="2400" dirty="0" smtClean="0">
                <a:latin typeface="+mj-lt"/>
              </a:rPr>
              <a:t>……….a</a:t>
            </a:r>
            <a:r>
              <a:rPr lang="fr-FR" sz="2400" baseline="-25000" dirty="0" smtClean="0">
                <a:latin typeface="+mj-lt"/>
              </a:rPr>
              <a:t>2</a:t>
            </a:r>
            <a:r>
              <a:rPr lang="fr-FR" sz="2400" dirty="0" smtClean="0">
                <a:latin typeface="+mj-lt"/>
              </a:rPr>
              <a:t> = a</a:t>
            </a:r>
            <a:r>
              <a:rPr lang="fr-FR" sz="2400" baseline="-25000" dirty="0" smtClean="0">
                <a:latin typeface="+mj-lt"/>
              </a:rPr>
              <a:t>1</a:t>
            </a:r>
            <a:r>
              <a:rPr lang="fr-FR" sz="2400" dirty="0" smtClean="0">
                <a:latin typeface="+mj-lt"/>
              </a:rPr>
              <a:t> = a</a:t>
            </a:r>
            <a:r>
              <a:rPr lang="fr-FR" sz="2400" baseline="-25000" dirty="0" smtClean="0">
                <a:latin typeface="+mj-lt"/>
              </a:rPr>
              <a:t>0</a:t>
            </a:r>
            <a:r>
              <a:rPr lang="fr-FR" sz="2400" dirty="0" smtClean="0">
                <a:latin typeface="+mj-lt"/>
              </a:rPr>
              <a:t> =1)</a:t>
            </a:r>
          </a:p>
          <a:p>
            <a:pPr>
              <a:buNone/>
            </a:pPr>
            <a:endParaRPr lang="fr-FR" sz="2400" dirty="0" smtClean="0">
              <a:latin typeface="+mj-lt"/>
            </a:endParaRPr>
          </a:p>
          <a:p>
            <a:pPr>
              <a:buNone/>
            </a:pPr>
            <a:r>
              <a:rPr lang="fr-FR" dirty="0" smtClean="0"/>
              <a:t>                    </a:t>
            </a:r>
            <a:r>
              <a:rPr lang="fr-FR" sz="3200" dirty="0" smtClean="0"/>
              <a:t>P.E = U</a:t>
            </a:r>
            <a:r>
              <a:rPr lang="fr-FR" sz="3200" baseline="-25000" dirty="0" smtClean="0"/>
              <a:t>Smax</a:t>
            </a:r>
            <a:r>
              <a:rPr lang="fr-FR" sz="3200" dirty="0" smtClean="0"/>
              <a:t> = K.N</a:t>
            </a:r>
            <a:r>
              <a:rPr lang="fr-FR" sz="3200" baseline="-25000" dirty="0" smtClean="0"/>
              <a:t>max</a:t>
            </a:r>
            <a:r>
              <a:rPr lang="fr-FR" sz="3200" dirty="0" smtClean="0"/>
              <a:t>         P.E en volt.        </a:t>
            </a:r>
          </a:p>
          <a:p>
            <a:pPr>
              <a:buNone/>
            </a:pPr>
            <a:endParaRPr lang="fr-FR" dirty="0"/>
          </a:p>
        </p:txBody>
      </p:sp>
      <p:grpSp>
        <p:nvGrpSpPr>
          <p:cNvPr id="7" name="Groupe 6"/>
          <p:cNvGrpSpPr/>
          <p:nvPr/>
        </p:nvGrpSpPr>
        <p:grpSpPr>
          <a:xfrm>
            <a:off x="2000232" y="4679578"/>
            <a:ext cx="6929486" cy="1249752"/>
            <a:chOff x="1571604" y="4479119"/>
            <a:chExt cx="6929486" cy="1249752"/>
          </a:xfrm>
        </p:grpSpPr>
        <p:pic>
          <p:nvPicPr>
            <p:cNvPr id="34817"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802410" y="4479119"/>
              <a:ext cx="1069065" cy="1249752"/>
            </a:xfrm>
            <a:prstGeom prst="rect">
              <a:avLst/>
            </a:prstGeom>
            <a:noFill/>
          </p:spPr>
        </p:pic>
        <p:sp>
          <p:nvSpPr>
            <p:cNvPr id="6" name="ZoneTexte 5"/>
            <p:cNvSpPr txBox="1"/>
            <p:nvPr/>
          </p:nvSpPr>
          <p:spPr>
            <a:xfrm>
              <a:off x="1571604" y="4786322"/>
              <a:ext cx="6929486" cy="584775"/>
            </a:xfrm>
            <a:prstGeom prst="rect">
              <a:avLst/>
            </a:prstGeom>
            <a:noFill/>
          </p:spPr>
          <p:txBody>
            <a:bodyPr wrap="square" rtlCol="0">
              <a:spAutoFit/>
            </a:bodyPr>
            <a:lstStyle/>
            <a:p>
              <a:r>
                <a:rPr lang="fr-FR" dirty="0" smtClean="0"/>
                <a:t> </a:t>
              </a:r>
              <a:r>
                <a:rPr lang="fr-FR" sz="3200" dirty="0" smtClean="0"/>
                <a:t>P.E =               . Uréf.(2</a:t>
              </a:r>
              <a:r>
                <a:rPr lang="fr-FR" sz="3200" baseline="30000" dirty="0" smtClean="0"/>
                <a:t>n</a:t>
              </a:r>
              <a:r>
                <a:rPr lang="fr-FR" sz="3200" dirty="0" smtClean="0"/>
                <a:t> -1)</a:t>
              </a:r>
              <a:endParaRPr lang="fr-FR" sz="3200" dirty="0"/>
            </a:p>
          </p:txBody>
        </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downRigh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Righ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strips(downRight)">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strips(downRight)">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5720" y="968706"/>
            <a:ext cx="8229600" cy="4389120"/>
          </a:xfrm>
        </p:spPr>
        <p:txBody>
          <a:bodyPr/>
          <a:lstStyle/>
          <a:p>
            <a:pPr>
              <a:buNone/>
            </a:pPr>
            <a:r>
              <a:rPr lang="fr-FR" sz="2800" b="1" u="sng" dirty="0" smtClean="0">
                <a:latin typeface="+mj-lt"/>
              </a:rPr>
              <a:t>b- Le quantum :</a:t>
            </a:r>
          </a:p>
          <a:p>
            <a:pPr>
              <a:buNone/>
            </a:pPr>
            <a:endParaRPr lang="fr-FR" dirty="0" smtClean="0">
              <a:latin typeface="+mj-lt"/>
            </a:endParaRPr>
          </a:p>
          <a:p>
            <a:pPr>
              <a:buNone/>
            </a:pPr>
            <a:r>
              <a:rPr lang="fr-FR" dirty="0" smtClean="0">
                <a:latin typeface="+mj-lt"/>
              </a:rPr>
              <a:t> Le quantum noté q pour un C.N.A correspond à la quantité élémentaire de variation du signal de sortie u</a:t>
            </a:r>
            <a:r>
              <a:rPr lang="fr-FR" baseline="-25000" dirty="0" smtClean="0">
                <a:latin typeface="+mj-lt"/>
              </a:rPr>
              <a:t>S</a:t>
            </a:r>
            <a:r>
              <a:rPr lang="fr-FR" dirty="0" smtClean="0">
                <a:latin typeface="+mj-lt"/>
              </a:rPr>
              <a:t> correspondant à une variation de </a:t>
            </a:r>
            <a:r>
              <a:rPr lang="fr-FR" dirty="0" smtClean="0">
                <a:latin typeface="+mj-lt"/>
                <a:sym typeface="Symbol"/>
              </a:rPr>
              <a:t></a:t>
            </a:r>
            <a:r>
              <a:rPr lang="fr-FR" sz="3200" dirty="0" smtClean="0">
                <a:latin typeface="+mj-lt"/>
              </a:rPr>
              <a:t>1</a:t>
            </a:r>
            <a:r>
              <a:rPr lang="fr-FR" dirty="0" smtClean="0">
                <a:latin typeface="+mj-lt"/>
              </a:rPr>
              <a:t> de N en entrée.            </a:t>
            </a:r>
          </a:p>
          <a:p>
            <a:pPr>
              <a:buNone/>
            </a:pPr>
            <a:r>
              <a:rPr lang="fr-FR" dirty="0" smtClean="0">
                <a:latin typeface="+mj-lt"/>
              </a:rPr>
              <a:t>                             </a:t>
            </a:r>
          </a:p>
          <a:p>
            <a:pPr>
              <a:buNone/>
            </a:pPr>
            <a:r>
              <a:rPr lang="fr-FR" dirty="0" smtClean="0">
                <a:latin typeface="+mj-lt"/>
              </a:rPr>
              <a:t>                       </a:t>
            </a:r>
          </a:p>
          <a:p>
            <a:pPr>
              <a:buNone/>
            </a:pPr>
            <a:endParaRPr lang="fr-FR" dirty="0"/>
          </a:p>
        </p:txBody>
      </p:sp>
      <p:sp>
        <p:nvSpPr>
          <p:cNvPr id="358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dirty="0"/>
          </a:p>
        </p:txBody>
      </p:sp>
      <p:sp>
        <p:nvSpPr>
          <p:cNvPr id="3584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dirty="0"/>
          </a:p>
        </p:txBody>
      </p:sp>
      <p:sp>
        <p:nvSpPr>
          <p:cNvPr id="3584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dirty="0"/>
          </a:p>
        </p:txBody>
      </p:sp>
      <p:grpSp>
        <p:nvGrpSpPr>
          <p:cNvPr id="10" name="Groupe 9"/>
          <p:cNvGrpSpPr/>
          <p:nvPr/>
        </p:nvGrpSpPr>
        <p:grpSpPr>
          <a:xfrm>
            <a:off x="1684607" y="3599586"/>
            <a:ext cx="6715172" cy="979728"/>
            <a:chOff x="1684607" y="3599586"/>
            <a:chExt cx="6715172" cy="979728"/>
          </a:xfrm>
        </p:grpSpPr>
        <p:pic>
          <p:nvPicPr>
            <p:cNvPr id="35841"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786050" y="3643314"/>
              <a:ext cx="1028281" cy="936000"/>
            </a:xfrm>
            <a:prstGeom prst="rect">
              <a:avLst/>
            </a:prstGeom>
            <a:noFill/>
          </p:spPr>
        </p:pic>
        <p:pic>
          <p:nvPicPr>
            <p:cNvPr id="35843"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539964" y="3599586"/>
              <a:ext cx="1028280" cy="936000"/>
            </a:xfrm>
            <a:prstGeom prst="rect">
              <a:avLst/>
            </a:prstGeom>
            <a:noFill/>
          </p:spPr>
        </p:pic>
        <p:pic>
          <p:nvPicPr>
            <p:cNvPr id="35845" name="Picture 5"/>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505152" y="3613441"/>
              <a:ext cx="717193" cy="936000"/>
            </a:xfrm>
            <a:prstGeom prst="rect">
              <a:avLst/>
            </a:prstGeom>
            <a:noFill/>
          </p:spPr>
        </p:pic>
        <p:sp>
          <p:nvSpPr>
            <p:cNvPr id="9" name="ZoneTexte 8"/>
            <p:cNvSpPr txBox="1"/>
            <p:nvPr/>
          </p:nvSpPr>
          <p:spPr>
            <a:xfrm>
              <a:off x="1684607" y="3763036"/>
              <a:ext cx="6715172" cy="523220"/>
            </a:xfrm>
            <a:prstGeom prst="rect">
              <a:avLst/>
            </a:prstGeom>
            <a:noFill/>
          </p:spPr>
          <p:txBody>
            <a:bodyPr wrap="square" rtlCol="0">
              <a:spAutoFit/>
            </a:bodyPr>
            <a:lstStyle/>
            <a:p>
              <a:r>
                <a:rPr lang="fr-FR" sz="2800" dirty="0" smtClean="0"/>
                <a:t>q =                    =                    =</a:t>
              </a:r>
              <a:endParaRPr lang="fr-FR" sz="2800" dirty="0"/>
            </a:p>
          </p:txBody>
        </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trips(downRigh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strips(downRight)">
                                      <p:cBhvr>
                                        <p:cTn id="17" dur="5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571480"/>
            <a:ext cx="7858180" cy="1785950"/>
          </a:xfrm>
        </p:spPr>
        <p:txBody>
          <a:bodyPr>
            <a:normAutofit fontScale="90000"/>
          </a:bodyPr>
          <a:lstStyle/>
          <a:p>
            <a:r>
              <a:rPr lang="fr-FR" sz="3100" b="1" u="sng" dirty="0" smtClean="0">
                <a:solidFill>
                  <a:schemeClr val="tx1"/>
                </a:solidFill>
              </a:rPr>
              <a:t/>
            </a:r>
            <a:br>
              <a:rPr lang="fr-FR" sz="3100" b="1" u="sng" dirty="0" smtClean="0">
                <a:solidFill>
                  <a:schemeClr val="tx1"/>
                </a:solidFill>
              </a:rPr>
            </a:br>
            <a:r>
              <a:rPr lang="fr-FR" sz="3100" b="1" u="sng" dirty="0" smtClean="0">
                <a:solidFill>
                  <a:schemeClr val="tx1"/>
                </a:solidFill>
              </a:rPr>
              <a:t/>
            </a:r>
            <a:br>
              <a:rPr lang="fr-FR" sz="3100" b="1" u="sng" dirty="0" smtClean="0">
                <a:solidFill>
                  <a:schemeClr val="tx1"/>
                </a:solidFill>
              </a:rPr>
            </a:br>
            <a:r>
              <a:rPr lang="fr-FR" sz="3100" b="1" u="sng" dirty="0" smtClean="0">
                <a:solidFill>
                  <a:schemeClr val="tx1"/>
                </a:solidFill>
              </a:rPr>
              <a:t/>
            </a:r>
            <a:br>
              <a:rPr lang="fr-FR" sz="3100" b="1" u="sng" dirty="0" smtClean="0">
                <a:solidFill>
                  <a:schemeClr val="tx1"/>
                </a:solidFill>
              </a:rPr>
            </a:br>
            <a:r>
              <a:rPr lang="fr-FR" sz="3100" b="1" u="sng" dirty="0" smtClean="0">
                <a:solidFill>
                  <a:schemeClr val="tx1"/>
                </a:solidFill>
              </a:rPr>
              <a:t/>
            </a:r>
            <a:br>
              <a:rPr lang="fr-FR" sz="3100" b="1" u="sng" dirty="0" smtClean="0">
                <a:solidFill>
                  <a:schemeClr val="tx1"/>
                </a:solidFill>
              </a:rPr>
            </a:br>
            <a:r>
              <a:rPr lang="fr-FR" sz="3100" b="1" u="sng" dirty="0" smtClean="0">
                <a:solidFill>
                  <a:schemeClr val="tx1"/>
                </a:solidFill>
              </a:rPr>
              <a:t>c)  Caractéristique de transfert d’un C.N.A : u</a:t>
            </a:r>
            <a:r>
              <a:rPr lang="fr-FR" sz="3100" b="1" u="sng" baseline="-25000" dirty="0" smtClean="0">
                <a:solidFill>
                  <a:schemeClr val="tx1"/>
                </a:solidFill>
              </a:rPr>
              <a:t>S</a:t>
            </a:r>
            <a:r>
              <a:rPr lang="fr-FR" sz="3100" b="1" u="sng" dirty="0" smtClean="0">
                <a:solidFill>
                  <a:schemeClr val="tx1"/>
                </a:solidFill>
              </a:rPr>
              <a:t> = f(N)</a:t>
            </a:r>
            <a:br>
              <a:rPr lang="fr-FR" sz="3100" b="1" u="sng" dirty="0" smtClean="0">
                <a:solidFill>
                  <a:schemeClr val="tx1"/>
                </a:solidFill>
              </a:rPr>
            </a:br>
            <a:r>
              <a:rPr lang="fr-FR" sz="2800" b="1" u="sng" dirty="0" smtClean="0">
                <a:solidFill>
                  <a:schemeClr val="tx1"/>
                </a:solidFill>
              </a:rPr>
              <a:t/>
            </a:r>
            <a:br>
              <a:rPr lang="fr-FR" sz="2800" b="1" u="sng" dirty="0" smtClean="0">
                <a:solidFill>
                  <a:schemeClr val="tx1"/>
                </a:solidFill>
              </a:rPr>
            </a:br>
            <a:r>
              <a:rPr lang="fr-FR" sz="2800" dirty="0" smtClean="0"/>
              <a:t/>
            </a:r>
            <a:br>
              <a:rPr lang="fr-FR" sz="2800" dirty="0" smtClean="0"/>
            </a:br>
            <a:endParaRPr lang="fr-FR" sz="2800" dirty="0"/>
          </a:p>
        </p:txBody>
      </p:sp>
      <p:pic>
        <p:nvPicPr>
          <p:cNvPr id="37890" name="Picture 2"/>
          <p:cNvPicPr>
            <a:picLocks noGrp="1" noChangeAspect="1" noChangeArrowheads="1"/>
          </p:cNvPicPr>
          <p:nvPr>
            <p:ph idx="1"/>
          </p:nvPr>
        </p:nvPicPr>
        <p:blipFill>
          <a:blip r:embed="rId2"/>
          <a:srcRect/>
          <a:stretch>
            <a:fillRect/>
          </a:stretch>
        </p:blipFill>
        <p:spPr bwMode="auto">
          <a:xfrm>
            <a:off x="857224" y="2071678"/>
            <a:ext cx="6715172" cy="2071702"/>
          </a:xfrm>
          <a:prstGeom prst="rect">
            <a:avLst/>
          </a:prstGeom>
          <a:noFill/>
          <a:ln w="9525">
            <a:noFill/>
            <a:miter lim="800000"/>
            <a:headEnd/>
            <a:tailEnd/>
          </a:ln>
          <a:effectLst/>
        </p:spPr>
      </p:pic>
      <p:sp>
        <p:nvSpPr>
          <p:cNvPr id="5" name="ZoneTexte 4"/>
          <p:cNvSpPr txBox="1"/>
          <p:nvPr/>
        </p:nvSpPr>
        <p:spPr>
          <a:xfrm>
            <a:off x="642910" y="4357694"/>
            <a:ext cx="7929618" cy="2246769"/>
          </a:xfrm>
          <a:prstGeom prst="rect">
            <a:avLst/>
          </a:prstGeom>
          <a:noFill/>
        </p:spPr>
        <p:txBody>
          <a:bodyPr wrap="square" rtlCol="0">
            <a:spAutoFit/>
          </a:bodyPr>
          <a:lstStyle/>
          <a:p>
            <a:r>
              <a:rPr lang="fr-FR" sz="2800" dirty="0" smtClean="0">
                <a:latin typeface="+mj-lt"/>
              </a:rPr>
              <a:t>On fait varier la valeur du signal  d’entrée (le nombre binaire d’entrée)</a:t>
            </a:r>
          </a:p>
          <a:p>
            <a:r>
              <a:rPr lang="fr-FR" sz="2800" dirty="0" smtClean="0">
                <a:latin typeface="+mj-lt"/>
              </a:rPr>
              <a:t>  Pour chaque valeur de N, on note la valeur de la tension u</a:t>
            </a:r>
            <a:r>
              <a:rPr lang="fr-FR" sz="2800" baseline="-25000" dirty="0" smtClean="0">
                <a:latin typeface="+mj-lt"/>
              </a:rPr>
              <a:t>S</a:t>
            </a:r>
            <a:r>
              <a:rPr lang="fr-FR" sz="2800" dirty="0" smtClean="0">
                <a:latin typeface="+mj-lt"/>
              </a:rPr>
              <a:t>. </a:t>
            </a:r>
          </a:p>
          <a:p>
            <a:r>
              <a:rPr lang="fr-FR" sz="2800" dirty="0" smtClean="0">
                <a:latin typeface="+mj-lt"/>
              </a:rPr>
              <a:t>On obtient la courbe suivante :</a:t>
            </a:r>
            <a:endParaRPr lang="fr-FR" sz="2800" dirty="0">
              <a:latin typeface="+mj-lt"/>
            </a:endParaRPr>
          </a:p>
        </p:txBody>
      </p:sp>
      <p:sp>
        <p:nvSpPr>
          <p:cNvPr id="6" name="ZoneTexte 5"/>
          <p:cNvSpPr txBox="1"/>
          <p:nvPr/>
        </p:nvSpPr>
        <p:spPr>
          <a:xfrm>
            <a:off x="357158" y="1334144"/>
            <a:ext cx="8429684" cy="523220"/>
          </a:xfrm>
          <a:prstGeom prst="rect">
            <a:avLst/>
          </a:prstGeom>
          <a:noFill/>
        </p:spPr>
        <p:txBody>
          <a:bodyPr wrap="square" rtlCol="0">
            <a:spAutoFit/>
          </a:bodyPr>
          <a:lstStyle/>
          <a:p>
            <a:r>
              <a:rPr lang="fr-FR" dirty="0" smtClean="0"/>
              <a:t> </a:t>
            </a:r>
            <a:r>
              <a:rPr lang="fr-FR" sz="2800" u="sng" dirty="0" smtClean="0"/>
              <a:t>Expérience</a:t>
            </a:r>
            <a:r>
              <a:rPr lang="fr-FR" sz="2800" dirty="0" smtClean="0"/>
              <a:t> :    On réalise le montage suivant :</a:t>
            </a:r>
            <a:endParaRPr lang="fr-FR" sz="2800"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Righ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nodeType="clickEffect">
                                  <p:stCondLst>
                                    <p:cond delay="0"/>
                                  </p:stCondLst>
                                  <p:childTnLst>
                                    <p:set>
                                      <p:cBhvr>
                                        <p:cTn id="16" dur="1" fill="hold">
                                          <p:stCondLst>
                                            <p:cond delay="0"/>
                                          </p:stCondLst>
                                        </p:cTn>
                                        <p:tgtEl>
                                          <p:spTgt spid="37890"/>
                                        </p:tgtEl>
                                        <p:attrNameLst>
                                          <p:attrName>style.visibility</p:attrName>
                                        </p:attrNameLst>
                                      </p:cBhvr>
                                      <p:to>
                                        <p:strVal val="visible"/>
                                      </p:to>
                                    </p:set>
                                    <p:animEffect transition="in" filter="strips(upRight)">
                                      <p:cBhvr>
                                        <p:cTn id="17" dur="500"/>
                                        <p:tgtEl>
                                          <p:spTgt spid="37890"/>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strips(downRight)">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4"/>
          <p:cNvPicPr>
            <a:picLocks noChangeAspect="1" noChangeArrowheads="1"/>
          </p:cNvPicPr>
          <p:nvPr/>
        </p:nvPicPr>
        <p:blipFill>
          <a:blip r:embed="rId2"/>
          <a:srcRect/>
          <a:stretch>
            <a:fillRect/>
          </a:stretch>
        </p:blipFill>
        <p:spPr bwMode="auto">
          <a:xfrm>
            <a:off x="2000232" y="3214686"/>
            <a:ext cx="4124325" cy="3143250"/>
          </a:xfrm>
          <a:prstGeom prst="rect">
            <a:avLst/>
          </a:prstGeom>
          <a:noFill/>
          <a:ln w="9525">
            <a:noFill/>
            <a:miter lim="800000"/>
            <a:headEnd/>
            <a:tailEnd/>
          </a:ln>
          <a:effectLst/>
        </p:spPr>
      </p:pic>
      <p:pic>
        <p:nvPicPr>
          <p:cNvPr id="38917" name="Picture 5"/>
          <p:cNvPicPr>
            <a:picLocks noGrp="1" noChangeAspect="1" noChangeArrowheads="1"/>
          </p:cNvPicPr>
          <p:nvPr>
            <p:ph idx="1"/>
          </p:nvPr>
        </p:nvPicPr>
        <p:blipFill>
          <a:blip r:embed="rId3"/>
          <a:srcRect/>
          <a:stretch>
            <a:fillRect/>
          </a:stretch>
        </p:blipFill>
        <p:spPr bwMode="auto">
          <a:xfrm>
            <a:off x="1928794" y="857232"/>
            <a:ext cx="4152124" cy="2160000"/>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buNone/>
            </a:pPr>
            <a:r>
              <a:rPr lang="fr-FR" dirty="0" smtClean="0">
                <a:latin typeface="+mj-lt"/>
              </a:rPr>
              <a:t>Cette courbe : u</a:t>
            </a:r>
            <a:r>
              <a:rPr lang="fr-FR" baseline="-25000" dirty="0" smtClean="0">
                <a:latin typeface="+mj-lt"/>
              </a:rPr>
              <a:t>S</a:t>
            </a:r>
            <a:r>
              <a:rPr lang="fr-FR" dirty="0" smtClean="0">
                <a:latin typeface="+mj-lt"/>
              </a:rPr>
              <a:t> = f(N) est appelée caractéristique de transfert du convertisseur numérique-analogique, elle traduit l’évolution de la tension analogique de la sortie u</a:t>
            </a:r>
            <a:r>
              <a:rPr lang="fr-FR" baseline="-25000" dirty="0" smtClean="0">
                <a:latin typeface="+mj-lt"/>
              </a:rPr>
              <a:t>S </a:t>
            </a:r>
            <a:r>
              <a:rPr lang="fr-FR" dirty="0" smtClean="0">
                <a:latin typeface="+mj-lt"/>
              </a:rPr>
              <a:t>en fonction de N.</a:t>
            </a:r>
          </a:p>
          <a:p>
            <a:pPr>
              <a:buNone/>
            </a:pPr>
            <a:r>
              <a:rPr lang="fr-FR" dirty="0" smtClean="0">
                <a:latin typeface="+mj-lt"/>
              </a:rPr>
              <a:t>La courbe u</a:t>
            </a:r>
            <a:r>
              <a:rPr lang="fr-FR" baseline="-25000" dirty="0" smtClean="0">
                <a:latin typeface="+mj-lt"/>
              </a:rPr>
              <a:t>S</a:t>
            </a:r>
            <a:r>
              <a:rPr lang="fr-FR" dirty="0" smtClean="0">
                <a:latin typeface="+mj-lt"/>
              </a:rPr>
              <a:t> = f(N) est un segment de droite qui passe par l’origine.</a:t>
            </a:r>
          </a:p>
          <a:p>
            <a:pPr>
              <a:buNone/>
            </a:pPr>
            <a:endParaRPr lang="fr-FR"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214290"/>
            <a:ext cx="8229600" cy="1143000"/>
          </a:xfrm>
        </p:spPr>
        <p:txBody>
          <a:bodyPr>
            <a:normAutofit/>
          </a:bodyPr>
          <a:lstStyle/>
          <a:p>
            <a:r>
              <a:rPr lang="fr-FR" sz="3600" dirty="0" smtClean="0"/>
              <a:t>Application : </a:t>
            </a:r>
            <a:r>
              <a:rPr lang="fr-FR" sz="3600" i="1" dirty="0" smtClean="0"/>
              <a:t>Sujet bac 2016 principale</a:t>
            </a:r>
            <a:endParaRPr lang="fr-FR" sz="3600" dirty="0"/>
          </a:p>
        </p:txBody>
      </p:sp>
      <p:pic>
        <p:nvPicPr>
          <p:cNvPr id="39941" name="Picture 5"/>
          <p:cNvPicPr>
            <a:picLocks noGrp="1" noChangeAspect="1" noChangeArrowheads="1"/>
          </p:cNvPicPr>
          <p:nvPr>
            <p:ph idx="1"/>
          </p:nvPr>
        </p:nvPicPr>
        <p:blipFill>
          <a:blip r:embed="rId2"/>
          <a:srcRect/>
          <a:stretch>
            <a:fillRect/>
          </a:stretch>
        </p:blipFill>
        <p:spPr bwMode="auto">
          <a:xfrm>
            <a:off x="357158" y="1357298"/>
            <a:ext cx="8388982" cy="5214974"/>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Grp="1" noChangeAspect="1" noChangeArrowheads="1"/>
          </p:cNvPicPr>
          <p:nvPr>
            <p:ph idx="1"/>
          </p:nvPr>
        </p:nvPicPr>
        <p:blipFill>
          <a:blip r:embed="rId2"/>
          <a:srcRect/>
          <a:stretch>
            <a:fillRect/>
          </a:stretch>
        </p:blipFill>
        <p:spPr bwMode="auto">
          <a:xfrm>
            <a:off x="142844" y="928670"/>
            <a:ext cx="8840900" cy="5643602"/>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857224" y="1033450"/>
            <a:ext cx="1785950" cy="747064"/>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1068116" y="1643050"/>
            <a:ext cx="6790032" cy="2357454"/>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1785918" y="4500570"/>
            <a:ext cx="6215106" cy="1214446"/>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strips(downRight)">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strips(downRight)">
                                      <p:cBhvr>
                                        <p:cTn id="12" dur="500"/>
                                        <p:tgtEl>
                                          <p:spTgt spid="2051"/>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strips(downRight)">
                                      <p:cBhvr>
                                        <p:cTn id="1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14290"/>
            <a:ext cx="8229600" cy="1143000"/>
          </a:xfrm>
        </p:spPr>
        <p:txBody>
          <a:bodyPr>
            <a:normAutofit/>
          </a:bodyPr>
          <a:lstStyle/>
          <a:p>
            <a:r>
              <a:rPr lang="fr-FR" b="1" dirty="0" smtClean="0">
                <a:solidFill>
                  <a:srgbClr val="0070C0"/>
                </a:solidFill>
              </a:rPr>
              <a:t> </a:t>
            </a:r>
            <a:r>
              <a:rPr lang="fr-FR" sz="3200" b="1" dirty="0" smtClean="0">
                <a:solidFill>
                  <a:srgbClr val="0070C0"/>
                </a:solidFill>
              </a:rPr>
              <a:t>2-</a:t>
            </a:r>
            <a:r>
              <a:rPr lang="fr-FR" sz="3200" b="1" u="sng" dirty="0" smtClean="0">
                <a:solidFill>
                  <a:srgbClr val="0070C0"/>
                </a:solidFill>
              </a:rPr>
              <a:t>Signal logique :</a:t>
            </a:r>
          </a:p>
        </p:txBody>
      </p:sp>
      <p:sp>
        <p:nvSpPr>
          <p:cNvPr id="3" name="Espace réservé du contenu 2"/>
          <p:cNvSpPr>
            <a:spLocks noGrp="1"/>
          </p:cNvSpPr>
          <p:nvPr>
            <p:ph idx="1"/>
          </p:nvPr>
        </p:nvSpPr>
        <p:spPr>
          <a:xfrm>
            <a:off x="428596" y="1357298"/>
            <a:ext cx="8401080" cy="1685924"/>
          </a:xfrm>
        </p:spPr>
        <p:txBody>
          <a:bodyPr/>
          <a:lstStyle/>
          <a:p>
            <a:pPr>
              <a:buNone/>
            </a:pPr>
            <a:r>
              <a:rPr lang="fr-FR" dirty="0" smtClean="0">
                <a:latin typeface="+mj-lt"/>
              </a:rPr>
              <a:t>    </a:t>
            </a:r>
            <a:r>
              <a:rPr lang="fr-FR" sz="2800" dirty="0" smtClean="0">
                <a:latin typeface="+mj-lt"/>
              </a:rPr>
              <a:t>Un </a:t>
            </a:r>
            <a:r>
              <a:rPr lang="fr-FR" sz="2800" dirty="0">
                <a:latin typeface="+mj-lt"/>
              </a:rPr>
              <a:t>signal ( une tension électrique par exemple ) est logique si sa valeur </a:t>
            </a:r>
            <a:r>
              <a:rPr lang="fr-FR" sz="2800" dirty="0" smtClean="0">
                <a:latin typeface="+mj-lt"/>
              </a:rPr>
              <a:t> varie de </a:t>
            </a:r>
            <a:r>
              <a:rPr lang="fr-FR" sz="2800" dirty="0">
                <a:latin typeface="+mj-lt"/>
              </a:rPr>
              <a:t>façon discrète au cours du temps</a:t>
            </a:r>
          </a:p>
        </p:txBody>
      </p:sp>
      <p:pic>
        <p:nvPicPr>
          <p:cNvPr id="2050" name="Picture 2"/>
          <p:cNvPicPr>
            <a:picLocks noChangeAspect="1" noChangeArrowheads="1"/>
          </p:cNvPicPr>
          <p:nvPr/>
        </p:nvPicPr>
        <p:blipFill>
          <a:blip r:embed="rId2"/>
          <a:srcRect/>
          <a:stretch>
            <a:fillRect/>
          </a:stretch>
        </p:blipFill>
        <p:spPr bwMode="auto">
          <a:xfrm>
            <a:off x="2571736" y="2786058"/>
            <a:ext cx="3434316" cy="1928826"/>
          </a:xfrm>
          <a:prstGeom prst="rect">
            <a:avLst/>
          </a:prstGeom>
          <a:noFill/>
          <a:ln w="9525">
            <a:noFill/>
            <a:miter lim="800000"/>
            <a:headEnd/>
            <a:tailEnd/>
          </a:ln>
          <a:effectLst/>
        </p:spPr>
      </p:pic>
      <p:sp>
        <p:nvSpPr>
          <p:cNvPr id="5" name="ZoneTexte 4"/>
          <p:cNvSpPr txBox="1"/>
          <p:nvPr/>
        </p:nvSpPr>
        <p:spPr>
          <a:xfrm>
            <a:off x="428596" y="4643446"/>
            <a:ext cx="8143900" cy="1846659"/>
          </a:xfrm>
          <a:prstGeom prst="rect">
            <a:avLst/>
          </a:prstGeom>
          <a:noFill/>
        </p:spPr>
        <p:txBody>
          <a:bodyPr wrap="square" rtlCol="0">
            <a:spAutoFit/>
          </a:bodyPr>
          <a:lstStyle/>
          <a:p>
            <a:r>
              <a:rPr lang="fr-FR" sz="2400" dirty="0" smtClean="0"/>
              <a:t>Ce signal est constitué par la succession de deux  valeurs possibles V</a:t>
            </a:r>
            <a:r>
              <a:rPr lang="fr-FR" sz="2400" baseline="-25000" dirty="0" smtClean="0"/>
              <a:t>CC</a:t>
            </a:r>
            <a:r>
              <a:rPr lang="fr-FR" sz="2400" dirty="0" smtClean="0"/>
              <a:t> et </a:t>
            </a:r>
            <a:r>
              <a:rPr lang="fr-FR" sz="2400" dirty="0" smtClean="0">
                <a:latin typeface="Arial" pitchFamily="34" charset="0"/>
                <a:cs typeface="Arial" pitchFamily="34" charset="0"/>
              </a:rPr>
              <a:t>0</a:t>
            </a:r>
            <a:r>
              <a:rPr lang="fr-FR" sz="2400" dirty="0" smtClean="0"/>
              <a:t> V appelées niveaux haut et bas : le niveau haut V</a:t>
            </a:r>
            <a:r>
              <a:rPr lang="fr-FR" sz="2400" baseline="-25000" dirty="0" smtClean="0"/>
              <a:t>CC</a:t>
            </a:r>
            <a:r>
              <a:rPr lang="fr-FR" sz="2400" dirty="0" smtClean="0"/>
              <a:t> correspondant à l'état logique </a:t>
            </a:r>
            <a:r>
              <a:rPr lang="fr-FR" sz="2400" dirty="0" smtClean="0">
                <a:latin typeface="Arial" pitchFamily="34" charset="0"/>
                <a:cs typeface="Arial" pitchFamily="34" charset="0"/>
              </a:rPr>
              <a:t>1</a:t>
            </a:r>
            <a:r>
              <a:rPr lang="fr-FR" sz="2400" dirty="0" smtClean="0"/>
              <a:t> et le niveau bas </a:t>
            </a:r>
            <a:r>
              <a:rPr lang="fr-FR" sz="2400" dirty="0" smtClean="0">
                <a:latin typeface="Arial" pitchFamily="34" charset="0"/>
                <a:cs typeface="Arial" pitchFamily="34" charset="0"/>
              </a:rPr>
              <a:t>0</a:t>
            </a:r>
            <a:r>
              <a:rPr lang="fr-FR" sz="2400" dirty="0" smtClean="0"/>
              <a:t>V correspondant à  l'état logique O</a:t>
            </a:r>
          </a:p>
          <a:p>
            <a:endParaRPr lang="fr-FR"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downRigh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strips(upRight)">
                                      <p:cBhvr>
                                        <p:cTn id="17" dur="5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strips(downRight)">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714348" y="642918"/>
            <a:ext cx="6482877" cy="2214578"/>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428596" y="2905126"/>
            <a:ext cx="7572428" cy="2095510"/>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a:srcRect/>
          <a:stretch>
            <a:fillRect/>
          </a:stretch>
        </p:blipFill>
        <p:spPr bwMode="auto">
          <a:xfrm>
            <a:off x="428596" y="4929198"/>
            <a:ext cx="6215106" cy="714380"/>
          </a:xfrm>
          <a:prstGeom prst="rect">
            <a:avLst/>
          </a:prstGeom>
          <a:noFill/>
          <a:ln w="9525">
            <a:noFill/>
            <a:miter lim="800000"/>
            <a:headEnd/>
            <a:tailEnd/>
          </a:ln>
          <a:effectLst/>
        </p:spPr>
      </p:pic>
      <p:pic>
        <p:nvPicPr>
          <p:cNvPr id="3077" name="Picture 5"/>
          <p:cNvPicPr>
            <a:picLocks noChangeAspect="1" noChangeArrowheads="1"/>
          </p:cNvPicPr>
          <p:nvPr/>
        </p:nvPicPr>
        <p:blipFill>
          <a:blip r:embed="rId5"/>
          <a:srcRect/>
          <a:stretch>
            <a:fillRect/>
          </a:stretch>
        </p:blipFill>
        <p:spPr bwMode="auto">
          <a:xfrm>
            <a:off x="642910" y="5643578"/>
            <a:ext cx="5524392" cy="1104879"/>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strips(downRight)">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strips(downRight)">
                                      <p:cBhvr>
                                        <p:cTn id="12" dur="500"/>
                                        <p:tgtEl>
                                          <p:spTgt spid="307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strips(downRight)">
                                      <p:cBhvr>
                                        <p:cTn id="17" dur="500"/>
                                        <p:tgtEl>
                                          <p:spTgt spid="3076"/>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3077"/>
                                        </p:tgtEl>
                                        <p:attrNameLst>
                                          <p:attrName>style.visibility</p:attrName>
                                        </p:attrNameLst>
                                      </p:cBhvr>
                                      <p:to>
                                        <p:strVal val="visible"/>
                                      </p:to>
                                    </p:set>
                                    <p:animEffect transition="in" filter="strips(downRight)">
                                      <p:cBhvr>
                                        <p:cTn id="22"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428596" y="1214422"/>
            <a:ext cx="7306435" cy="1643074"/>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642910" y="2909888"/>
            <a:ext cx="7000924" cy="1304930"/>
          </a:xfrm>
          <a:prstGeom prst="rect">
            <a:avLst/>
          </a:prstGeom>
          <a:noFill/>
          <a:ln w="9525">
            <a:noFill/>
            <a:miter lim="800000"/>
            <a:headEnd/>
            <a:tailEnd/>
          </a:ln>
          <a:effectLst/>
        </p:spPr>
      </p:pic>
      <p:pic>
        <p:nvPicPr>
          <p:cNvPr id="4100" name="Picture 4"/>
          <p:cNvPicPr>
            <a:picLocks noChangeAspect="1" noChangeArrowheads="1"/>
          </p:cNvPicPr>
          <p:nvPr/>
        </p:nvPicPr>
        <p:blipFill>
          <a:blip r:embed="rId4"/>
          <a:srcRect/>
          <a:stretch>
            <a:fillRect/>
          </a:stretch>
        </p:blipFill>
        <p:spPr bwMode="auto">
          <a:xfrm>
            <a:off x="1285852" y="4500570"/>
            <a:ext cx="5929353" cy="1364925"/>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strips(downRight)">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4099"/>
                                        </p:tgtEl>
                                        <p:attrNameLst>
                                          <p:attrName>style.visibility</p:attrName>
                                        </p:attrNameLst>
                                      </p:cBhvr>
                                      <p:to>
                                        <p:strVal val="visible"/>
                                      </p:to>
                                    </p:set>
                                    <p:animEffect transition="in" filter="strips(downRight)">
                                      <p:cBhvr>
                                        <p:cTn id="12" dur="500"/>
                                        <p:tgtEl>
                                          <p:spTgt spid="4099"/>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strips(downRight)">
                                      <p:cBhvr>
                                        <p:cTn id="17"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Grp="1" noChangeAspect="1" noChangeArrowheads="1"/>
          </p:cNvPicPr>
          <p:nvPr>
            <p:ph idx="1"/>
          </p:nvPr>
        </p:nvPicPr>
        <p:blipFill>
          <a:blip r:embed="rId2"/>
          <a:srcRect/>
          <a:stretch>
            <a:fillRect/>
          </a:stretch>
        </p:blipFill>
        <p:spPr bwMode="auto">
          <a:xfrm>
            <a:off x="0" y="1308891"/>
            <a:ext cx="9215470" cy="4334687"/>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wipe(down)">
                                      <p:cBhvr>
                                        <p:cTn id="7" dur="500"/>
                                        <p:tgtEl>
                                          <p:spTgt spid="52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1" name="Picture 3"/>
          <p:cNvPicPr>
            <a:picLocks noGrp="1" noChangeAspect="1" noChangeArrowheads="1"/>
          </p:cNvPicPr>
          <p:nvPr>
            <p:ph idx="1"/>
          </p:nvPr>
        </p:nvPicPr>
        <p:blipFill>
          <a:blip r:embed="rId2"/>
          <a:srcRect/>
          <a:stretch>
            <a:fillRect/>
          </a:stretch>
        </p:blipFill>
        <p:spPr bwMode="auto">
          <a:xfrm>
            <a:off x="428596" y="854165"/>
            <a:ext cx="6500858" cy="574571"/>
          </a:xfrm>
          <a:prstGeom prst="rect">
            <a:avLst/>
          </a:prstGeom>
          <a:noFill/>
          <a:ln w="9525">
            <a:noFill/>
            <a:miter lim="800000"/>
            <a:headEnd/>
            <a:tailEnd/>
          </a:ln>
          <a:effectLst/>
        </p:spPr>
      </p:pic>
      <p:pic>
        <p:nvPicPr>
          <p:cNvPr id="53252" name="Picture 4"/>
          <p:cNvPicPr>
            <a:picLocks noChangeAspect="1" noChangeArrowheads="1"/>
          </p:cNvPicPr>
          <p:nvPr/>
        </p:nvPicPr>
        <p:blipFill>
          <a:blip r:embed="rId3"/>
          <a:srcRect/>
          <a:stretch>
            <a:fillRect/>
          </a:stretch>
        </p:blipFill>
        <p:spPr bwMode="auto">
          <a:xfrm>
            <a:off x="1571603" y="1500174"/>
            <a:ext cx="5171561" cy="4000528"/>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53251"/>
                                        </p:tgtEl>
                                        <p:attrNameLst>
                                          <p:attrName>style.visibility</p:attrName>
                                        </p:attrNameLst>
                                      </p:cBhvr>
                                      <p:to>
                                        <p:strVal val="visible"/>
                                      </p:to>
                                    </p:set>
                                    <p:animEffect transition="in" filter="strips(downRight)">
                                      <p:cBhvr>
                                        <p:cTn id="7" dur="500"/>
                                        <p:tgtEl>
                                          <p:spTgt spid="5325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3252"/>
                                        </p:tgtEl>
                                        <p:attrNameLst>
                                          <p:attrName>style.visibility</p:attrName>
                                        </p:attrNameLst>
                                      </p:cBhvr>
                                      <p:to>
                                        <p:strVal val="visible"/>
                                      </p:to>
                                    </p:set>
                                    <p:animEffect transition="in" filter="fade">
                                      <p:cBhvr>
                                        <p:cTn id="12" dur="1000"/>
                                        <p:tgtEl>
                                          <p:spTgt spid="53252"/>
                                        </p:tgtEl>
                                      </p:cBhvr>
                                    </p:animEffect>
                                    <p:anim calcmode="lin" valueType="num">
                                      <p:cBhvr>
                                        <p:cTn id="13" dur="1000" fill="hold"/>
                                        <p:tgtEl>
                                          <p:spTgt spid="53252"/>
                                        </p:tgtEl>
                                        <p:attrNameLst>
                                          <p:attrName>ppt_x</p:attrName>
                                        </p:attrNameLst>
                                      </p:cBhvr>
                                      <p:tavLst>
                                        <p:tav tm="0">
                                          <p:val>
                                            <p:strVal val="#ppt_x"/>
                                          </p:val>
                                        </p:tav>
                                        <p:tav tm="100000">
                                          <p:val>
                                            <p:strVal val="#ppt_x"/>
                                          </p:val>
                                        </p:tav>
                                      </p:tavLst>
                                    </p:anim>
                                    <p:anim calcmode="lin" valueType="num">
                                      <p:cBhvr>
                                        <p:cTn id="14" dur="1000" fill="hold"/>
                                        <p:tgtEl>
                                          <p:spTgt spid="532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Grp="1" noChangeAspect="1" noChangeArrowheads="1"/>
          </p:cNvPicPr>
          <p:nvPr>
            <p:ph idx="1"/>
          </p:nvPr>
        </p:nvPicPr>
        <p:blipFill>
          <a:blip r:embed="rId2"/>
          <a:srcRect/>
          <a:stretch>
            <a:fillRect/>
          </a:stretch>
        </p:blipFill>
        <p:spPr bwMode="auto">
          <a:xfrm>
            <a:off x="114842" y="1637504"/>
            <a:ext cx="8957752" cy="4148950"/>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fade">
                                      <p:cBhvr>
                                        <p:cTn id="7" dur="1000"/>
                                        <p:tgtEl>
                                          <p:spTgt spid="54274"/>
                                        </p:tgtEl>
                                      </p:cBhvr>
                                    </p:animEffect>
                                    <p:anim calcmode="lin" valueType="num">
                                      <p:cBhvr>
                                        <p:cTn id="8" dur="1000" fill="hold"/>
                                        <p:tgtEl>
                                          <p:spTgt spid="54274"/>
                                        </p:tgtEl>
                                        <p:attrNameLst>
                                          <p:attrName>ppt_x</p:attrName>
                                        </p:attrNameLst>
                                      </p:cBhvr>
                                      <p:tavLst>
                                        <p:tav tm="0">
                                          <p:val>
                                            <p:strVal val="#ppt_x"/>
                                          </p:val>
                                        </p:tav>
                                        <p:tav tm="100000">
                                          <p:val>
                                            <p:strVal val="#ppt_x"/>
                                          </p:val>
                                        </p:tav>
                                      </p:tavLst>
                                    </p:anim>
                                    <p:anim calcmode="lin" valueType="num">
                                      <p:cBhvr>
                                        <p:cTn id="9" dur="1000" fill="hold"/>
                                        <p:tgtEl>
                                          <p:spTgt spid="542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Grp="1" noChangeAspect="1" noChangeArrowheads="1"/>
          </p:cNvPicPr>
          <p:nvPr>
            <p:ph idx="1"/>
          </p:nvPr>
        </p:nvPicPr>
        <p:blipFill>
          <a:blip r:embed="rId2"/>
          <a:srcRect/>
          <a:stretch>
            <a:fillRect/>
          </a:stretch>
        </p:blipFill>
        <p:spPr bwMode="auto">
          <a:xfrm>
            <a:off x="-32" y="1285860"/>
            <a:ext cx="9144032" cy="4143404"/>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5298"/>
                                        </p:tgtEl>
                                        <p:attrNameLst>
                                          <p:attrName>style.visibility</p:attrName>
                                        </p:attrNameLst>
                                      </p:cBhvr>
                                      <p:to>
                                        <p:strVal val="visible"/>
                                      </p:to>
                                    </p:set>
                                    <p:animEffect transition="in" filter="fade">
                                      <p:cBhvr>
                                        <p:cTn id="7" dur="1000"/>
                                        <p:tgtEl>
                                          <p:spTgt spid="55298"/>
                                        </p:tgtEl>
                                      </p:cBhvr>
                                    </p:animEffect>
                                    <p:anim calcmode="lin" valueType="num">
                                      <p:cBhvr>
                                        <p:cTn id="8" dur="1000" fill="hold"/>
                                        <p:tgtEl>
                                          <p:spTgt spid="55298"/>
                                        </p:tgtEl>
                                        <p:attrNameLst>
                                          <p:attrName>ppt_x</p:attrName>
                                        </p:attrNameLst>
                                      </p:cBhvr>
                                      <p:tavLst>
                                        <p:tav tm="0">
                                          <p:val>
                                            <p:strVal val="#ppt_x"/>
                                          </p:val>
                                        </p:tav>
                                        <p:tav tm="100000">
                                          <p:val>
                                            <p:strVal val="#ppt_x"/>
                                          </p:val>
                                        </p:tav>
                                      </p:tavLst>
                                    </p:anim>
                                    <p:anim calcmode="lin" valueType="num">
                                      <p:cBhvr>
                                        <p:cTn id="9" dur="1000" fill="hold"/>
                                        <p:tgtEl>
                                          <p:spTgt spid="552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smtClean="0">
                <a:solidFill>
                  <a:schemeClr val="tx1"/>
                </a:solidFill>
              </a:rPr>
              <a:t>Déterminons la valeur de la plein échelle P.E</a:t>
            </a:r>
            <a:endParaRPr lang="fr-FR" sz="2800" dirty="0">
              <a:solidFill>
                <a:schemeClr val="tx1"/>
              </a:solidFill>
            </a:endParaRPr>
          </a:p>
        </p:txBody>
      </p:sp>
      <p:sp>
        <p:nvSpPr>
          <p:cNvPr id="3" name="Espace réservé du contenu 2"/>
          <p:cNvSpPr>
            <a:spLocks noGrp="1"/>
          </p:cNvSpPr>
          <p:nvPr>
            <p:ph idx="1"/>
          </p:nvPr>
        </p:nvSpPr>
        <p:spPr>
          <a:xfrm>
            <a:off x="457200" y="1935480"/>
            <a:ext cx="8229600" cy="1279206"/>
          </a:xfrm>
        </p:spPr>
        <p:txBody>
          <a:bodyPr/>
          <a:lstStyle/>
          <a:p>
            <a:r>
              <a:rPr lang="fr-FR" dirty="0" smtClean="0">
                <a:latin typeface="+mj-lt"/>
              </a:rPr>
              <a:t>Première méthode : P.E= U</a:t>
            </a:r>
            <a:r>
              <a:rPr lang="fr-FR" sz="3200" baseline="-25000" dirty="0" smtClean="0">
                <a:latin typeface="+mj-lt"/>
              </a:rPr>
              <a:t>s</a:t>
            </a:r>
            <a:r>
              <a:rPr lang="fr-FR" baseline="-25000" dirty="0" smtClean="0">
                <a:latin typeface="+mj-lt"/>
              </a:rPr>
              <a:t>max</a:t>
            </a:r>
            <a:r>
              <a:rPr lang="fr-FR" dirty="0" smtClean="0">
                <a:latin typeface="+mj-lt"/>
              </a:rPr>
              <a:t> = q . N</a:t>
            </a:r>
            <a:r>
              <a:rPr lang="fr-FR" baseline="-25000" dirty="0" smtClean="0">
                <a:latin typeface="+mj-lt"/>
              </a:rPr>
              <a:t>max</a:t>
            </a:r>
          </a:p>
          <a:p>
            <a:pPr>
              <a:buNone/>
            </a:pPr>
            <a:r>
              <a:rPr lang="fr-FR" dirty="0" smtClean="0">
                <a:latin typeface="+mj-lt"/>
              </a:rPr>
              <a:t>                                           = 0,8 . ( 2</a:t>
            </a:r>
            <a:r>
              <a:rPr lang="fr-FR" baseline="30000" dirty="0" smtClean="0">
                <a:latin typeface="+mj-lt"/>
              </a:rPr>
              <a:t>4</a:t>
            </a:r>
            <a:r>
              <a:rPr lang="fr-FR" dirty="0" smtClean="0">
                <a:latin typeface="+mj-lt"/>
              </a:rPr>
              <a:t> -1) = 12 V </a:t>
            </a:r>
            <a:endParaRPr lang="fr-FR" dirty="0">
              <a:latin typeface="+mj-lt"/>
            </a:endParaRPr>
          </a:p>
        </p:txBody>
      </p:sp>
      <p:sp>
        <p:nvSpPr>
          <p:cNvPr id="3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pSp>
        <p:nvGrpSpPr>
          <p:cNvPr id="7" name="Groupe 6"/>
          <p:cNvGrpSpPr/>
          <p:nvPr/>
        </p:nvGrpSpPr>
        <p:grpSpPr>
          <a:xfrm>
            <a:off x="500034" y="3209929"/>
            <a:ext cx="8215370" cy="1478696"/>
            <a:chOff x="500034" y="3209929"/>
            <a:chExt cx="8215370" cy="1478696"/>
          </a:xfrm>
        </p:grpSpPr>
        <p:sp>
          <p:nvSpPr>
            <p:cNvPr id="4" name="ZoneTexte 3"/>
            <p:cNvSpPr txBox="1"/>
            <p:nvPr/>
          </p:nvSpPr>
          <p:spPr>
            <a:xfrm>
              <a:off x="500034" y="3334408"/>
              <a:ext cx="8215370" cy="1354217"/>
            </a:xfrm>
            <a:prstGeom prst="rect">
              <a:avLst/>
            </a:prstGeom>
            <a:noFill/>
          </p:spPr>
          <p:txBody>
            <a:bodyPr wrap="square" rtlCol="0">
              <a:spAutoFit/>
            </a:bodyPr>
            <a:lstStyle/>
            <a:p>
              <a:pPr>
                <a:buFont typeface="Arial" pitchFamily="34" charset="0"/>
                <a:buChar char="•"/>
              </a:pPr>
              <a:r>
                <a:rPr lang="fr-FR" sz="3600" dirty="0" smtClean="0">
                  <a:solidFill>
                    <a:schemeClr val="bg2">
                      <a:lumMod val="50000"/>
                    </a:schemeClr>
                  </a:solidFill>
                  <a:latin typeface="+mj-lt"/>
                </a:rPr>
                <a:t> </a:t>
              </a:r>
              <a:r>
                <a:rPr lang="fr-FR" sz="2800" dirty="0" smtClean="0">
                  <a:latin typeface="+mj-lt"/>
                </a:rPr>
                <a:t>Deuxième méthode : On a </a:t>
              </a:r>
              <a:r>
                <a:rPr lang="fr-FR" sz="2800" dirty="0" smtClean="0"/>
                <a:t> P.E =              U</a:t>
              </a:r>
              <a:r>
                <a:rPr lang="fr-FR" sz="2800" baseline="-25000" dirty="0" smtClean="0"/>
                <a:t>Réf</a:t>
              </a:r>
              <a:r>
                <a:rPr lang="fr-FR" sz="2800" dirty="0" smtClean="0">
                  <a:latin typeface="+mj-lt"/>
                </a:rPr>
                <a:t>.(2</a:t>
              </a:r>
              <a:r>
                <a:rPr lang="fr-FR" sz="2800" baseline="30000" dirty="0" smtClean="0">
                  <a:latin typeface="+mj-lt"/>
                </a:rPr>
                <a:t>n</a:t>
              </a:r>
              <a:r>
                <a:rPr lang="fr-FR" sz="2800" dirty="0" smtClean="0">
                  <a:latin typeface="+mj-lt"/>
                </a:rPr>
                <a:t> -1)</a:t>
              </a:r>
              <a:endParaRPr lang="fr-FR" dirty="0" smtClean="0">
                <a:latin typeface="+mj-lt"/>
              </a:endParaRPr>
            </a:p>
            <a:p>
              <a:endParaRPr lang="fr-FR" dirty="0" smtClean="0">
                <a:latin typeface="+mj-lt"/>
              </a:endParaRPr>
            </a:p>
            <a:p>
              <a:r>
                <a:rPr lang="fr-FR" dirty="0" smtClean="0">
                  <a:latin typeface="+mj-lt"/>
                </a:rPr>
                <a:t>                             </a:t>
              </a:r>
              <a:r>
                <a:rPr lang="fr-FR" sz="2400" dirty="0" smtClean="0">
                  <a:latin typeface="+mj-lt"/>
                </a:rPr>
                <a:t> AN:  </a:t>
              </a:r>
              <a:r>
                <a:rPr lang="fr-FR" dirty="0" smtClean="0">
                  <a:latin typeface="+mj-lt"/>
                </a:rPr>
                <a:t>        </a:t>
              </a:r>
              <a:r>
                <a:rPr lang="fr-FR" sz="2800" dirty="0" smtClean="0">
                  <a:latin typeface="+mj-lt"/>
                </a:rPr>
                <a:t>P.E = 1/</a:t>
              </a:r>
              <a:r>
                <a:rPr lang="fr-FR" sz="2800" baseline="-25000" dirty="0" smtClean="0">
                  <a:latin typeface="+mj-lt"/>
                </a:rPr>
                <a:t>8</a:t>
              </a:r>
              <a:r>
                <a:rPr lang="fr-FR" sz="2800" dirty="0" smtClean="0">
                  <a:latin typeface="+mj-lt"/>
                </a:rPr>
                <a:t>  .  6,4  . ( 2</a:t>
              </a:r>
              <a:r>
                <a:rPr lang="fr-FR" sz="2800" baseline="30000" dirty="0" smtClean="0">
                  <a:latin typeface="+mj-lt"/>
                </a:rPr>
                <a:t>4</a:t>
              </a:r>
              <a:r>
                <a:rPr lang="fr-FR" sz="2800" dirty="0" smtClean="0">
                  <a:latin typeface="+mj-lt"/>
                </a:rPr>
                <a:t> -1) =12V</a:t>
              </a:r>
              <a:endParaRPr lang="fr-FR" sz="2800" dirty="0">
                <a:latin typeface="+mj-lt"/>
              </a:endParaRPr>
            </a:p>
          </p:txBody>
        </p:sp>
        <p:pic>
          <p:nvPicPr>
            <p:cNvPr id="3073"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467361" y="3209929"/>
              <a:ext cx="676275" cy="790575"/>
            </a:xfrm>
            <a:prstGeom prst="rect">
              <a:avLst/>
            </a:prstGeom>
            <a:noFill/>
          </p:spPr>
        </p:pic>
      </p:grpSp>
    </p:spTree>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214290"/>
            <a:ext cx="8229600" cy="1143000"/>
          </a:xfrm>
        </p:spPr>
        <p:txBody>
          <a:bodyPr/>
          <a:lstStyle/>
          <a:p>
            <a:r>
              <a:rPr lang="fr-FR" dirty="0"/>
              <a:t> </a:t>
            </a:r>
            <a:r>
              <a:rPr lang="fr-FR" sz="3200" b="1" dirty="0" smtClean="0">
                <a:solidFill>
                  <a:srgbClr val="0070C0"/>
                </a:solidFill>
              </a:rPr>
              <a:t>3-</a:t>
            </a:r>
            <a:r>
              <a:rPr lang="fr-FR" sz="3200" b="1" u="sng" dirty="0" smtClean="0">
                <a:solidFill>
                  <a:srgbClr val="0070C0"/>
                </a:solidFill>
              </a:rPr>
              <a:t>Signal numérique :</a:t>
            </a:r>
          </a:p>
        </p:txBody>
      </p:sp>
      <p:sp>
        <p:nvSpPr>
          <p:cNvPr id="3" name="Espace réservé du contenu 2"/>
          <p:cNvSpPr>
            <a:spLocks noGrp="1"/>
          </p:cNvSpPr>
          <p:nvPr>
            <p:ph idx="1"/>
          </p:nvPr>
        </p:nvSpPr>
        <p:spPr>
          <a:xfrm>
            <a:off x="214282" y="1357298"/>
            <a:ext cx="8429684" cy="2185990"/>
          </a:xfrm>
        </p:spPr>
        <p:txBody>
          <a:bodyPr>
            <a:normAutofit fontScale="92500"/>
          </a:bodyPr>
          <a:lstStyle/>
          <a:p>
            <a:pPr>
              <a:buFont typeface="Wingdings" pitchFamily="2" charset="2"/>
              <a:buChar char="Ø"/>
            </a:pPr>
            <a:r>
              <a:rPr lang="fr-FR" dirty="0" smtClean="0"/>
              <a:t>   </a:t>
            </a:r>
            <a:r>
              <a:rPr lang="fr-FR" sz="2800" dirty="0" smtClean="0">
                <a:latin typeface="+mj-lt"/>
              </a:rPr>
              <a:t>Un signal est numérique lorsqu'il est défini comme une suite de valeurs numériques </a:t>
            </a:r>
            <a:r>
              <a:rPr lang="fr-FR" sz="2800" dirty="0">
                <a:latin typeface="+mj-lt"/>
              </a:rPr>
              <a:t>représentées par un nombre ou un mot binaire [N] de n bits. </a:t>
            </a:r>
            <a:endParaRPr lang="fr-FR" sz="2800" dirty="0" smtClean="0">
              <a:latin typeface="+mj-lt"/>
            </a:endParaRPr>
          </a:p>
          <a:p>
            <a:pPr>
              <a:buFont typeface="Wingdings" pitchFamily="2" charset="2"/>
              <a:buChar char="Ø"/>
            </a:pPr>
            <a:r>
              <a:rPr lang="fr-FR" sz="2800" dirty="0" smtClean="0"/>
              <a:t> Le mot binaire [N] est constitué par un ensemble de signaux logiques formant les éléments binaires du mot. </a:t>
            </a:r>
            <a:endParaRPr lang="fr-FR" sz="2800" dirty="0">
              <a:latin typeface="+mj-lt"/>
            </a:endParaRPr>
          </a:p>
          <a:p>
            <a:endParaRPr lang="fr-FR" dirty="0"/>
          </a:p>
        </p:txBody>
      </p:sp>
      <p:pic>
        <p:nvPicPr>
          <p:cNvPr id="3074" name="Picture 2"/>
          <p:cNvPicPr>
            <a:picLocks noChangeAspect="1" noChangeArrowheads="1"/>
          </p:cNvPicPr>
          <p:nvPr/>
        </p:nvPicPr>
        <p:blipFill>
          <a:blip r:embed="rId2"/>
          <a:srcRect/>
          <a:stretch>
            <a:fillRect/>
          </a:stretch>
        </p:blipFill>
        <p:spPr bwMode="auto">
          <a:xfrm>
            <a:off x="3714744" y="3544988"/>
            <a:ext cx="2309823" cy="1741400"/>
          </a:xfrm>
          <a:prstGeom prst="rect">
            <a:avLst/>
          </a:prstGeom>
          <a:noFill/>
          <a:ln w="9525">
            <a:noFill/>
            <a:miter lim="800000"/>
            <a:headEnd/>
            <a:tailEnd/>
          </a:ln>
          <a:effectLst/>
        </p:spPr>
      </p:pic>
      <p:sp>
        <p:nvSpPr>
          <p:cNvPr id="8" name="ZoneTexte 7"/>
          <p:cNvSpPr txBox="1"/>
          <p:nvPr/>
        </p:nvSpPr>
        <p:spPr>
          <a:xfrm>
            <a:off x="642910" y="5312647"/>
            <a:ext cx="8143932" cy="830997"/>
          </a:xfrm>
          <a:prstGeom prst="rect">
            <a:avLst/>
          </a:prstGeom>
          <a:noFill/>
        </p:spPr>
        <p:txBody>
          <a:bodyPr wrap="square" rtlCol="0">
            <a:spAutoFit/>
          </a:bodyPr>
          <a:lstStyle/>
          <a:p>
            <a:pPr>
              <a:buFont typeface="Wingdings" pitchFamily="2" charset="2"/>
              <a:buChar char="Ø"/>
            </a:pPr>
            <a:r>
              <a:rPr lang="fr-FR" dirty="0" smtClean="0">
                <a:solidFill>
                  <a:schemeClr val="tx2">
                    <a:lumMod val="60000"/>
                    <a:lumOff val="40000"/>
                  </a:schemeClr>
                </a:solidFill>
              </a:rPr>
              <a:t> </a:t>
            </a:r>
            <a:r>
              <a:rPr lang="fr-FR" dirty="0" smtClean="0"/>
              <a:t> C</a:t>
            </a:r>
            <a:r>
              <a:rPr lang="fr-FR" sz="2400" dirty="0" smtClean="0"/>
              <a:t>ette figure représente un  signal  logique à </a:t>
            </a:r>
            <a:r>
              <a:rPr lang="fr-FR" sz="2400" dirty="0" smtClean="0">
                <a:latin typeface="Arial" pitchFamily="34" charset="0"/>
                <a:cs typeface="Arial" pitchFamily="34" charset="0"/>
              </a:rPr>
              <a:t>4</a:t>
            </a:r>
            <a:r>
              <a:rPr lang="fr-FR" sz="2400" dirty="0" smtClean="0"/>
              <a:t> bits avec a</a:t>
            </a:r>
            <a:r>
              <a:rPr lang="fr-FR" sz="2400" baseline="-25000" dirty="0" smtClean="0"/>
              <a:t>0</a:t>
            </a:r>
            <a:r>
              <a:rPr lang="fr-FR" sz="2400" dirty="0" smtClean="0"/>
              <a:t>; a</a:t>
            </a:r>
            <a:r>
              <a:rPr lang="fr-FR" sz="2400" baseline="-25000" dirty="0" smtClean="0"/>
              <a:t>1</a:t>
            </a:r>
            <a:r>
              <a:rPr lang="fr-FR" sz="2400" dirty="0" smtClean="0"/>
              <a:t>; a</a:t>
            </a:r>
            <a:r>
              <a:rPr lang="fr-FR" sz="2400" baseline="-25000" dirty="0" smtClean="0"/>
              <a:t>2</a:t>
            </a:r>
            <a:r>
              <a:rPr lang="fr-FR" sz="2400" dirty="0" smtClean="0"/>
              <a:t> et a</a:t>
            </a:r>
            <a:r>
              <a:rPr lang="fr-FR" sz="2400" baseline="-25000" dirty="0" smtClean="0"/>
              <a:t>3</a:t>
            </a:r>
            <a:r>
              <a:rPr lang="fr-FR" sz="2400" dirty="0" smtClean="0"/>
              <a:t> qui sont les éléments binaires du mot.</a:t>
            </a:r>
            <a:endParaRPr lang="fr-FR" sz="2400"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downRigh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trips(downRigh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nodeType="clickEffect">
                                  <p:stCondLst>
                                    <p:cond delay="0"/>
                                  </p:stCondLst>
                                  <p:childTnLst>
                                    <p:set>
                                      <p:cBhvr>
                                        <p:cTn id="21" dur="1" fill="hold">
                                          <p:stCondLst>
                                            <p:cond delay="0"/>
                                          </p:stCondLst>
                                        </p:cTn>
                                        <p:tgtEl>
                                          <p:spTgt spid="3074"/>
                                        </p:tgtEl>
                                        <p:attrNameLst>
                                          <p:attrName>style.visibility</p:attrName>
                                        </p:attrNameLst>
                                      </p:cBhvr>
                                      <p:to>
                                        <p:strVal val="visible"/>
                                      </p:to>
                                    </p:set>
                                    <p:animEffect transition="in" filter="strips(upRight)">
                                      <p:cBhvr>
                                        <p:cTn id="22" dur="500"/>
                                        <p:tgtEl>
                                          <p:spTgt spid="3074"/>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strips(downRight)">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714356"/>
            <a:ext cx="10001288" cy="1143000"/>
          </a:xfrm>
        </p:spPr>
        <p:txBody>
          <a:bodyPr>
            <a:noAutofit/>
          </a:bodyPr>
          <a:lstStyle/>
          <a:p>
            <a:r>
              <a:rPr lang="fr-FR" sz="3200" b="1" dirty="0" smtClean="0">
                <a:solidFill>
                  <a:srgbClr val="0070C0"/>
                </a:solidFill>
              </a:rPr>
              <a:t>4-</a:t>
            </a:r>
            <a:r>
              <a:rPr lang="fr-FR" sz="3200" b="1" u="sng" dirty="0" smtClean="0">
                <a:solidFill>
                  <a:srgbClr val="0070C0"/>
                </a:solidFill>
              </a:rPr>
              <a:t>Comparaison des signaux analogiques </a:t>
            </a:r>
            <a:br>
              <a:rPr lang="fr-FR" sz="3200" b="1" u="sng" dirty="0" smtClean="0">
                <a:solidFill>
                  <a:srgbClr val="0070C0"/>
                </a:solidFill>
              </a:rPr>
            </a:br>
            <a:r>
              <a:rPr lang="fr-FR" sz="3200" b="1" dirty="0" smtClean="0">
                <a:solidFill>
                  <a:srgbClr val="0070C0"/>
                </a:solidFill>
              </a:rPr>
              <a:t>    </a:t>
            </a:r>
            <a:r>
              <a:rPr lang="fr-FR" sz="3200" b="1" u="sng" dirty="0" smtClean="0">
                <a:solidFill>
                  <a:srgbClr val="0070C0"/>
                </a:solidFill>
              </a:rPr>
              <a:t>et numériques :</a:t>
            </a:r>
          </a:p>
        </p:txBody>
      </p:sp>
      <p:sp>
        <p:nvSpPr>
          <p:cNvPr id="3" name="Espace réservé du contenu 2"/>
          <p:cNvSpPr>
            <a:spLocks noGrp="1"/>
          </p:cNvSpPr>
          <p:nvPr>
            <p:ph idx="1"/>
          </p:nvPr>
        </p:nvSpPr>
        <p:spPr>
          <a:xfrm>
            <a:off x="528638" y="2600332"/>
            <a:ext cx="8472518" cy="2900370"/>
          </a:xfrm>
        </p:spPr>
        <p:txBody>
          <a:bodyPr/>
          <a:lstStyle/>
          <a:p>
            <a:pPr>
              <a:buNone/>
            </a:pPr>
            <a:r>
              <a:rPr lang="fr-FR" dirty="0"/>
              <a:t> </a:t>
            </a:r>
            <a:r>
              <a:rPr lang="fr-FR" sz="2800" dirty="0">
                <a:latin typeface="+mj-lt"/>
              </a:rPr>
              <a:t>Les signaux analogiques </a:t>
            </a:r>
            <a:r>
              <a:rPr lang="fr-FR" sz="2800" dirty="0" smtClean="0">
                <a:latin typeface="+mj-lt"/>
              </a:rPr>
              <a:t>représentent directement </a:t>
            </a:r>
            <a:r>
              <a:rPr lang="fr-FR" sz="2800" dirty="0">
                <a:latin typeface="+mj-lt"/>
              </a:rPr>
              <a:t>la grandeur physique mais sont :</a:t>
            </a:r>
          </a:p>
          <a:p>
            <a:pPr lvl="0"/>
            <a:r>
              <a:rPr lang="fr-FR" sz="2800" dirty="0">
                <a:latin typeface="+mj-lt"/>
              </a:rPr>
              <a:t>difficiles à mémoriser,</a:t>
            </a:r>
          </a:p>
          <a:p>
            <a:pPr lvl="0"/>
            <a:r>
              <a:rPr lang="fr-FR" sz="2800" dirty="0">
                <a:latin typeface="+mj-lt"/>
              </a:rPr>
              <a:t>difficiles à traiter mathématiquement,</a:t>
            </a:r>
          </a:p>
          <a:p>
            <a:pPr lvl="0"/>
            <a:r>
              <a:rPr lang="fr-FR" sz="2800" dirty="0">
                <a:latin typeface="+mj-lt"/>
              </a:rPr>
              <a:t>sensibles aux bruits,</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downRigh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trips(downRigh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strips(downRigh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strips(downRight)">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28680" y="1357298"/>
            <a:ext cx="8229600" cy="4525963"/>
          </a:xfrm>
        </p:spPr>
        <p:txBody>
          <a:bodyPr/>
          <a:lstStyle/>
          <a:p>
            <a:pPr>
              <a:buNone/>
            </a:pPr>
            <a:r>
              <a:rPr lang="fr-FR" dirty="0" smtClean="0"/>
              <a:t> </a:t>
            </a:r>
            <a:r>
              <a:rPr lang="fr-FR" sz="2800" dirty="0" smtClean="0">
                <a:latin typeface="+mj-lt"/>
              </a:rPr>
              <a:t>A </a:t>
            </a:r>
            <a:r>
              <a:rPr lang="fr-FR" sz="2800" dirty="0">
                <a:latin typeface="+mj-lt"/>
              </a:rPr>
              <a:t>l'inverse, les signaux numériques sont </a:t>
            </a:r>
            <a:r>
              <a:rPr lang="fr-FR" sz="2800" dirty="0" smtClean="0">
                <a:latin typeface="+mj-lt"/>
              </a:rPr>
              <a:t>:</a:t>
            </a:r>
            <a:endParaRPr lang="fr-FR" sz="2800" dirty="0">
              <a:latin typeface="+mj-lt"/>
            </a:endParaRPr>
          </a:p>
          <a:p>
            <a:pPr lvl="0"/>
            <a:r>
              <a:rPr lang="fr-FR" sz="2800" dirty="0">
                <a:latin typeface="+mj-lt"/>
              </a:rPr>
              <a:t>faciles à mémoriser ( mémoires RAM et ROM </a:t>
            </a:r>
            <a:r>
              <a:rPr lang="fr-FR" sz="2800" dirty="0" smtClean="0">
                <a:latin typeface="+mj-lt"/>
              </a:rPr>
              <a:t>)</a:t>
            </a:r>
            <a:endParaRPr lang="fr-FR" sz="2800" dirty="0">
              <a:latin typeface="+mj-lt"/>
            </a:endParaRPr>
          </a:p>
          <a:p>
            <a:pPr lvl="0"/>
            <a:r>
              <a:rPr lang="fr-FR" sz="2800" dirty="0">
                <a:latin typeface="+mj-lt"/>
              </a:rPr>
              <a:t>faciles à traiter </a:t>
            </a:r>
            <a:r>
              <a:rPr lang="fr-FR" sz="2800" dirty="0" smtClean="0">
                <a:latin typeface="+mj-lt"/>
              </a:rPr>
              <a:t>mathématiquement                                </a:t>
            </a:r>
            <a:r>
              <a:rPr lang="fr-FR" sz="2800" dirty="0">
                <a:latin typeface="+mj-lt"/>
              </a:rPr>
              <a:t>( microprocesseur, ordinateur </a:t>
            </a:r>
            <a:r>
              <a:rPr lang="fr-FR" sz="2800" dirty="0" smtClean="0">
                <a:latin typeface="+mj-lt"/>
              </a:rPr>
              <a:t>)</a:t>
            </a:r>
            <a:endParaRPr lang="fr-FR" sz="2800" dirty="0">
              <a:latin typeface="+mj-lt"/>
            </a:endParaRPr>
          </a:p>
          <a:p>
            <a:pPr lvl="0"/>
            <a:r>
              <a:rPr lang="fr-FR" sz="2800" dirty="0">
                <a:latin typeface="+mj-lt"/>
              </a:rPr>
              <a:t>insensibles aux bruits ( forte immunité aux bruits des portes logiques </a:t>
            </a:r>
            <a:r>
              <a:rPr lang="fr-FR" sz="2800" dirty="0" smtClean="0">
                <a:latin typeface="+mj-lt"/>
              </a:rPr>
              <a:t>)</a:t>
            </a:r>
            <a:endParaRPr lang="fr-FR" sz="2800" dirty="0">
              <a:latin typeface="+mj-lt"/>
            </a:endParaRPr>
          </a:p>
          <a:p>
            <a:endParaRPr lang="fr-FR"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Righ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Righ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Right)">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trips(downRight)">
                                      <p:cBhvr>
                                        <p:cTn id="2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846142"/>
            <a:ext cx="8229600" cy="1868478"/>
          </a:xfrm>
        </p:spPr>
        <p:txBody>
          <a:bodyPr>
            <a:normAutofit/>
          </a:bodyPr>
          <a:lstStyle/>
          <a:p>
            <a:r>
              <a:rPr lang="fr-FR" sz="3200" b="1" dirty="0" smtClean="0">
                <a:solidFill>
                  <a:srgbClr val="0070C0"/>
                </a:solidFill>
              </a:rPr>
              <a:t>5- </a:t>
            </a:r>
            <a:r>
              <a:rPr lang="fr-FR" sz="3200" b="1" u="sng" dirty="0" smtClean="0">
                <a:solidFill>
                  <a:srgbClr val="0070C0"/>
                </a:solidFill>
              </a:rPr>
              <a:t>Numérisation décimal et binaire ( Rappel) :</a:t>
            </a:r>
            <a:r>
              <a:rPr lang="fr-FR" sz="2800" dirty="0"/>
              <a:t/>
            </a:r>
            <a:br>
              <a:rPr lang="fr-FR" sz="2800" dirty="0"/>
            </a:br>
            <a:endParaRPr lang="fr-FR" sz="2800" dirty="0"/>
          </a:p>
        </p:txBody>
      </p:sp>
      <p:sp>
        <p:nvSpPr>
          <p:cNvPr id="3" name="Espace réservé du contenu 2"/>
          <p:cNvSpPr>
            <a:spLocks noGrp="1"/>
          </p:cNvSpPr>
          <p:nvPr>
            <p:ph idx="1"/>
          </p:nvPr>
        </p:nvSpPr>
        <p:spPr>
          <a:xfrm>
            <a:off x="285720" y="2743209"/>
            <a:ext cx="8472518" cy="2328865"/>
          </a:xfrm>
        </p:spPr>
        <p:txBody>
          <a:bodyPr>
            <a:normAutofit/>
          </a:bodyPr>
          <a:lstStyle/>
          <a:p>
            <a:pPr>
              <a:buNone/>
            </a:pPr>
            <a:r>
              <a:rPr lang="fr-FR" sz="2800" dirty="0"/>
              <a:t> </a:t>
            </a:r>
            <a:r>
              <a:rPr lang="fr-FR" sz="2800" dirty="0">
                <a:latin typeface="+mj-lt"/>
              </a:rPr>
              <a:t>Le "numérique" repose sur le système binaire </a:t>
            </a:r>
            <a:r>
              <a:rPr lang="fr-FR" sz="2800" dirty="0" smtClean="0">
                <a:latin typeface="+mj-lt"/>
              </a:rPr>
              <a:t>dans lequel </a:t>
            </a:r>
            <a:r>
              <a:rPr lang="fr-FR" sz="2800" dirty="0">
                <a:latin typeface="+mj-lt"/>
              </a:rPr>
              <a:t>il ne peut exister que les deux </a:t>
            </a:r>
            <a:r>
              <a:rPr lang="fr-FR" sz="2800" dirty="0" smtClean="0">
                <a:latin typeface="+mj-lt"/>
              </a:rPr>
              <a:t>valeurs   0 </a:t>
            </a:r>
            <a:r>
              <a:rPr lang="fr-FR" sz="2800" dirty="0">
                <a:latin typeface="+mj-lt"/>
              </a:rPr>
              <a:t>et 1. 	</a:t>
            </a:r>
          </a:p>
          <a:p>
            <a:pPr lvl="0"/>
            <a:r>
              <a:rPr lang="fr-FR" sz="2800" dirty="0">
                <a:latin typeface="+mj-lt"/>
              </a:rPr>
              <a:t>la valeur 0 </a:t>
            </a:r>
            <a:r>
              <a:rPr lang="fr-FR" sz="2800" dirty="0" smtClean="0">
                <a:latin typeface="+mj-lt"/>
              </a:rPr>
              <a:t> </a:t>
            </a:r>
            <a:r>
              <a:rPr lang="fr-FR" sz="2800" dirty="0">
                <a:latin typeface="+mj-lt"/>
              </a:rPr>
              <a:t>signifie l'absence de tension (0V</a:t>
            </a:r>
            <a:r>
              <a:rPr lang="fr-FR" sz="2800" dirty="0" smtClean="0">
                <a:latin typeface="+mj-lt"/>
              </a:rPr>
              <a:t>).</a:t>
            </a:r>
            <a:endParaRPr lang="fr-FR" sz="2800" dirty="0">
              <a:latin typeface="+mj-lt"/>
            </a:endParaRPr>
          </a:p>
          <a:p>
            <a:pPr lvl="0"/>
            <a:r>
              <a:rPr lang="fr-FR" sz="2800" dirty="0">
                <a:latin typeface="+mj-lt"/>
              </a:rPr>
              <a:t>la valeur 1 signifie la présence d'une tension (</a:t>
            </a:r>
            <a:r>
              <a:rPr lang="fr-FR" sz="2800" dirty="0" smtClean="0">
                <a:latin typeface="+mj-lt"/>
              </a:rPr>
              <a:t>5 V).</a:t>
            </a:r>
            <a:endParaRPr lang="fr-FR" sz="2800" dirty="0">
              <a:latin typeface="+mj-lt"/>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downRigh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trips(downRigh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strips(downRight)">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214422"/>
            <a:ext cx="8229600" cy="4911741"/>
          </a:xfrm>
        </p:spPr>
        <p:txBody>
          <a:bodyPr>
            <a:normAutofit fontScale="92500"/>
          </a:bodyPr>
          <a:lstStyle/>
          <a:p>
            <a:r>
              <a:rPr lang="fr-FR" sz="3000" dirty="0">
                <a:latin typeface="+mj-lt"/>
              </a:rPr>
              <a:t>Un mot binaire [N] de n bits s'écrit avec n éléments binaires </a:t>
            </a:r>
            <a:r>
              <a:rPr lang="fr-FR" sz="3000" dirty="0" smtClean="0">
                <a:latin typeface="+mj-lt"/>
              </a:rPr>
              <a:t>aj (a</a:t>
            </a:r>
            <a:r>
              <a:rPr lang="fr-FR" sz="3000" baseline="-25000" dirty="0" smtClean="0">
                <a:latin typeface="+mj-lt"/>
              </a:rPr>
              <a:t>j</a:t>
            </a:r>
            <a:r>
              <a:rPr lang="fr-FR" sz="3000" dirty="0" smtClean="0">
                <a:latin typeface="+mj-lt"/>
              </a:rPr>
              <a:t>=0 ou  1), avec j </a:t>
            </a:r>
            <a:r>
              <a:rPr lang="fr-FR" sz="3000" dirty="0">
                <a:latin typeface="+mj-lt"/>
              </a:rPr>
              <a:t>variant de 0 à (n-1</a:t>
            </a:r>
            <a:r>
              <a:rPr lang="fr-FR" sz="3000" dirty="0" smtClean="0">
                <a:latin typeface="+mj-lt"/>
              </a:rPr>
              <a:t>).                           [</a:t>
            </a:r>
            <a:r>
              <a:rPr lang="fr-FR" sz="3000" dirty="0">
                <a:latin typeface="+mj-lt"/>
              </a:rPr>
              <a:t>N] = [a</a:t>
            </a:r>
            <a:r>
              <a:rPr lang="fr-FR" sz="3000" baseline="-25000" dirty="0">
                <a:latin typeface="+mj-lt"/>
              </a:rPr>
              <a:t>n-1</a:t>
            </a:r>
            <a:r>
              <a:rPr lang="fr-FR" sz="3000" dirty="0">
                <a:latin typeface="+mj-lt"/>
              </a:rPr>
              <a:t>a</a:t>
            </a:r>
            <a:r>
              <a:rPr lang="fr-FR" sz="3000" baseline="-25000" dirty="0">
                <a:latin typeface="+mj-lt"/>
              </a:rPr>
              <a:t>n-2</a:t>
            </a:r>
            <a:r>
              <a:rPr lang="fr-FR" sz="3000" dirty="0">
                <a:latin typeface="+mj-lt"/>
              </a:rPr>
              <a:t>a</a:t>
            </a:r>
            <a:r>
              <a:rPr lang="fr-FR" sz="3000" baseline="-25000" dirty="0">
                <a:latin typeface="+mj-lt"/>
              </a:rPr>
              <a:t>n-3</a:t>
            </a:r>
            <a:r>
              <a:rPr lang="fr-FR" sz="3000" dirty="0">
                <a:latin typeface="+mj-lt"/>
              </a:rPr>
              <a:t>……….a</a:t>
            </a:r>
            <a:r>
              <a:rPr lang="fr-FR" sz="3000" baseline="-25000" dirty="0">
                <a:latin typeface="+mj-lt"/>
              </a:rPr>
              <a:t>2</a:t>
            </a:r>
            <a:r>
              <a:rPr lang="fr-FR" sz="3000" dirty="0">
                <a:latin typeface="+mj-lt"/>
              </a:rPr>
              <a:t>a</a:t>
            </a:r>
            <a:r>
              <a:rPr lang="fr-FR" sz="3000" baseline="-25000" dirty="0">
                <a:latin typeface="+mj-lt"/>
              </a:rPr>
              <a:t>1</a:t>
            </a:r>
            <a:r>
              <a:rPr lang="fr-FR" sz="3000" dirty="0">
                <a:latin typeface="+mj-lt"/>
              </a:rPr>
              <a:t>a</a:t>
            </a:r>
            <a:r>
              <a:rPr lang="fr-FR" sz="3000" baseline="-25000" dirty="0">
                <a:latin typeface="+mj-lt"/>
              </a:rPr>
              <a:t>0</a:t>
            </a:r>
            <a:r>
              <a:rPr lang="fr-FR" sz="3000" dirty="0" smtClean="0">
                <a:latin typeface="+mj-lt"/>
              </a:rPr>
              <a:t>].</a:t>
            </a:r>
            <a:endParaRPr lang="fr-FR" sz="3000" dirty="0">
              <a:solidFill>
                <a:srgbClr val="FF0000"/>
              </a:solidFill>
              <a:latin typeface="+mj-lt"/>
            </a:endParaRPr>
          </a:p>
          <a:p>
            <a:r>
              <a:rPr lang="fr-FR" sz="3000" dirty="0">
                <a:latin typeface="+mj-lt"/>
              </a:rPr>
              <a:t>      Son équivalent décimal en code binaire naturel s'écrit </a:t>
            </a:r>
            <a:r>
              <a:rPr lang="fr-FR" sz="3000" dirty="0" smtClean="0">
                <a:latin typeface="+mj-lt"/>
              </a:rPr>
              <a:t>:                                                                                                                                   </a:t>
            </a:r>
            <a:r>
              <a:rPr lang="fr-FR" sz="3000" b="1" dirty="0">
                <a:latin typeface="+mj-lt"/>
              </a:rPr>
              <a:t>N = </a:t>
            </a:r>
            <a:r>
              <a:rPr lang="fr-FR" sz="3000" b="1" dirty="0" smtClean="0">
                <a:latin typeface="+mj-lt"/>
              </a:rPr>
              <a:t>2</a:t>
            </a:r>
            <a:r>
              <a:rPr lang="fr-FR" sz="3000" b="1" baseline="30000" dirty="0" smtClean="0">
                <a:latin typeface="+mj-lt"/>
              </a:rPr>
              <a:t>n-1 </a:t>
            </a:r>
            <a:r>
              <a:rPr lang="fr-FR" sz="3000" b="1" dirty="0" smtClean="0">
                <a:latin typeface="+mj-lt"/>
              </a:rPr>
              <a:t>a</a:t>
            </a:r>
            <a:r>
              <a:rPr lang="fr-FR" sz="3000" b="1" baseline="-25000" dirty="0" smtClean="0">
                <a:latin typeface="+mj-lt"/>
              </a:rPr>
              <a:t>n-1</a:t>
            </a:r>
            <a:r>
              <a:rPr lang="fr-FR" sz="3000" b="1" dirty="0" smtClean="0">
                <a:latin typeface="+mj-lt"/>
              </a:rPr>
              <a:t>+2</a:t>
            </a:r>
            <a:r>
              <a:rPr lang="fr-FR" sz="3000" b="1" baseline="30000" dirty="0" smtClean="0">
                <a:latin typeface="+mj-lt"/>
              </a:rPr>
              <a:t>n-2 </a:t>
            </a:r>
            <a:r>
              <a:rPr lang="fr-FR" sz="3000" b="1" dirty="0" smtClean="0">
                <a:latin typeface="+mj-lt"/>
              </a:rPr>
              <a:t>a</a:t>
            </a:r>
            <a:r>
              <a:rPr lang="fr-FR" sz="3000" b="1" baseline="-25000" dirty="0" smtClean="0">
                <a:latin typeface="+mj-lt"/>
              </a:rPr>
              <a:t>n-2</a:t>
            </a:r>
            <a:r>
              <a:rPr lang="fr-FR" sz="3000" b="1" dirty="0" smtClean="0">
                <a:latin typeface="+mj-lt"/>
              </a:rPr>
              <a:t>+2</a:t>
            </a:r>
            <a:r>
              <a:rPr lang="fr-FR" sz="3000" b="1" baseline="30000" dirty="0" smtClean="0">
                <a:latin typeface="+mj-lt"/>
              </a:rPr>
              <a:t>n-3 </a:t>
            </a:r>
            <a:r>
              <a:rPr lang="fr-FR" sz="3000" b="1" dirty="0" smtClean="0">
                <a:latin typeface="+mj-lt"/>
              </a:rPr>
              <a:t>a</a:t>
            </a:r>
            <a:r>
              <a:rPr lang="fr-FR" sz="3000" b="1" baseline="-25000" dirty="0" smtClean="0">
                <a:latin typeface="+mj-lt"/>
              </a:rPr>
              <a:t>n-3</a:t>
            </a:r>
            <a:r>
              <a:rPr lang="fr-FR" sz="3000" b="1" dirty="0" smtClean="0">
                <a:latin typeface="+mj-lt"/>
              </a:rPr>
              <a:t> </a:t>
            </a:r>
            <a:r>
              <a:rPr lang="fr-FR" sz="3000" b="1" dirty="0">
                <a:latin typeface="+mj-lt"/>
              </a:rPr>
              <a:t>+…..+</a:t>
            </a:r>
            <a:r>
              <a:rPr lang="fr-FR" sz="3000" b="1" dirty="0" smtClean="0">
                <a:latin typeface="+mj-lt"/>
              </a:rPr>
              <a:t>2</a:t>
            </a:r>
            <a:r>
              <a:rPr lang="fr-FR" sz="3000" b="1" baseline="30000" dirty="0" smtClean="0">
                <a:latin typeface="+mj-lt"/>
              </a:rPr>
              <a:t>2 </a:t>
            </a:r>
            <a:r>
              <a:rPr lang="fr-FR" sz="3000" b="1" dirty="0" smtClean="0">
                <a:latin typeface="+mj-lt"/>
              </a:rPr>
              <a:t>a</a:t>
            </a:r>
            <a:r>
              <a:rPr lang="fr-FR" sz="3000" b="1" baseline="-25000" dirty="0" smtClean="0">
                <a:latin typeface="+mj-lt"/>
              </a:rPr>
              <a:t>2</a:t>
            </a:r>
            <a:r>
              <a:rPr lang="fr-FR" sz="3000" b="1" dirty="0" smtClean="0">
                <a:latin typeface="+mj-lt"/>
              </a:rPr>
              <a:t>+2</a:t>
            </a:r>
            <a:r>
              <a:rPr lang="fr-FR" sz="3000" b="1" baseline="30000" dirty="0" smtClean="0">
                <a:latin typeface="+mj-lt"/>
              </a:rPr>
              <a:t>1 </a:t>
            </a:r>
            <a:r>
              <a:rPr lang="fr-FR" sz="3000" b="1" dirty="0" smtClean="0">
                <a:latin typeface="+mj-lt"/>
              </a:rPr>
              <a:t>a</a:t>
            </a:r>
            <a:r>
              <a:rPr lang="fr-FR" sz="3000" b="1" baseline="-25000" dirty="0" smtClean="0">
                <a:latin typeface="+mj-lt"/>
              </a:rPr>
              <a:t>1</a:t>
            </a:r>
            <a:r>
              <a:rPr lang="fr-FR" sz="3000" b="1" dirty="0" smtClean="0">
                <a:latin typeface="+mj-lt"/>
              </a:rPr>
              <a:t>+2</a:t>
            </a:r>
            <a:r>
              <a:rPr lang="fr-FR" sz="3000" b="1" baseline="30000" dirty="0" smtClean="0">
                <a:latin typeface="+mj-lt"/>
              </a:rPr>
              <a:t>0 </a:t>
            </a:r>
            <a:r>
              <a:rPr lang="fr-FR" sz="3000" b="1" dirty="0" smtClean="0">
                <a:latin typeface="+mj-lt"/>
              </a:rPr>
              <a:t>a</a:t>
            </a:r>
            <a:r>
              <a:rPr lang="fr-FR" sz="3000" b="1" baseline="-25000" dirty="0" smtClean="0">
                <a:latin typeface="+mj-lt"/>
              </a:rPr>
              <a:t>0</a:t>
            </a:r>
            <a:r>
              <a:rPr lang="fr-FR" sz="3000" dirty="0" smtClean="0">
                <a:latin typeface="+mj-lt"/>
              </a:rPr>
              <a:t>.</a:t>
            </a:r>
            <a:endParaRPr lang="fr-FR" sz="3000" dirty="0">
              <a:latin typeface="+mj-lt"/>
            </a:endParaRPr>
          </a:p>
          <a:p>
            <a:r>
              <a:rPr lang="fr-FR" sz="3000" dirty="0">
                <a:latin typeface="+mj-lt"/>
              </a:rPr>
              <a:t>      La valeur maximale d'un nombre binaire de n bits, exprimé en décimal est </a:t>
            </a:r>
            <a:r>
              <a:rPr lang="fr-FR" sz="3000" dirty="0" smtClean="0">
                <a:latin typeface="+mj-lt"/>
              </a:rPr>
              <a:t>:</a:t>
            </a:r>
          </a:p>
          <a:p>
            <a:pPr>
              <a:buNone/>
            </a:pPr>
            <a:r>
              <a:rPr lang="fr-FR" sz="3000" b="1" dirty="0" smtClean="0">
                <a:latin typeface="+mj-lt"/>
              </a:rPr>
              <a:t>                                  </a:t>
            </a:r>
            <a:r>
              <a:rPr lang="fr-FR" sz="4300" b="1" dirty="0" smtClean="0">
                <a:latin typeface="+mj-lt"/>
              </a:rPr>
              <a:t>N</a:t>
            </a:r>
            <a:r>
              <a:rPr lang="fr-FR" sz="4300" b="1" baseline="-25000" dirty="0" smtClean="0">
                <a:latin typeface="+mj-lt"/>
              </a:rPr>
              <a:t>max</a:t>
            </a:r>
            <a:r>
              <a:rPr lang="fr-FR" sz="4300" b="1" dirty="0" smtClean="0">
                <a:latin typeface="+mj-lt"/>
              </a:rPr>
              <a:t> = 2</a:t>
            </a:r>
            <a:r>
              <a:rPr lang="fr-FR" sz="4300" b="1" baseline="30000" dirty="0" smtClean="0">
                <a:latin typeface="+mj-lt"/>
              </a:rPr>
              <a:t>n </a:t>
            </a:r>
            <a:r>
              <a:rPr lang="fr-FR" sz="4300" b="1" dirty="0" smtClean="0">
                <a:latin typeface="+mj-lt"/>
              </a:rPr>
              <a:t>- 1</a:t>
            </a:r>
          </a:p>
          <a:p>
            <a:pPr>
              <a:buNone/>
            </a:pPr>
            <a:r>
              <a:rPr lang="fr-FR" dirty="0" smtClean="0"/>
              <a:t>  </a:t>
            </a:r>
            <a:endParaRPr lang="fr-FR"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Righ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Righ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Right)">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trips(downRight)">
                                      <p:cBhvr>
                                        <p:cTn id="2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4588</TotalTime>
  <Words>1244</Words>
  <PresentationFormat>Affichage à l'écran (4:3)</PresentationFormat>
  <Paragraphs>152</Paragraphs>
  <Slides>46</Slides>
  <Notes>1</Notes>
  <HiddenSlides>0</HiddenSlides>
  <MMClips>0</MMClips>
  <ScaleCrop>false</ScaleCrop>
  <HeadingPairs>
    <vt:vector size="4" baseType="variant">
      <vt:variant>
        <vt:lpstr>Thème</vt:lpstr>
      </vt:variant>
      <vt:variant>
        <vt:i4>1</vt:i4>
      </vt:variant>
      <vt:variant>
        <vt:lpstr>Titres des diapositives</vt:lpstr>
      </vt:variant>
      <vt:variant>
        <vt:i4>46</vt:i4>
      </vt:variant>
    </vt:vector>
  </HeadingPairs>
  <TitlesOfParts>
    <vt:vector size="47" baseType="lpstr">
      <vt:lpstr>Débit</vt:lpstr>
      <vt:lpstr>                                                                      avec la collaboration de Mr. IMED MESSAOUDI (inspecteur de sciences physiques)   </vt:lpstr>
      <vt:lpstr>I-  Signaux analogiques, logiques et numériques : </vt:lpstr>
      <vt:lpstr> 1- Signal analogique :  </vt:lpstr>
      <vt:lpstr> 2-Signal logique :</vt:lpstr>
      <vt:lpstr> 3-Signal numérique :</vt:lpstr>
      <vt:lpstr>4-Comparaison des signaux analogiques      et numériques :</vt:lpstr>
      <vt:lpstr>Diapositive 7</vt:lpstr>
      <vt:lpstr>5- Numérisation décimal et binaire ( Rappel) : </vt:lpstr>
      <vt:lpstr>Diapositive 9</vt:lpstr>
      <vt:lpstr>Diapositive 10</vt:lpstr>
      <vt:lpstr>II- Convertisseurs numériques- analogiques (C.N.A)               et convertisseurs analogiques - numériques(C.A.N)               </vt:lpstr>
      <vt:lpstr>1-  Convertisseur numérique – analogique  (C.N.A) :  </vt:lpstr>
      <vt:lpstr>  a- Définition</vt:lpstr>
      <vt:lpstr>Diapositive 14</vt:lpstr>
      <vt:lpstr>Diapositive 15</vt:lpstr>
      <vt:lpstr>  2-Convertisseur analogique-numérique(C A N)           </vt:lpstr>
      <vt:lpstr> a- Définition</vt:lpstr>
      <vt:lpstr>Diapositive 18</vt:lpstr>
      <vt:lpstr>Diapositive 19</vt:lpstr>
      <vt:lpstr>3-Exemples de chaînes de traitement de signaux            </vt:lpstr>
      <vt:lpstr>  a-  La chaîne de traitement du son : </vt:lpstr>
      <vt:lpstr> b-   Cas de l'appareil photo- numérique : </vt:lpstr>
      <vt:lpstr>Diapositive 23</vt:lpstr>
      <vt:lpstr>Diapositive 24</vt:lpstr>
      <vt:lpstr>Diapositive 25</vt:lpstr>
      <vt:lpstr>   Pour un CNA à 4 bits, on utilise 4 résistors (R, 2R, 4R et 8R)</vt:lpstr>
      <vt:lpstr>2)  Principe de fonctionnement :</vt:lpstr>
      <vt:lpstr>Diapositive 28</vt:lpstr>
      <vt:lpstr>Diapositive 29</vt:lpstr>
      <vt:lpstr>Diapositive 30</vt:lpstr>
      <vt:lpstr>Diapositive 31</vt:lpstr>
      <vt:lpstr>3)  Caractéristiques d’un C.N.A :</vt:lpstr>
      <vt:lpstr>Diapositive 33</vt:lpstr>
      <vt:lpstr>    c)  Caractéristique de transfert d’un C.N.A : uS = f(N)   </vt:lpstr>
      <vt:lpstr>Diapositive 35</vt:lpstr>
      <vt:lpstr>Diapositive 36</vt:lpstr>
      <vt:lpstr>Application : Sujet bac 2016 principale</vt:lpstr>
      <vt:lpstr>Diapositive 38</vt:lpstr>
      <vt:lpstr>Diapositive 39</vt:lpstr>
      <vt:lpstr>Diapositive 40</vt:lpstr>
      <vt:lpstr>Diapositive 41</vt:lpstr>
      <vt:lpstr>Diapositive 42</vt:lpstr>
      <vt:lpstr>Diapositive 43</vt:lpstr>
      <vt:lpstr>Diapositive 44</vt:lpstr>
      <vt:lpstr>Diapositive 45</vt:lpstr>
      <vt:lpstr>Déterminons la valeur de la plein échelle P.E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conversion des signaux</dc:title>
  <dc:creator>HAMADI GARGOURI</dc:creator>
  <cp:lastModifiedBy>user</cp:lastModifiedBy>
  <cp:revision>169</cp:revision>
  <dcterms:created xsi:type="dcterms:W3CDTF">2020-03-26T17:31:04Z</dcterms:created>
  <dcterms:modified xsi:type="dcterms:W3CDTF">2020-04-20T10:53:25Z</dcterms:modified>
</cp:coreProperties>
</file>