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13"/>
  </p:notesMasterIdLst>
  <p:sldIdLst>
    <p:sldId id="256" r:id="rId2"/>
    <p:sldId id="261" r:id="rId3"/>
    <p:sldId id="260" r:id="rId4"/>
    <p:sldId id="268" r:id="rId5"/>
    <p:sldId id="262" r:id="rId6"/>
    <p:sldId id="257" r:id="rId7"/>
    <p:sldId id="264" r:id="rId8"/>
    <p:sldId id="265" r:id="rId9"/>
    <p:sldId id="266" r:id="rId10"/>
    <p:sldId id="26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1AC4-68F1-41DD-ABDB-0B49A219CBE4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30E52-4022-426C-9710-292B65D5C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0E52-4022-426C-9710-292B65D5C77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7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7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6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628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0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890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4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6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4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2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9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7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4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1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9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6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VARIABLES ALEATOIRES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COURS POUR BAC SCIENTIFIQUE </a:t>
            </a:r>
          </a:p>
          <a:p>
            <a:r>
              <a:rPr lang="fr-FR" dirty="0" smtClean="0"/>
              <a:t>PROPOSE PAR MME BESMA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824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726" y="1275347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21105" y="421104"/>
            <a:ext cx="87228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1</a:t>
            </a: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 . </a:t>
            </a:r>
            <a:r>
              <a:rPr lang="fr-FR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X </a:t>
            </a: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suit une loi binomiale, donner ses paramètres sous forme (</a:t>
            </a:r>
            <a:r>
              <a:rPr lang="fr-FR" b="1" dirty="0" err="1">
                <a:solidFill>
                  <a:srgbClr val="000000"/>
                </a:solidFill>
                <a:latin typeface="Verdana" panose="020B0604030504040204" pitchFamily="34" charset="0"/>
              </a:rPr>
              <a:t>n;p</a:t>
            </a: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) avec p sous sa forme décimale :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2. Quelle est la probabilité de ne pas gagner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3. Quelle est la probabilité de gagner une fois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4. Quelle est la probabilité de gagner 2 fois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5. Quelle est la probabilité de gagner 3 fois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6. Quelle est la probabilité de gagner 4 fois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7. Quelle est la probabilité de gagner 5 fois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8. Quelle est la probabilité de gagner au moins une fois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9. Quelle est l'espérance E(X) ?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>
                <a:solidFill>
                  <a:srgbClr val="000000"/>
                </a:solidFill>
                <a:latin typeface="Verdana" panose="020B0604030504040204" pitchFamily="34" charset="0"/>
              </a:rPr>
              <a:t>10. Quelle est la variance V(X) 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0132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95" y="609600"/>
            <a:ext cx="8780707" cy="6176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CORRECTION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05327" y="1093017"/>
            <a:ext cx="90597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1. X suit une loi binomiale, donner ses paramètres sous forme (</a:t>
            </a:r>
            <a:r>
              <a:rPr lang="fr-FR" dirty="0" err="1"/>
              <a:t>n;p</a:t>
            </a:r>
            <a:r>
              <a:rPr lang="fr-FR" dirty="0"/>
              <a:t>) avec p sous sa forme décimale : </a:t>
            </a:r>
            <a:r>
              <a:rPr lang="fr-FR" dirty="0" smtClean="0"/>
              <a:t>(</a:t>
            </a:r>
            <a:r>
              <a:rPr lang="fr-FR" dirty="0"/>
              <a:t>5;0,2)</a:t>
            </a:r>
          </a:p>
          <a:p>
            <a:endParaRPr lang="fr-FR" dirty="0"/>
          </a:p>
          <a:p>
            <a:r>
              <a:rPr lang="fr-FR" dirty="0"/>
              <a:t>2. Quelle est la probabilité de ne pas gagner ? (</a:t>
            </a:r>
            <a:r>
              <a:rPr lang="fr-FR" dirty="0" smtClean="0"/>
              <a:t>0,327680)</a:t>
            </a:r>
            <a:endParaRPr lang="fr-FR" dirty="0"/>
          </a:p>
          <a:p>
            <a:endParaRPr lang="fr-FR" dirty="0"/>
          </a:p>
          <a:p>
            <a:r>
              <a:rPr lang="fr-FR" dirty="0"/>
              <a:t>3. Quelle est la probabilité de gagner une fois ? </a:t>
            </a:r>
            <a:r>
              <a:rPr lang="fr-FR" dirty="0" smtClean="0"/>
              <a:t>[0,409600</a:t>
            </a:r>
            <a:r>
              <a:rPr lang="fr-FR" dirty="0"/>
              <a:t>]</a:t>
            </a:r>
          </a:p>
          <a:p>
            <a:endParaRPr lang="fr-FR" dirty="0"/>
          </a:p>
          <a:p>
            <a:r>
              <a:rPr lang="fr-FR" dirty="0" smtClean="0"/>
              <a:t>4</a:t>
            </a:r>
            <a:r>
              <a:rPr lang="fr-FR" dirty="0"/>
              <a:t>. Quelle est la probabilité de gagner 2 fois ? </a:t>
            </a:r>
            <a:r>
              <a:rPr lang="fr-FR" dirty="0" smtClean="0"/>
              <a:t>0,204800</a:t>
            </a:r>
            <a:endParaRPr lang="fr-FR" dirty="0"/>
          </a:p>
          <a:p>
            <a:endParaRPr lang="fr-FR" dirty="0"/>
          </a:p>
          <a:p>
            <a:r>
              <a:rPr lang="fr-FR" dirty="0"/>
              <a:t>5. Quelle est la probabilité de gagner 3 fois ? </a:t>
            </a:r>
            <a:r>
              <a:rPr lang="fr-FR" dirty="0" smtClean="0"/>
              <a:t>0,051200</a:t>
            </a:r>
            <a:endParaRPr lang="fr-FR" dirty="0"/>
          </a:p>
          <a:p>
            <a:endParaRPr lang="fr-FR" dirty="0"/>
          </a:p>
          <a:p>
            <a:r>
              <a:rPr lang="fr-FR" dirty="0"/>
              <a:t>6. Quelle est la probabilité de gagner 4 fois ? </a:t>
            </a:r>
            <a:r>
              <a:rPr lang="fr-FR" dirty="0" smtClean="0"/>
              <a:t>0,006400</a:t>
            </a:r>
            <a:endParaRPr lang="fr-FR" dirty="0"/>
          </a:p>
          <a:p>
            <a:endParaRPr lang="fr-FR" dirty="0"/>
          </a:p>
          <a:p>
            <a:r>
              <a:rPr lang="fr-FR" dirty="0"/>
              <a:t>7. Quelle est la probabilité de gagner 5 fois ? </a:t>
            </a:r>
            <a:r>
              <a:rPr lang="fr-FR" dirty="0" smtClean="0"/>
              <a:t>0,000320</a:t>
            </a:r>
            <a:endParaRPr lang="fr-FR" dirty="0"/>
          </a:p>
          <a:p>
            <a:endParaRPr lang="fr-FR" dirty="0"/>
          </a:p>
          <a:p>
            <a:r>
              <a:rPr lang="fr-FR" dirty="0"/>
              <a:t>8. Quelle est la probabilité de gagner au moins une fois ? </a:t>
            </a:r>
            <a:r>
              <a:rPr lang="fr-FR" dirty="0" smtClean="0"/>
              <a:t>0,672320</a:t>
            </a:r>
            <a:endParaRPr lang="fr-FR" dirty="0"/>
          </a:p>
          <a:p>
            <a:endParaRPr lang="fr-FR" dirty="0"/>
          </a:p>
          <a:p>
            <a:r>
              <a:rPr lang="fr-FR" dirty="0"/>
              <a:t>9. Quelle est l'espérance E(X) </a:t>
            </a:r>
            <a:r>
              <a:rPr lang="fr-FR" dirty="0" smtClean="0"/>
              <a:t>? </a:t>
            </a:r>
            <a:r>
              <a:rPr lang="fr-FR" dirty="0"/>
              <a:t>1</a:t>
            </a:r>
          </a:p>
          <a:p>
            <a:endParaRPr lang="fr-FR" dirty="0"/>
          </a:p>
          <a:p>
            <a:r>
              <a:rPr lang="fr-FR" dirty="0"/>
              <a:t>10. Quelle est la variance V(X) ? </a:t>
            </a:r>
            <a:r>
              <a:rPr lang="fr-FR" dirty="0" smtClean="0"/>
              <a:t>0,8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6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0608" y="1775578"/>
            <a:ext cx="8596668" cy="3880773"/>
          </a:xfrm>
        </p:spPr>
        <p:txBody>
          <a:bodyPr/>
          <a:lstStyle/>
          <a:p>
            <a:r>
              <a:rPr lang="fr-FR" dirty="0" smtClean="0"/>
              <a:t>On appelle variable aléatoire ou alea numérique toute application X définit sur </a:t>
            </a:r>
            <a:r>
              <a:rPr lang="el-GR" dirty="0" smtClean="0"/>
              <a:t>Ω</a:t>
            </a:r>
            <a:r>
              <a:rPr lang="fr-FR" dirty="0" smtClean="0"/>
              <a:t> dans IR</a:t>
            </a:r>
          </a:p>
          <a:p>
            <a:endParaRPr lang="fr-FR" dirty="0" smtClean="0"/>
          </a:p>
          <a:p>
            <a:r>
              <a:rPr lang="fr-FR" dirty="0" smtClean="0"/>
              <a:t>L ensemble X(</a:t>
            </a:r>
            <a:r>
              <a:rPr lang="el-GR" dirty="0" smtClean="0"/>
              <a:t>Ω</a:t>
            </a:r>
            <a:r>
              <a:rPr lang="fr-FR" dirty="0" smtClean="0"/>
              <a:t>) est l’ensemble des valeurs prise par </a:t>
            </a:r>
            <a:endParaRPr lang="fr-FR" dirty="0"/>
          </a:p>
          <a:p>
            <a:r>
              <a:rPr lang="fr-FR" dirty="0" smtClean="0"/>
              <a:t>On </a:t>
            </a:r>
            <a:r>
              <a:rPr lang="fr-FR" dirty="0" smtClean="0"/>
              <a:t>appelle lois de probabilités de X  l’application définit de X(</a:t>
            </a:r>
            <a:r>
              <a:rPr lang="el-GR" dirty="0" smtClean="0"/>
              <a:t>Ω</a:t>
            </a:r>
            <a:r>
              <a:rPr lang="fr-FR" dirty="0" smtClean="0"/>
              <a:t>)dans [0,1]</a:t>
            </a:r>
          </a:p>
          <a:p>
            <a:r>
              <a:rPr lang="fr-FR" dirty="0" err="1" smtClean="0"/>
              <a:t>Definit</a:t>
            </a:r>
            <a:r>
              <a:rPr lang="fr-FR" dirty="0" smtClean="0"/>
              <a:t> par </a:t>
            </a: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599242"/>
              </p:ext>
            </p:extLst>
          </p:nvPr>
        </p:nvGraphicFramePr>
        <p:xfrm>
          <a:off x="2430379" y="4100975"/>
          <a:ext cx="139054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358640" imgH="558720" progId="Equation.DSMT4">
                  <p:embed/>
                </p:oleObj>
              </mc:Choice>
              <mc:Fallback>
                <p:oleObj name="Equation" r:id="rId3" imgW="13586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0379" y="4100975"/>
                        <a:ext cx="1390543" cy="5588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3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D’UN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Un joueur lance un de cubique équilibré dont  faces sont </a:t>
            </a:r>
            <a:r>
              <a:rPr lang="fr-FR" sz="3200" dirty="0" err="1" smtClean="0"/>
              <a:t>numerotes</a:t>
            </a:r>
            <a:r>
              <a:rPr lang="fr-FR" sz="3200" dirty="0" smtClean="0"/>
              <a:t> de 1 a 6</a:t>
            </a:r>
          </a:p>
          <a:p>
            <a:r>
              <a:rPr lang="fr-FR" sz="3200" dirty="0" smtClean="0"/>
              <a:t>Si il, obtient 1,2,3 ou 4 il perd 5dt</a:t>
            </a:r>
          </a:p>
          <a:p>
            <a:r>
              <a:rPr lang="fr-FR" sz="3200" dirty="0" smtClean="0"/>
              <a:t>Si il obtient 5 il gagne 7dt, sinon il gagne 10dt</a:t>
            </a:r>
          </a:p>
          <a:p>
            <a:r>
              <a:rPr lang="fr-FR" sz="3200" dirty="0" smtClean="0"/>
              <a:t>Soit X la variable aléatoire égale au gain algébrique du joueur</a:t>
            </a:r>
          </a:p>
          <a:p>
            <a:r>
              <a:rPr lang="fr-FR" sz="3200" dirty="0" smtClean="0"/>
              <a:t>Déterminer la loi de probabilité de X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6744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421" y="609600"/>
            <a:ext cx="8732581" cy="4732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REPONSE ET COMMENTAIRE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VALEURS PRISES PAR X SONT -5,7 ET 10</a:t>
            </a:r>
          </a:p>
          <a:p>
            <a:r>
              <a:rPr lang="fr-FR" dirty="0" smtClean="0"/>
              <a:t>ON ECRIT X={-5,7,10}</a:t>
            </a:r>
          </a:p>
          <a:p>
            <a:r>
              <a:rPr lang="fr-FR" dirty="0" smtClean="0"/>
              <a:t>LA LOI DE PROBABLITE DE X </a:t>
            </a:r>
          </a:p>
          <a:p>
            <a:r>
              <a:rPr lang="fr-FR" dirty="0" smtClean="0"/>
              <a:t>X=-5  correspond a l obtention des faces  1,2,3 et 4 donc p(X=-5)=4/6=2/3</a:t>
            </a:r>
          </a:p>
          <a:p>
            <a:r>
              <a:rPr lang="fr-FR" dirty="0" smtClean="0"/>
              <a:t>X=7 correspond a l obtention de la face n° donc p(X=5)=1/6</a:t>
            </a:r>
          </a:p>
          <a:p>
            <a:r>
              <a:rPr lang="fr-FR" dirty="0" smtClean="0"/>
              <a:t>X=10 correspond a l’obtention de la face n°6 p(X=6)=1/6</a:t>
            </a:r>
          </a:p>
          <a:p>
            <a:r>
              <a:rPr lang="fr-FR" dirty="0" smtClean="0"/>
              <a:t>La loi de </a:t>
            </a:r>
            <a:r>
              <a:rPr lang="fr-FR" dirty="0" err="1" smtClean="0"/>
              <a:t>probabile</a:t>
            </a:r>
            <a:r>
              <a:rPr lang="fr-FR" dirty="0" smtClean="0"/>
              <a:t> de X ce sont ces </a:t>
            </a:r>
            <a:r>
              <a:rPr lang="fr-FR" dirty="0" err="1" smtClean="0"/>
              <a:t>differentes</a:t>
            </a:r>
            <a:r>
              <a:rPr lang="fr-FR" dirty="0" smtClean="0"/>
              <a:t> probabilités on peut les résumer dans un tableau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015599"/>
                  </p:ext>
                </p:extLst>
              </p:nvPr>
            </p:nvGraphicFramePr>
            <p:xfrm>
              <a:off x="2105522" y="5233736"/>
              <a:ext cx="6797848" cy="8076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9462">
                      <a:extLst>
                        <a:ext uri="{9D8B030D-6E8A-4147-A177-3AD203B41FA5}">
                          <a16:colId xmlns:a16="http://schemas.microsoft.com/office/drawing/2014/main" val="1695467747"/>
                        </a:ext>
                      </a:extLst>
                    </a:gridCol>
                    <a:gridCol w="1699462">
                      <a:extLst>
                        <a:ext uri="{9D8B030D-6E8A-4147-A177-3AD203B41FA5}">
                          <a16:colId xmlns:a16="http://schemas.microsoft.com/office/drawing/2014/main" val="3006369632"/>
                        </a:ext>
                      </a:extLst>
                    </a:gridCol>
                    <a:gridCol w="1699462">
                      <a:extLst>
                        <a:ext uri="{9D8B030D-6E8A-4147-A177-3AD203B41FA5}">
                          <a16:colId xmlns:a16="http://schemas.microsoft.com/office/drawing/2014/main" val="2211726737"/>
                        </a:ext>
                      </a:extLst>
                    </a:gridCol>
                    <a:gridCol w="1699462">
                      <a:extLst>
                        <a:ext uri="{9D8B030D-6E8A-4147-A177-3AD203B41FA5}">
                          <a16:colId xmlns:a16="http://schemas.microsoft.com/office/drawing/2014/main" val="1290439706"/>
                        </a:ext>
                      </a:extLst>
                    </a:gridCol>
                  </a:tblGrid>
                  <a:tr h="403813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-5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7180361"/>
                      </a:ext>
                    </a:extLst>
                  </a:tr>
                  <a:tr h="403813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2/3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1/6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1/6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28833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015599"/>
                  </p:ext>
                </p:extLst>
              </p:nvPr>
            </p:nvGraphicFramePr>
            <p:xfrm>
              <a:off x="2105522" y="5233736"/>
              <a:ext cx="6797848" cy="8076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9462">
                      <a:extLst>
                        <a:ext uri="{9D8B030D-6E8A-4147-A177-3AD203B41FA5}">
                          <a16:colId xmlns:a16="http://schemas.microsoft.com/office/drawing/2014/main" val="1695467747"/>
                        </a:ext>
                      </a:extLst>
                    </a:gridCol>
                    <a:gridCol w="1699462">
                      <a:extLst>
                        <a:ext uri="{9D8B030D-6E8A-4147-A177-3AD203B41FA5}">
                          <a16:colId xmlns:a16="http://schemas.microsoft.com/office/drawing/2014/main" val="3006369632"/>
                        </a:ext>
                      </a:extLst>
                    </a:gridCol>
                    <a:gridCol w="1699462">
                      <a:extLst>
                        <a:ext uri="{9D8B030D-6E8A-4147-A177-3AD203B41FA5}">
                          <a16:colId xmlns:a16="http://schemas.microsoft.com/office/drawing/2014/main" val="2211726737"/>
                        </a:ext>
                      </a:extLst>
                    </a:gridCol>
                    <a:gridCol w="1699462">
                      <a:extLst>
                        <a:ext uri="{9D8B030D-6E8A-4147-A177-3AD203B41FA5}">
                          <a16:colId xmlns:a16="http://schemas.microsoft.com/office/drawing/2014/main" val="1290439706"/>
                        </a:ext>
                      </a:extLst>
                    </a:gridCol>
                  </a:tblGrid>
                  <a:tr h="40381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58" t="-8955" r="-301434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-5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7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10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7180361"/>
                      </a:ext>
                    </a:extLst>
                  </a:tr>
                  <a:tr h="40381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358" t="-108955" r="-301434" b="-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2/3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1/6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1/6</a:t>
                          </a:r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2883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981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696384" y="552450"/>
                <a:ext cx="8596668" cy="5607050"/>
              </a:xfrm>
            </p:spPr>
            <p:txBody>
              <a:bodyPr/>
              <a:lstStyle/>
              <a:p>
                <a:r>
                  <a:rPr lang="fr-FR" dirty="0" smtClean="0"/>
                  <a:t>ESPERANCE ET VARIANCE</a:t>
                </a:r>
                <a:br>
                  <a:rPr lang="fr-FR" dirty="0" smtClean="0"/>
                </a:br>
                <a:r>
                  <a:rPr lang="fr-FR" dirty="0" smtClean="0"/>
                  <a:t/>
                </a:r>
                <a:br>
                  <a:rPr lang="fr-FR" dirty="0" smtClean="0"/>
                </a:br>
                <a:r>
                  <a:rPr lang="fr-FR" sz="2000" dirty="0" smtClean="0">
                    <a:solidFill>
                      <a:schemeClr val="tx1"/>
                    </a:solidFill>
                  </a:rPr>
                  <a:t>Si X(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Ω</a:t>
                </a:r>
                <a:r>
                  <a:rPr lang="fr-FR" sz="2000" dirty="0" smtClean="0">
                    <a:solidFill>
                      <a:schemeClr val="tx1"/>
                    </a:solidFill>
                  </a:rPr>
                  <a:t>)={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fr-FR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000" dirty="0" smtClean="0">
                    <a:solidFill>
                      <a:schemeClr val="tx1"/>
                    </a:solidFill>
                  </a:rPr>
                  <a:t> 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sz="2000" dirty="0" smtClean="0">
                    <a:solidFill>
                      <a:schemeClr val="tx1"/>
                    </a:solidFill>
                  </a:rPr>
                  <a:t> ,,,,,,,,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2000" dirty="0" smtClean="0">
                    <a:solidFill>
                      <a:schemeClr val="tx1"/>
                    </a:solidFill>
                  </a:rPr>
                  <a:t> } </a:t>
                </a:r>
                <a:r>
                  <a:rPr lang="fr-FR" sz="2000" dirty="0" smtClean="0">
                    <a:solidFill>
                      <a:schemeClr val="tx1"/>
                    </a:solidFill>
                  </a:rPr>
                  <a:t>alors</a:t>
                </a:r>
                <a:br>
                  <a:rPr lang="fr-FR" sz="2000" dirty="0" smtClean="0">
                    <a:solidFill>
                      <a:schemeClr val="tx1"/>
                    </a:solidFill>
                  </a:rPr>
                </a:br>
                <a:r>
                  <a:rPr lang="fr-FR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fr-FR" sz="2000" dirty="0" smtClean="0">
                    <a:solidFill>
                      <a:schemeClr val="tx1"/>
                    </a:solidFill>
                  </a:rPr>
                </a:br>
                <a:r>
                  <a:rPr lang="fr-FR" sz="2000" dirty="0" smtClean="0">
                    <a:solidFill>
                      <a:schemeClr val="tx1"/>
                    </a:solidFill>
                  </a:rPr>
                  <a:t>L ESPERANCE MATHEMATIQUE EST LE REEL E(X)=</a:t>
                </a:r>
                <a:r>
                  <a:rPr lang="fr-FR" dirty="0" smtClean="0"/>
                  <a:t/>
                </a:r>
                <a:br>
                  <a:rPr lang="fr-FR" dirty="0" smtClean="0"/>
                </a:br>
                <a:r>
                  <a:rPr lang="fr-FR" dirty="0" smtClean="0"/>
                  <a:t/>
                </a:r>
                <a:br>
                  <a:rPr lang="fr-FR" dirty="0" smtClean="0"/>
                </a:br>
                <a:r>
                  <a:rPr lang="fr-FR" sz="2000" dirty="0" smtClean="0">
                    <a:solidFill>
                      <a:schemeClr val="tx1"/>
                    </a:solidFill>
                  </a:rPr>
                  <a:t>LA </a:t>
                </a:r>
                <a:r>
                  <a:rPr lang="fr-FR" sz="2000" dirty="0" smtClean="0">
                    <a:solidFill>
                      <a:schemeClr val="tx1"/>
                    </a:solidFill>
                  </a:rPr>
                  <a:t>VARIANCE MATHEMATIQUE EST LE REEL V(X)=E(X²)-(E(X))²</a:t>
                </a:r>
                <a:br>
                  <a:rPr lang="fr-FR" sz="2000" dirty="0" smtClean="0">
                    <a:solidFill>
                      <a:schemeClr val="tx1"/>
                    </a:solidFill>
                  </a:rPr>
                </a:br>
                <a:r>
                  <a:rPr lang="fr-FR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fr-FR" sz="2000" dirty="0" smtClean="0">
                    <a:solidFill>
                      <a:schemeClr val="tx1"/>
                    </a:solidFill>
                  </a:rPr>
                </a:br>
                <a:r>
                  <a:rPr lang="fr-FR" sz="2000" dirty="0" smtClean="0">
                    <a:solidFill>
                      <a:schemeClr val="tx1"/>
                    </a:solidFill>
                  </a:rPr>
                  <a:t>L’</a:t>
                </a:r>
                <a:r>
                  <a:rPr lang="fr-FR" sz="2000" dirty="0" err="1" smtClean="0">
                    <a:solidFill>
                      <a:schemeClr val="tx1"/>
                    </a:solidFill>
                  </a:rPr>
                  <a:t>ecart</a:t>
                </a:r>
                <a:r>
                  <a:rPr lang="fr-FR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fr-FR" sz="2000" dirty="0" smtClean="0">
                    <a:solidFill>
                      <a:schemeClr val="tx1"/>
                    </a:solidFill>
                  </a:rPr>
                  <a:t>type est le nombre réel </a:t>
                </a:r>
                <a:r>
                  <a:rPr lang="fr-FR" sz="2000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(X)=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fr-F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96384" y="552450"/>
                <a:ext cx="8596668" cy="5607050"/>
              </a:xfrm>
              <a:blipFill>
                <a:blip r:embed="rId3"/>
                <a:stretch>
                  <a:fillRect l="-2128" t="-1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80527"/>
              </p:ext>
            </p:extLst>
          </p:nvPr>
        </p:nvGraphicFramePr>
        <p:xfrm>
          <a:off x="6221663" y="2230270"/>
          <a:ext cx="469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469800" imgH="431640" progId="Equation.DSMT4">
                  <p:embed/>
                </p:oleObj>
              </mc:Choice>
              <mc:Fallback>
                <p:oleObj name="Equation" r:id="rId4" imgW="469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21663" y="2230270"/>
                        <a:ext cx="469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6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LOI BINOMIALE  /ETUDE D’UN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484" y="1588168"/>
            <a:ext cx="8708518" cy="4761832"/>
          </a:xfrm>
        </p:spPr>
        <p:txBody>
          <a:bodyPr>
            <a:noAutofit/>
          </a:bodyPr>
          <a:lstStyle/>
          <a:p>
            <a:r>
              <a:rPr lang="fr-FR" b="1" dirty="0"/>
              <a:t>Épreuve de Bernoulli </a:t>
            </a:r>
            <a:r>
              <a:rPr lang="fr-FR" b="1" dirty="0" smtClean="0"/>
              <a:t>:</a:t>
            </a:r>
            <a:endParaRPr lang="fr-FR" sz="2400" dirty="0" smtClean="0"/>
          </a:p>
          <a:p>
            <a:r>
              <a:rPr lang="fr-FR" b="1" dirty="0"/>
              <a:t>On appelle épreuve de Bernoulli une épreuve n'ayant que deux issues : Succès (S) et Échec(E).</a:t>
            </a:r>
          </a:p>
          <a:p>
            <a:r>
              <a:rPr lang="fr-FR" b="1" u="sng" dirty="0"/>
              <a:t>Exemple 1 :</a:t>
            </a:r>
            <a:r>
              <a:rPr lang="fr-FR" b="1" dirty="0"/>
              <a:t> On lance une pièce (pile ou face).</a:t>
            </a:r>
          </a:p>
          <a:p>
            <a:r>
              <a:rPr lang="fr-FR" b="1" dirty="0"/>
              <a:t>La loi de Bernoulli de paramètre p associe à l’issue succès (S) la probabilité p et à l’issue échec (E) la probabilité (1-p).</a:t>
            </a:r>
          </a:p>
          <a:p>
            <a:r>
              <a:rPr lang="fr-FR" b="1" u="sng" dirty="0" smtClean="0"/>
              <a:t>Schéma </a:t>
            </a:r>
            <a:r>
              <a:rPr lang="fr-FR" b="1" u="sng" dirty="0"/>
              <a:t>de Bernoulli :</a:t>
            </a:r>
            <a:endParaRPr lang="fr-FR" b="1" dirty="0"/>
          </a:p>
          <a:p>
            <a:r>
              <a:rPr lang="fr-FR" b="1" dirty="0"/>
              <a:t>On appelle schéma de Bernoulli, la répétition n fois, </a:t>
            </a:r>
            <a:r>
              <a:rPr lang="fr-FR" b="1" u="sng" dirty="0"/>
              <a:t>de manière indépendante</a:t>
            </a:r>
            <a:r>
              <a:rPr lang="fr-FR" b="1" dirty="0"/>
              <a:t>, une épreuve de Bernoulli.</a:t>
            </a:r>
          </a:p>
          <a:p>
            <a:r>
              <a:rPr lang="fr-FR" b="1" dirty="0"/>
              <a:t>Soit X la variable aléatoire correspondant au nombre de succès à l’issue de schéma de Bernoulli.</a:t>
            </a:r>
          </a:p>
          <a:p>
            <a:r>
              <a:rPr lang="fr-FR" b="1" dirty="0"/>
              <a:t>Donc la loi de probabilité de X est la loi Binomiale de paramètres n et p , notée B(</a:t>
            </a:r>
            <a:r>
              <a:rPr lang="fr-FR" b="1" dirty="0" err="1"/>
              <a:t>n;p</a:t>
            </a:r>
            <a:r>
              <a:rPr lang="fr-FR" b="1" dirty="0"/>
              <a:t>).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7175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445168" y="609600"/>
                <a:ext cx="8828834" cy="4985084"/>
              </a:xfrm>
            </p:spPr>
            <p:txBody>
              <a:bodyPr>
                <a:normAutofit fontScale="90000"/>
              </a:bodyPr>
              <a:lstStyle/>
              <a:p>
                <a:r>
                  <a:rPr lang="fr-FR" dirty="0" smtClean="0"/>
                  <a:t>PROPRIETES</a:t>
                </a:r>
                <a:r>
                  <a:rPr lang="fr-FR" dirty="0"/>
                  <a:t/>
                </a:r>
                <a:br>
                  <a:rPr lang="fr-FR" dirty="0"/>
                </a:br>
                <a:r>
                  <a:rPr lang="fr-FR" sz="2200" u="sng" dirty="0" smtClean="0">
                    <a:solidFill>
                      <a:schemeClr val="tx1"/>
                    </a:solidFill>
                  </a:rPr>
                  <a:t>PRORIETE 1</a:t>
                </a:r>
                <a:r>
                  <a:rPr lang="fr-FR" dirty="0"/>
                  <a:t/>
                </a:r>
                <a:br>
                  <a:rPr lang="fr-FR" dirty="0"/>
                </a:br>
                <a:r>
                  <a:rPr lang="fr-FR" dirty="0">
                    <a:solidFill>
                      <a:schemeClr val="tx1"/>
                    </a:solidFill>
                  </a:rPr>
                  <a:t>Soit B(n ; p) une loi Binomiale, la probabilité d’obtenir k succès (0≤ k ≤n) est donnée par la formule suivante :</a:t>
                </a:r>
                <a:r>
                  <a:rPr lang="fr-FR" dirty="0"/>
                  <a:t/>
                </a:r>
                <a:br>
                  <a:rPr lang="fr-FR" dirty="0"/>
                </a:br>
                <a:r>
                  <a:rPr lang="fr-FR" dirty="0"/>
                  <a:t/>
                </a:r>
                <a:br>
                  <a:rPr lang="fr-FR" dirty="0"/>
                </a:br>
                <a:r>
                  <a:rPr lang="fr-FR" dirty="0">
                    <a:solidFill>
                      <a:schemeClr val="tx1"/>
                    </a:solidFill>
                  </a:rPr>
                  <a:t>P(X=k) 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sSup>
                      <m:sSupPr>
                        <m:ctrlPr>
                          <a:rPr lang="fr-F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fr-FR" dirty="0"/>
                  <a:t/>
                </a:r>
                <a:br>
                  <a:rPr lang="fr-FR" dirty="0"/>
                </a:br>
                <a:r>
                  <a:rPr lang="fr-FR" dirty="0"/>
                  <a:t/>
                </a:r>
                <a:br>
                  <a:rPr lang="fr-FR" dirty="0"/>
                </a:br>
                <a:r>
                  <a:rPr lang="fr-FR" dirty="0"/>
                  <a:t>Avec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fr-FR" dirty="0"/>
                  <a:t> le coefficient binomial pour k succès.</a:t>
                </a:r>
              </a:p>
            </p:txBody>
          </p:sp>
        </mc:Choice>
        <mc:Fallback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5168" y="609600"/>
                <a:ext cx="8828834" cy="4985084"/>
              </a:xfrm>
              <a:blipFill>
                <a:blip r:embed="rId3"/>
                <a:stretch>
                  <a:fillRect l="-1727" t="-15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668680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33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011" y="385011"/>
            <a:ext cx="9228221" cy="233910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fr-FR" dirty="0" smtClean="0"/>
              <a:t>PROPRIETE 2</a:t>
            </a:r>
          </a:p>
          <a:p>
            <a:r>
              <a:rPr lang="fr-FR" dirty="0"/>
              <a:t>S</a:t>
            </a:r>
            <a:r>
              <a:rPr lang="fr-FR" dirty="0" smtClean="0"/>
              <a:t>oit </a:t>
            </a:r>
            <a:r>
              <a:rPr lang="fr-FR" dirty="0"/>
              <a:t>B (n ; p) une loi binomiale de paramètres n et p alors:</a:t>
            </a:r>
          </a:p>
          <a:p>
            <a:endParaRPr lang="fr-FR" dirty="0"/>
          </a:p>
          <a:p>
            <a:r>
              <a:rPr lang="fr-FR" sz="2000" dirty="0"/>
              <a:t>Espérance mathématique : E = </a:t>
            </a:r>
            <a:r>
              <a:rPr lang="fr-FR" sz="2000" dirty="0" err="1"/>
              <a:t>n.p</a:t>
            </a:r>
            <a:endParaRPr lang="fr-FR" sz="2000" dirty="0"/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Variance :V = </a:t>
            </a:r>
            <a:r>
              <a:rPr lang="fr-FR" dirty="0" err="1"/>
              <a:t>n.p</a:t>
            </a:r>
            <a:r>
              <a:rPr lang="fr-FR" dirty="0"/>
              <a:t>.(</a:t>
            </a:r>
            <a:r>
              <a:rPr lang="fr-FR" dirty="0" smtClean="0"/>
              <a:t>1-p)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232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35506"/>
            <a:ext cx="88672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u="sng" dirty="0" smtClean="0"/>
              <a:t>EXERCICE</a:t>
            </a:r>
          </a:p>
          <a:p>
            <a:r>
              <a:rPr lang="fr-FR" sz="2000" dirty="0" smtClean="0"/>
              <a:t>Dans </a:t>
            </a:r>
            <a:r>
              <a:rPr lang="fr-FR" sz="2000" dirty="0"/>
              <a:t>un jeu où on a une chance sur 5 de gagner.</a:t>
            </a:r>
          </a:p>
          <a:p>
            <a:endParaRPr lang="fr-FR" sz="2000" dirty="0"/>
          </a:p>
          <a:p>
            <a:r>
              <a:rPr lang="fr-FR" sz="2000" dirty="0"/>
              <a:t>On joue 5 fois de suite (répétitions identiques et indépendantes). Soit X la variable aléatoire correspondant aux gains.</a:t>
            </a:r>
          </a:p>
          <a:p>
            <a:endParaRPr lang="fr-FR" sz="2000" dirty="0"/>
          </a:p>
          <a:p>
            <a:r>
              <a:rPr lang="fr-FR" sz="2000" dirty="0"/>
              <a:t>On donnera pour le calcul des probabilités et dans chaque cas la valeur approchée à  =0,000001 prés.</a:t>
            </a:r>
          </a:p>
          <a:p>
            <a:endParaRPr lang="fr-FR" sz="2000" dirty="0"/>
          </a:p>
          <a:p>
            <a:r>
              <a:rPr lang="fr-FR" sz="2000" dirty="0"/>
              <a:t>Répondre aux questions suivantes :</a:t>
            </a:r>
          </a:p>
        </p:txBody>
      </p:sp>
    </p:spTree>
    <p:extLst>
      <p:ext uri="{BB962C8B-B14F-4D97-AF65-F5344CB8AC3E}">
        <p14:creationId xmlns:p14="http://schemas.microsoft.com/office/powerpoint/2010/main" val="24383556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804</TotalTime>
  <Words>472</Words>
  <Application>Microsoft Office PowerPoint</Application>
  <PresentationFormat>Grand écran</PresentationFormat>
  <Paragraphs>80</Paragraphs>
  <Slides>11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Trebuchet MS</vt:lpstr>
      <vt:lpstr>Verdana</vt:lpstr>
      <vt:lpstr>Wingdings 3</vt:lpstr>
      <vt:lpstr>Facette</vt:lpstr>
      <vt:lpstr>MathType 6.0 Equation</vt:lpstr>
      <vt:lpstr>Equation</vt:lpstr>
      <vt:lpstr>VARIABLES ALEATOIRES</vt:lpstr>
      <vt:lpstr>DEFINITIONS</vt:lpstr>
      <vt:lpstr>ETUDE D’UN EXEMPLE</vt:lpstr>
      <vt:lpstr>REPONSE ET COMMENTAIRE</vt:lpstr>
      <vt:lpstr>ESPERANCE ET VARIANCE  Si X(Ω)={ x_1, x_2 ,    x_3 ,,,,,,,,    x_n } alors  L ESPERANCE MATHEMATIQUE EST LE REEL E(X)=  LA VARIANCE MATHEMATIQUE EST LE REEL V(X)=E(X²)-(E(X))²  L’ecart type est le nombre réel (X)=√(V(X))</vt:lpstr>
      <vt:lpstr>LOI BINOMIALE  /ETUDE D’UN EXEMPLE</vt:lpstr>
      <vt:lpstr>PROPRIETES PRORIETE 1 Soit B(n ; p) une loi Binomiale, la probabilité d’obtenir k succès (0≤ k ≤n) est donnée par la formule suivante :  P(X=k) =C_k^n p^k 〖(1-p)〗^(n-k)  Avec C_k^n le coefficient binomial pour k succès.</vt:lpstr>
      <vt:lpstr>Présentation PowerPoint</vt:lpstr>
      <vt:lpstr>Présentation PowerPoint</vt:lpstr>
      <vt:lpstr>Présentation PowerPoint</vt:lpstr>
      <vt:lpstr>CORRECTION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ALEATOIRES</dc:title>
  <dc:creator>Admin</dc:creator>
  <cp:lastModifiedBy>Admin</cp:lastModifiedBy>
  <cp:revision>27</cp:revision>
  <dcterms:created xsi:type="dcterms:W3CDTF">2020-04-06T07:41:48Z</dcterms:created>
  <dcterms:modified xsi:type="dcterms:W3CDTF">2020-04-09T13:43:05Z</dcterms:modified>
</cp:coreProperties>
</file>