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Default Extension="sldx" ContentType="application/vnd.openxmlformats-officedocument.presentationml.slide"/>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notesMasterIdLst>
    <p:notesMasterId r:id="rId20"/>
  </p:notesMasterIdLst>
  <p:sldIdLst>
    <p:sldId id="256" r:id="rId2"/>
    <p:sldId id="257" r:id="rId3"/>
    <p:sldId id="258" r:id="rId4"/>
    <p:sldId id="375" r:id="rId5"/>
    <p:sldId id="376" r:id="rId6"/>
    <p:sldId id="339" r:id="rId7"/>
    <p:sldId id="377" r:id="rId8"/>
    <p:sldId id="378" r:id="rId9"/>
    <p:sldId id="371" r:id="rId10"/>
    <p:sldId id="365" r:id="rId11"/>
    <p:sldId id="270" r:id="rId12"/>
    <p:sldId id="367" r:id="rId13"/>
    <p:sldId id="363" r:id="rId14"/>
    <p:sldId id="338" r:id="rId15"/>
    <p:sldId id="280" r:id="rId16"/>
    <p:sldId id="354" r:id="rId17"/>
    <p:sldId id="379" r:id="rId18"/>
    <p:sldId id="380"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42CB0"/>
    <a:srgbClr val="CC3300"/>
    <a:srgbClr val="1763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7040" autoAdjust="0"/>
    <p:restoredTop sz="99130" autoAdjust="0"/>
  </p:normalViewPr>
  <p:slideViewPr>
    <p:cSldViewPr snapToGrid="0">
      <p:cViewPr>
        <p:scale>
          <a:sx n="62" d="100"/>
          <a:sy n="62" d="100"/>
        </p:scale>
        <p:origin x="-936" y="-30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CFCAAB-9484-42C6-9876-86BAA044BFDA}" type="datetimeFigureOut">
              <a:rPr lang="fr-FR" smtClean="0"/>
              <a:pPr/>
              <a:t>01/04/2020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F52ED3-C7C3-4530-9C6D-072F3AE0D863}" type="slidenum">
              <a:rPr lang="fr-FR" smtClean="0"/>
              <a:pPr/>
              <a:t>‹N°›</a:t>
            </a:fld>
            <a:endParaRPr lang="fr-FR"/>
          </a:p>
        </p:txBody>
      </p:sp>
    </p:spTree>
    <p:extLst>
      <p:ext uri="{BB962C8B-B14F-4D97-AF65-F5344CB8AC3E}">
        <p14:creationId xmlns:p14="http://schemas.microsoft.com/office/powerpoint/2010/main" xmlns="" val="385004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508000" y="4853412"/>
            <a:ext cx="112776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90B33BDB-E875-46BE-9197-BC2C47E3827C}" type="datetimeFigureOut">
              <a:rPr lang="fr-FR" smtClean="0"/>
              <a:pPr/>
              <a:t>01/04/2020</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10972800" y="6473952"/>
            <a:ext cx="1011936" cy="246888"/>
          </a:xfrm>
        </p:spPr>
        <p:txBody>
          <a:bodyPr/>
          <a:lstStyle/>
          <a:p>
            <a:fld id="{99EAF809-CA0E-4452-AB29-40A224C1CFB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0B33BDB-E875-46BE-9197-BC2C47E3827C}" type="datetimeFigureOut">
              <a:rPr lang="fr-FR" smtClean="0"/>
              <a:pPr/>
              <a:t>01/04/2020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EAF809-CA0E-4452-AB29-40A224C1CFB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144000" y="549277"/>
            <a:ext cx="2438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549277"/>
            <a:ext cx="83312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0B33BDB-E875-46BE-9197-BC2C47E3827C}" type="datetimeFigureOut">
              <a:rPr lang="fr-FR" smtClean="0"/>
              <a:pPr/>
              <a:t>01/04/2020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EAF809-CA0E-4452-AB29-40A224C1CFB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90B33BDB-E875-46BE-9197-BC2C47E3827C}" type="datetimeFigureOut">
              <a:rPr lang="fr-FR" smtClean="0"/>
              <a:pPr/>
              <a:t>01/04/2020</a:t>
            </a:fld>
            <a:endParaRPr lang="fr-FR"/>
          </a:p>
        </p:txBody>
      </p:sp>
      <p:sp>
        <p:nvSpPr>
          <p:cNvPr id="19" name="Espace réservé du pied de page 18"/>
          <p:cNvSpPr>
            <a:spLocks noGrp="1"/>
          </p:cNvSpPr>
          <p:nvPr>
            <p:ph type="ftr" sz="quarter" idx="11"/>
          </p:nvPr>
        </p:nvSpPr>
        <p:spPr>
          <a:xfrm>
            <a:off x="4775200" y="76201"/>
            <a:ext cx="3860800" cy="288925"/>
          </a:xfrm>
        </p:spPr>
        <p:txBody>
          <a:bodyPr/>
          <a:lstStyle/>
          <a:p>
            <a:endParaRPr lang="fr-FR"/>
          </a:p>
        </p:txBody>
      </p:sp>
      <p:sp>
        <p:nvSpPr>
          <p:cNvPr id="16" name="Espace réservé du numéro de diapositive 15"/>
          <p:cNvSpPr>
            <a:spLocks noGrp="1"/>
          </p:cNvSpPr>
          <p:nvPr>
            <p:ph type="sldNum" sz="quarter" idx="12"/>
          </p:nvPr>
        </p:nvSpPr>
        <p:spPr>
          <a:xfrm>
            <a:off x="10972800" y="6473952"/>
            <a:ext cx="1011936" cy="246888"/>
          </a:xfrm>
        </p:spPr>
        <p:txBody>
          <a:bodyPr/>
          <a:lstStyle/>
          <a:p>
            <a:fld id="{99EAF809-CA0E-4452-AB29-40A224C1CFB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90B33BDB-E875-46BE-9197-BC2C47E3827C}" type="datetimeFigureOut">
              <a:rPr lang="fr-FR" smtClean="0"/>
              <a:pPr/>
              <a:t>01/04/2020</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99EAF809-CA0E-4452-AB29-40A224C1CFBF}" type="slidenum">
              <a:rPr lang="fr-FR" smtClean="0"/>
              <a:pPr/>
              <a:t>‹N°›</a:t>
            </a:fld>
            <a:endParaRPr lang="fr-FR"/>
          </a:p>
        </p:txBody>
      </p:sp>
      <p:sp>
        <p:nvSpPr>
          <p:cNvPr id="8" name="Titre 7"/>
          <p:cNvSpPr>
            <a:spLocks noGrp="1"/>
          </p:cNvSpPr>
          <p:nvPr>
            <p:ph type="title"/>
          </p:nvPr>
        </p:nvSpPr>
        <p:spPr>
          <a:xfrm>
            <a:off x="240633" y="2947086"/>
            <a:ext cx="115824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402336" y="457200"/>
            <a:ext cx="115824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90B33BDB-E875-46BE-9197-BC2C47E3827C}" type="datetimeFigureOut">
              <a:rPr lang="fr-FR" smtClean="0"/>
              <a:pPr/>
              <a:t>01/04/2020</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99EAF809-CA0E-4452-AB29-40A224C1CFB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406400" y="5410200"/>
            <a:ext cx="114808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90B33BDB-E875-46BE-9197-BC2C47E3827C}" type="datetimeFigureOut">
              <a:rPr lang="fr-FR" smtClean="0"/>
              <a:pPr/>
              <a:t>01/04/2020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10972800" y="6477000"/>
            <a:ext cx="1016000" cy="246888"/>
          </a:xfrm>
        </p:spPr>
        <p:txBody>
          <a:bodyPr/>
          <a:lstStyle/>
          <a:p>
            <a:fld id="{99EAF809-CA0E-4452-AB29-40A224C1CFBF}" type="slidenum">
              <a:rPr lang="fr-FR" smtClean="0"/>
              <a:pPr/>
              <a:t>‹N°›</a:t>
            </a:fld>
            <a:endParaRPr lang="fr-FR"/>
          </a:p>
        </p:txBody>
      </p:sp>
      <p:sp>
        <p:nvSpPr>
          <p:cNvPr id="11" name="Connecteur droit 10"/>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402336" y="457200"/>
            <a:ext cx="115824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90B33BDB-E875-46BE-9197-BC2C47E3827C}" type="datetimeFigureOut">
              <a:rPr lang="fr-FR" smtClean="0"/>
              <a:pPr/>
              <a:t>01/04/2020</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9EAF809-CA0E-4452-AB29-40A224C1CFB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90B33BDB-E875-46BE-9197-BC2C47E3827C}" type="datetimeFigureOut">
              <a:rPr lang="fr-FR" smtClean="0"/>
              <a:pPr/>
              <a:t>01/04/2020</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EAF809-CA0E-4452-AB29-40A224C1CFB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609600" y="5486400"/>
            <a:ext cx="112776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90B33BDB-E875-46BE-9197-BC2C47E3827C}" type="datetimeFigureOut">
              <a:rPr lang="fr-FR" smtClean="0"/>
              <a:pPr/>
              <a:t>01/04/2020</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9EAF809-CA0E-4452-AB29-40A224C1CFB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90B33BDB-E875-46BE-9197-BC2C47E3827C}" type="datetimeFigureOut">
              <a:rPr lang="fr-FR" smtClean="0"/>
              <a:pPr/>
              <a:t>01/04/2020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99EAF809-CA0E-4452-AB29-40A224C1CFBF}" type="slidenum">
              <a:rPr lang="fr-FR" smtClean="0"/>
              <a:pPr/>
              <a:t>‹N°›</a:t>
            </a:fld>
            <a:endParaRPr lang="fr-FR"/>
          </a:p>
        </p:txBody>
      </p:sp>
      <p:sp>
        <p:nvSpPr>
          <p:cNvPr id="17" name="Titre 16"/>
          <p:cNvSpPr>
            <a:spLocks noGrp="1"/>
          </p:cNvSpPr>
          <p:nvPr>
            <p:ph type="title"/>
          </p:nvPr>
        </p:nvSpPr>
        <p:spPr>
          <a:xfrm>
            <a:off x="508000" y="4993760"/>
            <a:ext cx="78232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406400" y="1554163"/>
            <a:ext cx="115824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8636000" y="76201"/>
            <a:ext cx="3352800" cy="288925"/>
          </a:xfrm>
          <a:prstGeom prst="rect">
            <a:avLst/>
          </a:prstGeom>
        </p:spPr>
        <p:txBody>
          <a:bodyPr vert="horz"/>
          <a:lstStyle>
            <a:lvl1pPr algn="l" eaLnBrk="1" latinLnBrk="0" hangingPunct="1">
              <a:defRPr kumimoji="0" sz="1200">
                <a:solidFill>
                  <a:schemeClr val="accent1">
                    <a:shade val="75000"/>
                  </a:schemeClr>
                </a:solidFill>
              </a:defRPr>
            </a:lvl1pPr>
          </a:lstStyle>
          <a:p>
            <a:fld id="{90B33BDB-E875-46BE-9197-BC2C47E3827C}" type="datetimeFigureOut">
              <a:rPr lang="fr-FR" smtClean="0"/>
              <a:pPr/>
              <a:t>01/04/2020</a:t>
            </a:fld>
            <a:endParaRPr lang="fr-FR"/>
          </a:p>
        </p:txBody>
      </p:sp>
      <p:sp>
        <p:nvSpPr>
          <p:cNvPr id="28" name="Espace réservé du pied de page 27"/>
          <p:cNvSpPr>
            <a:spLocks noGrp="1"/>
          </p:cNvSpPr>
          <p:nvPr>
            <p:ph type="ftr" sz="quarter" idx="3"/>
          </p:nvPr>
        </p:nvSpPr>
        <p:spPr>
          <a:xfrm>
            <a:off x="4165600" y="76201"/>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10972800" y="6477001"/>
            <a:ext cx="1016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9EAF809-CA0E-4452-AB29-40A224C1CFBF}" type="slidenum">
              <a:rPr lang="fr-FR" smtClean="0"/>
              <a:pPr/>
              <a:t>‹N°›</a:t>
            </a:fld>
            <a:endParaRPr lang="fr-FR"/>
          </a:p>
        </p:txBody>
      </p:sp>
      <p:sp>
        <p:nvSpPr>
          <p:cNvPr id="10" name="Espace réservé du titre 9"/>
          <p:cNvSpPr>
            <a:spLocks noGrp="1"/>
          </p:cNvSpPr>
          <p:nvPr>
            <p:ph type="title"/>
          </p:nvPr>
        </p:nvSpPr>
        <p:spPr>
          <a:xfrm>
            <a:off x="406400" y="457200"/>
            <a:ext cx="115824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package" Target="../embeddings/Diapositive_Microsoft_Office_PowerPoint1.sld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594360"/>
            <a:ext cx="11183008" cy="1264920"/>
          </a:xfrm>
        </p:spPr>
        <p:txBody>
          <a:bodyPr>
            <a:normAutofit/>
            <a:scene3d>
              <a:camera prst="perspectiveBelow"/>
              <a:lightRig rig="threePt" dir="t"/>
            </a:scene3d>
          </a:bodyPr>
          <a:lstStyle/>
          <a:p>
            <a:pPr algn="ctr"/>
            <a:r>
              <a:rPr lang="ar-TN" sz="4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reflection blurRad="6350" stA="60000" endA="900" endPos="60000" dist="29997" dir="5400000" sy="-100000" algn="bl" rotWithShape="0"/>
                </a:effectLst>
              </a:rPr>
              <a:t>الدرس </a:t>
            </a:r>
            <a:r>
              <a:rPr lang="ar-TN" sz="4000"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reflection blurRad="6350" stA="60000" endA="900" endPos="60000" dist="29997" dir="5400000" sy="-100000" algn="bl" rotWithShape="0"/>
                </a:effectLst>
              </a:rPr>
              <a:t>الخامس  : </a:t>
            </a:r>
            <a:r>
              <a:rPr lang="ar-TN" b="1" dirty="0" smtClean="0"/>
              <a:t>الثورة الفرنسية 1789</a:t>
            </a:r>
            <a:r>
              <a:rPr lang="fr-FR" smtClean="0"/>
              <a:t/>
            </a:r>
            <a:br>
              <a:rPr lang="fr-FR" smtClean="0"/>
            </a:br>
            <a:endParaRPr lang="fr-FR"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reflection blurRad="6350" stA="60000" endA="900" endPos="60000" dist="29997" dir="5400000" sy="-100000" algn="bl" rotWithShape="0"/>
              </a:effectLst>
            </a:endParaRPr>
          </a:p>
        </p:txBody>
      </p:sp>
      <p:sp>
        <p:nvSpPr>
          <p:cNvPr id="4" name="Titre 1">
            <a:extLst>
              <a:ext uri="{FF2B5EF4-FFF2-40B4-BE49-F238E27FC236}">
                <a16:creationId xmlns:a16="http://schemas.microsoft.com/office/drawing/2014/main" xmlns="" id="{4C29FB46-5E5F-4A51-AC24-AE02ADF2AFC8}"/>
              </a:ext>
            </a:extLst>
          </p:cNvPr>
          <p:cNvSpPr txBox="1">
            <a:spLocks/>
          </p:cNvSpPr>
          <p:nvPr/>
        </p:nvSpPr>
        <p:spPr>
          <a:xfrm>
            <a:off x="1755228" y="2484121"/>
            <a:ext cx="8692056" cy="1173480"/>
          </a:xfrm>
          <a:prstGeom prst="rect">
            <a:avLst/>
          </a:prstGeom>
          <a:effectLst/>
        </p:spPr>
        <p:txBody>
          <a:bodyPr vert="horz" lIns="91440" tIns="45720" rIns="91440" bIns="45720" rtlCol="0" anchor="b">
            <a:noAutofit/>
            <a:scene3d>
              <a:camera prst="orthographicFront"/>
              <a:lightRig rig="harsh" dir="t"/>
            </a:scene3d>
            <a:sp3d extrusionH="57150" prstMaterial="matte">
              <a:bevelT w="63500" h="12700" prst="angle"/>
              <a:contourClr>
                <a:schemeClr val="bg1">
                  <a:lumMod val="65000"/>
                </a:schemeClr>
              </a:contourClr>
            </a:sp3d>
          </a:bodyPr>
          <a:lstStyle>
            <a:lvl1pPr algn="ctr" defTabSz="457200" rtl="0" eaLnBrk="1" latinLnBrk="0" hangingPunct="1">
              <a:spcBef>
                <a:spcPct val="0"/>
              </a:spcBef>
              <a:buNone/>
              <a:defRPr sz="5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TN" b="1" dirty="0" smtClean="0">
                <a:ln w="10160">
                  <a:solidFill>
                    <a:schemeClr val="accent5"/>
                  </a:solidFill>
                  <a:prstDash val="solid"/>
                </a:ln>
                <a:solidFill>
                  <a:srgbClr val="FFFFFF"/>
                </a:solidFill>
                <a:effectLst>
                  <a:outerShdw blurRad="38100" dist="22860" dir="5400000" algn="tl" rotWithShape="0">
                    <a:srgbClr val="000000">
                      <a:alpha val="30000"/>
                    </a:srgbClr>
                  </a:outerShdw>
                  <a:reflection blurRad="6350" stA="60000" endA="900" endPos="60000" dist="60007" dir="5400000" sy="-100000" algn="bl" rotWithShape="0"/>
                </a:effectLst>
              </a:rPr>
              <a:t>المستوى:ثامنة أساسي</a:t>
            </a:r>
            <a:endParaRPr lang="fr-FR" b="1" dirty="0">
              <a:ln w="10160">
                <a:solidFill>
                  <a:schemeClr val="accent5"/>
                </a:solidFill>
                <a:prstDash val="solid"/>
              </a:ln>
              <a:solidFill>
                <a:srgbClr val="FFFFFF"/>
              </a:solidFill>
              <a:effectLst>
                <a:outerShdw blurRad="38100" dist="22860" dir="5400000" algn="tl" rotWithShape="0">
                  <a:srgbClr val="000000">
                    <a:alpha val="30000"/>
                  </a:srgbClr>
                </a:outerShdw>
                <a:reflection blurRad="6350" stA="60000" endA="900" endPos="60000" dist="60007" dir="5400000" sy="-100000" algn="bl" rotWithShape="0"/>
              </a:effectLst>
            </a:endParaRPr>
          </a:p>
        </p:txBody>
      </p:sp>
      <p:sp>
        <p:nvSpPr>
          <p:cNvPr id="5" name="Titre 1">
            <a:extLst>
              <a:ext uri="{FF2B5EF4-FFF2-40B4-BE49-F238E27FC236}">
                <a16:creationId xmlns:a16="http://schemas.microsoft.com/office/drawing/2014/main" xmlns="" id="{E85A7EE4-9DC5-4D05-BE26-5F8C266DC89F}"/>
              </a:ext>
            </a:extLst>
          </p:cNvPr>
          <p:cNvSpPr txBox="1">
            <a:spLocks/>
          </p:cNvSpPr>
          <p:nvPr/>
        </p:nvSpPr>
        <p:spPr>
          <a:xfrm>
            <a:off x="283117" y="4084327"/>
            <a:ext cx="11488615" cy="1249679"/>
          </a:xfrm>
          <a:prstGeom prst="rect">
            <a:avLst/>
          </a:prstGeom>
          <a:effectLst/>
        </p:spPr>
        <p:txBody>
          <a:bodyPr vert="horz" lIns="91440" tIns="45720" rIns="91440" bIns="45720" rtlCol="0" anchor="b">
            <a:noAutofit/>
            <a:scene3d>
              <a:camera prst="orthographicFront"/>
              <a:lightRig rig="harsh" dir="t"/>
            </a:scene3d>
            <a:sp3d extrusionH="57150" prstMaterial="matte">
              <a:bevelT w="63500" h="12700" prst="angle"/>
              <a:contourClr>
                <a:schemeClr val="bg1">
                  <a:lumMod val="65000"/>
                </a:schemeClr>
              </a:contourClr>
            </a:sp3d>
          </a:bodyPr>
          <a:lstStyle>
            <a:lvl1pPr algn="ctr" defTabSz="457200" rtl="0" eaLnBrk="1" latinLnBrk="0" hangingPunct="1">
              <a:spcBef>
                <a:spcPct val="0"/>
              </a:spcBef>
              <a:buNone/>
              <a:defRPr sz="5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TN"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إنجاز الأستاذ: </a:t>
            </a:r>
            <a:r>
              <a:rPr lang="ar-TN"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فتحي </a:t>
            </a:r>
            <a:r>
              <a:rPr lang="ar-TN" b="1" dirty="0" err="1"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البيار</a:t>
            </a:r>
            <a:endParaRPr lang="fr-FR"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6" name="Titre 1">
            <a:extLst>
              <a:ext uri="{FF2B5EF4-FFF2-40B4-BE49-F238E27FC236}">
                <a16:creationId xmlns:a16="http://schemas.microsoft.com/office/drawing/2014/main" xmlns="" id="{478D5B29-B9FF-4DB2-8337-A84DC21C5D76}"/>
              </a:ext>
            </a:extLst>
          </p:cNvPr>
          <p:cNvSpPr txBox="1">
            <a:spLocks/>
          </p:cNvSpPr>
          <p:nvPr/>
        </p:nvSpPr>
        <p:spPr>
          <a:xfrm>
            <a:off x="524855" y="5410200"/>
            <a:ext cx="11488615" cy="1447800"/>
          </a:xfrm>
          <a:prstGeom prst="rect">
            <a:avLst/>
          </a:prstGeom>
          <a:effectLst/>
        </p:spPr>
        <p:txBody>
          <a:bodyPr vert="horz" lIns="91440" tIns="45720" rIns="91440" bIns="45720" rtlCol="0" anchor="b">
            <a:noAutofit/>
          </a:bodyPr>
          <a:lstStyle>
            <a:lvl1pPr algn="ctr" defTabSz="457200" rtl="0" eaLnBrk="1" latinLnBrk="0" hangingPunct="1">
              <a:spcBef>
                <a:spcPct val="0"/>
              </a:spcBef>
              <a:buNone/>
              <a:defRPr sz="54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ar-TN" b="1" dirty="0">
                <a:ln w="22225">
                  <a:solidFill>
                    <a:schemeClr val="accent2"/>
                  </a:solidFill>
                  <a:prstDash val="solid"/>
                </a:ln>
                <a:solidFill>
                  <a:schemeClr val="accent2">
                    <a:lumMod val="40000"/>
                    <a:lumOff val="60000"/>
                  </a:schemeClr>
                </a:solidFill>
              </a:rPr>
              <a:t>السنة </a:t>
            </a:r>
            <a:r>
              <a:rPr lang="ar-TN" b="1" dirty="0" smtClean="0">
                <a:ln w="22225">
                  <a:solidFill>
                    <a:schemeClr val="accent2"/>
                  </a:solidFill>
                  <a:prstDash val="solid"/>
                </a:ln>
                <a:solidFill>
                  <a:schemeClr val="accent2">
                    <a:lumMod val="40000"/>
                    <a:lumOff val="60000"/>
                  </a:schemeClr>
                </a:solidFill>
              </a:rPr>
              <a:t>الدراسية: 2020/2019</a:t>
            </a:r>
            <a:endParaRPr lang="fr-FR"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xmlns="" val="2933874564"/>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ox(in)">
                                      <p:cBhvr>
                                        <p:cTn id="30" dur="2000"/>
                                        <p:tgtEl>
                                          <p:spTgt spid="5"/>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heel(1)">
                                      <p:cBhvr>
                                        <p:cTn id="35"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18162" y="406664"/>
            <a:ext cx="10923159" cy="6924973"/>
          </a:xfrm>
          <a:prstGeom prst="rect">
            <a:avLst/>
          </a:prstGeom>
          <a:noFill/>
        </p:spPr>
        <p:txBody>
          <a:bodyPr wrap="square" rtlCol="0">
            <a:spAutoFit/>
          </a:bodyPr>
          <a:lstStyle/>
          <a:p>
            <a:pPr algn="r" rtl="1"/>
            <a:r>
              <a:rPr lang="ar-TN" sz="3200" dirty="0" smtClean="0"/>
              <a:t>استنتاج:</a:t>
            </a:r>
            <a:endParaRPr lang="fr-FR" sz="3200" dirty="0" smtClean="0"/>
          </a:p>
          <a:p>
            <a:pPr algn="r" rtl="1"/>
            <a:r>
              <a:rPr lang="ar-TN" sz="3200" dirty="0" smtClean="0"/>
              <a:t>← نظام حكم مطلق وظالم .</a:t>
            </a:r>
            <a:endParaRPr lang="fr-FR" sz="3200" dirty="0" smtClean="0"/>
          </a:p>
          <a:p>
            <a:pPr algn="r" rtl="1"/>
            <a:r>
              <a:rPr lang="ar-TN" sz="3200" dirty="0" smtClean="0"/>
              <a:t>← التمثيل داخل مجلس طبقات الأمة  غير عادل .</a:t>
            </a:r>
            <a:endParaRPr lang="fr-FR" sz="3200" dirty="0" smtClean="0"/>
          </a:p>
          <a:p>
            <a:pPr algn="r" rtl="1"/>
            <a:r>
              <a:rPr lang="ar-TN" sz="3200" dirty="0" smtClean="0"/>
              <a:t>← التصويت داخل المجلس شكلي وغير ملزم للملك.</a:t>
            </a:r>
            <a:endParaRPr lang="fr-FR" sz="3200" dirty="0" smtClean="0"/>
          </a:p>
          <a:p>
            <a:pPr algn="r" rtl="1"/>
            <a:r>
              <a:rPr lang="ar-TN" sz="3200" dirty="0" smtClean="0"/>
              <a:t>*** أزمة مالية خانقة ناتجة عن:</a:t>
            </a:r>
            <a:endParaRPr lang="fr-FR" sz="3200" dirty="0" smtClean="0"/>
          </a:p>
          <a:p>
            <a:pPr algn="r" rtl="1"/>
            <a:r>
              <a:rPr lang="ar-SA" sz="3200" dirty="0" smtClean="0"/>
              <a:t>-         </a:t>
            </a:r>
            <a:r>
              <a:rPr lang="ar-TN" sz="3200" dirty="0" smtClean="0"/>
              <a:t>تفاقم عجز ميزانية الدولة بسبب تبذير الطبقة 1+2 لميزانية الدولة + حصر دفع الضرائب على الطبقة العامة الفقيرة. </a:t>
            </a:r>
            <a:endParaRPr lang="fr-FR" sz="3200" dirty="0" smtClean="0"/>
          </a:p>
          <a:p>
            <a:pPr algn="r" rtl="1"/>
            <a:r>
              <a:rPr lang="ar-SA" sz="3200" dirty="0" smtClean="0"/>
              <a:t>-         </a:t>
            </a:r>
            <a:r>
              <a:rPr lang="ar-TN" sz="3200" dirty="0" smtClean="0"/>
              <a:t> شدة نقمة أغلبية السكان على نظام الحكم الجائر= تحمّله مسؤولية الأزمة.</a:t>
            </a:r>
            <a:endParaRPr lang="fr-FR" sz="3200" dirty="0" smtClean="0"/>
          </a:p>
          <a:p>
            <a:pPr algn="r" rtl="1"/>
            <a:r>
              <a:rPr lang="ar-TN" sz="3200" dirty="0" smtClean="0"/>
              <a:t>** مطالبة الطبقة الثالثة الملك بإدخال إصلاح سياسي لتجاوز الأزمة. </a:t>
            </a:r>
            <a:endParaRPr lang="fr-FR" sz="3200" dirty="0" smtClean="0"/>
          </a:p>
          <a:p>
            <a:pPr algn="r" rtl="1"/>
            <a:r>
              <a:rPr lang="ar-TN" sz="3200" dirty="0" smtClean="0"/>
              <a:t>** رفض الملك إدخال أي إصلاح .</a:t>
            </a:r>
            <a:endParaRPr lang="fr-FR" sz="3200" dirty="0" smtClean="0"/>
          </a:p>
          <a:p>
            <a:pPr algn="r" rtl="1"/>
            <a:r>
              <a:rPr lang="ar-TN" sz="3200" dirty="0" smtClean="0"/>
              <a:t>  ←←← *** وضع مهدد بالانفجار = اندلاع الثورة.  </a:t>
            </a:r>
            <a:endParaRPr lang="fr-FR" sz="3200" dirty="0" smtClean="0"/>
          </a:p>
          <a:p>
            <a:pPr algn="r"/>
            <a:r>
              <a:rPr lang="ar-TN" sz="2800" dirty="0" smtClean="0"/>
              <a:t> </a:t>
            </a:r>
            <a:endParaRPr lang="fr-FR" sz="2800" dirty="0"/>
          </a:p>
        </p:txBody>
      </p:sp>
    </p:spTree>
    <p:extLst>
      <p:ext uri="{BB962C8B-B14F-4D97-AF65-F5344CB8AC3E}">
        <p14:creationId xmlns:p14="http://schemas.microsoft.com/office/powerpoint/2010/main" xmlns="" val="2392341714"/>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ZoneTexte 2"/>
          <p:cNvSpPr txBox="1"/>
          <p:nvPr/>
        </p:nvSpPr>
        <p:spPr>
          <a:xfrm>
            <a:off x="609600" y="406664"/>
            <a:ext cx="11277600" cy="7540526"/>
          </a:xfrm>
          <a:prstGeom prst="rect">
            <a:avLst/>
          </a:prstGeom>
          <a:noFill/>
        </p:spPr>
        <p:txBody>
          <a:bodyPr wrap="square" rtlCol="0">
            <a:spAutoFit/>
          </a:bodyPr>
          <a:lstStyle/>
          <a:p>
            <a:pPr algn="r" rtl="1"/>
            <a:r>
              <a:rPr lang="fr-FR" sz="4000" b="1" dirty="0">
                <a:ln w="12700" cmpd="sng">
                  <a:solidFill>
                    <a:schemeClr val="accent4"/>
                  </a:solidFill>
                  <a:prstDash val="solid"/>
                </a:ln>
                <a:solidFill>
                  <a:srgbClr val="C00000"/>
                </a:solidFill>
                <a:effectLst>
                  <a:reflection blurRad="6350" stA="55000" endA="50" endPos="85000" dist="60007" dir="5400000" sy="-100000" algn="bl" rotWithShape="0"/>
                </a:effectLst>
              </a:rPr>
              <a:t>II</a:t>
            </a:r>
            <a:r>
              <a:rPr lang="ar-TN" sz="4000" b="1" dirty="0">
                <a:ln w="12700" cmpd="sng">
                  <a:solidFill>
                    <a:schemeClr val="accent4"/>
                  </a:solidFill>
                  <a:prstDash val="solid"/>
                </a:ln>
                <a:solidFill>
                  <a:srgbClr val="C00000"/>
                </a:solidFill>
                <a:effectLst>
                  <a:reflection blurRad="6350" stA="55000" endA="50" endPos="85000" dist="60007" dir="5400000" sy="-100000" algn="bl" rotWithShape="0"/>
                </a:effectLst>
                <a:latin typeface="Times New Roman" panose="02020603050405020304" pitchFamily="18" charset="0"/>
                <a:cs typeface="Times New Roman" panose="02020603050405020304" pitchFamily="18" charset="0"/>
              </a:rPr>
              <a:t>- </a:t>
            </a:r>
            <a:r>
              <a:rPr lang="ar-TN" sz="3200" b="1" dirty="0" smtClean="0">
                <a:solidFill>
                  <a:srgbClr val="C00000"/>
                </a:solidFill>
              </a:rPr>
              <a:t> </a:t>
            </a:r>
            <a:r>
              <a:rPr lang="en-US" sz="2800" b="1" dirty="0" smtClean="0">
                <a:solidFill>
                  <a:srgbClr val="C00000"/>
                </a:solidFill>
              </a:rPr>
              <a:t>  </a:t>
            </a:r>
            <a:r>
              <a:rPr lang="ar-TN" sz="2800" b="1" dirty="0" smtClean="0">
                <a:solidFill>
                  <a:srgbClr val="C00000"/>
                </a:solidFill>
              </a:rPr>
              <a:t>مراحل الثورة الفرنسية وأبرز نتائجها:</a:t>
            </a:r>
            <a:r>
              <a:rPr lang="ar-TN" sz="3600" dirty="0" smtClean="0">
                <a:solidFill>
                  <a:srgbClr val="C00000"/>
                </a:solidFill>
              </a:rPr>
              <a:t> </a:t>
            </a:r>
            <a:endParaRPr lang="fr-FR" sz="3600" dirty="0" smtClean="0">
              <a:solidFill>
                <a:srgbClr val="C00000"/>
              </a:solidFill>
            </a:endParaRPr>
          </a:p>
          <a:p>
            <a:pPr algn="r" rtl="1"/>
            <a:r>
              <a:rPr lang="ar-TN" sz="3600" b="1" dirty="0" smtClean="0">
                <a:solidFill>
                  <a:srgbClr val="00B050"/>
                </a:solidFill>
              </a:rPr>
              <a:t>1- </a:t>
            </a:r>
            <a:r>
              <a:rPr lang="ar-TN" sz="2800" b="1" dirty="0" smtClean="0">
                <a:solidFill>
                  <a:srgbClr val="00B050"/>
                </a:solidFill>
              </a:rPr>
              <a:t>أهم مراحل الثورة</a:t>
            </a:r>
            <a:r>
              <a:rPr lang="ar-TN" sz="3600" b="1" dirty="0" smtClean="0">
                <a:solidFill>
                  <a:srgbClr val="00B050"/>
                </a:solidFill>
              </a:rPr>
              <a:t>:</a:t>
            </a:r>
          </a:p>
          <a:p>
            <a:pPr algn="r" rtl="1"/>
            <a:endParaRPr lang="ar-TN" sz="3600" b="1" dirty="0" smtClean="0">
              <a:solidFill>
                <a:srgbClr val="00B050"/>
              </a:solidFill>
            </a:endParaRPr>
          </a:p>
          <a:p>
            <a:pPr algn="r" rtl="1"/>
            <a:r>
              <a:rPr lang="ar-TN" sz="2800" b="1" dirty="0" smtClean="0"/>
              <a:t>أ</a:t>
            </a:r>
            <a:r>
              <a:rPr lang="ar-TN" sz="2800" dirty="0" smtClean="0"/>
              <a:t>***- (بين </a:t>
            </a:r>
            <a:r>
              <a:rPr lang="ar-TN" sz="2800" dirty="0" err="1" smtClean="0"/>
              <a:t>جانفي</a:t>
            </a:r>
            <a:r>
              <a:rPr lang="ar-TN" sz="2800" dirty="0" smtClean="0"/>
              <a:t> جوان 1789) تفاقم الأزمة وتعمق الخلافات السياسية داخل مجلس طبقات الأمة الفرنسية.</a:t>
            </a:r>
            <a:endParaRPr lang="fr-FR" sz="2800" dirty="0" smtClean="0"/>
          </a:p>
          <a:p>
            <a:pPr algn="r" rtl="1"/>
            <a:r>
              <a:rPr lang="ar-SA" sz="2800" b="1" dirty="0" smtClean="0"/>
              <a:t>ب</a:t>
            </a:r>
            <a:r>
              <a:rPr lang="ar-TN" sz="2800" dirty="0" smtClean="0"/>
              <a:t>***-  الطبقة </a:t>
            </a:r>
            <a:r>
              <a:rPr lang="ar-TN" sz="2800" dirty="0" err="1" smtClean="0"/>
              <a:t>الـ</a:t>
            </a:r>
            <a:r>
              <a:rPr lang="ar-TN" sz="2800" dirty="0" smtClean="0"/>
              <a:t> 3  تنسحب من المجلس وتعلن قيام جمعية وطنية تأسيسية (برلمان جديد لفرنسا) يوم 17 جوان 1789.</a:t>
            </a:r>
            <a:endParaRPr lang="fr-FR" sz="2800" dirty="0" smtClean="0"/>
          </a:p>
          <a:p>
            <a:pPr algn="r" rtl="1"/>
            <a:r>
              <a:rPr lang="ar-TN" sz="2800" b="1" dirty="0" smtClean="0"/>
              <a:t>ج</a:t>
            </a:r>
            <a:r>
              <a:rPr lang="ar-TN" sz="2800" dirty="0" smtClean="0"/>
              <a:t>***- 14 </a:t>
            </a:r>
            <a:r>
              <a:rPr lang="ar-TN" sz="2800" dirty="0" err="1" smtClean="0"/>
              <a:t>جويلية</a:t>
            </a:r>
            <a:r>
              <a:rPr lang="ar-TN" sz="2800" dirty="0" smtClean="0"/>
              <a:t> 1789:  سقوط حصن "</a:t>
            </a:r>
            <a:r>
              <a:rPr lang="ar-TN" sz="2800" dirty="0" err="1" smtClean="0"/>
              <a:t>الباستي</a:t>
            </a:r>
            <a:r>
              <a:rPr lang="ar-TN" sz="2800" dirty="0" smtClean="0"/>
              <a:t>" وتحرير المسجونين السياسيين.</a:t>
            </a:r>
            <a:endParaRPr lang="fr-FR" sz="2800" dirty="0" smtClean="0"/>
          </a:p>
          <a:p>
            <a:pPr algn="r" rtl="1"/>
            <a:r>
              <a:rPr lang="ar-TN" sz="2800" dirty="0" smtClean="0"/>
              <a:t> = انتصارا للثورة الفرنسية  </a:t>
            </a:r>
            <a:endParaRPr lang="fr-FR" sz="2800" dirty="0" smtClean="0"/>
          </a:p>
          <a:p>
            <a:pPr algn="r" rtl="1"/>
            <a:endParaRPr lang="ar-TN" sz="4000" b="1" dirty="0" smtClean="0"/>
          </a:p>
          <a:p>
            <a:pPr algn="r" rtl="1"/>
            <a:endParaRPr lang="fr-FR" sz="4000" dirty="0" smtClean="0"/>
          </a:p>
          <a:p>
            <a:pPr algn="r" rtl="1"/>
            <a:endParaRPr lang="ar-TN" sz="4000" b="1" dirty="0" smtClean="0">
              <a:solidFill>
                <a:srgbClr val="C00000"/>
              </a:solidFill>
            </a:endParaRPr>
          </a:p>
          <a:p>
            <a:pPr algn="r" rtl="1"/>
            <a:endParaRPr lang="ar-TN" sz="2800" b="1" dirty="0" smtClean="0"/>
          </a:p>
          <a:p>
            <a:pPr marL="285750" indent="-285750" algn="r" rtl="1">
              <a:buFont typeface="Arial" pitchFamily="34" charset="0"/>
              <a:buChar char="•"/>
            </a:pPr>
            <a:endParaRPr lang="ar-TN"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92341714"/>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609600" y="406664"/>
            <a:ext cx="11277600" cy="8279190"/>
          </a:xfrm>
          <a:prstGeom prst="rect">
            <a:avLst/>
          </a:prstGeom>
          <a:noFill/>
        </p:spPr>
        <p:txBody>
          <a:bodyPr wrap="square" rtlCol="0">
            <a:spAutoFit/>
          </a:bodyPr>
          <a:lstStyle/>
          <a:p>
            <a:pPr rtl="1"/>
            <a:r>
              <a:rPr lang="ar-TN" sz="3600" dirty="0" smtClean="0">
                <a:solidFill>
                  <a:srgbClr val="00B050"/>
                </a:solidFill>
              </a:rPr>
              <a:t> </a:t>
            </a:r>
            <a:endParaRPr lang="fr-FR" sz="3600" dirty="0" smtClean="0">
              <a:solidFill>
                <a:srgbClr val="00B050"/>
              </a:solidFill>
            </a:endParaRPr>
          </a:p>
          <a:p>
            <a:pPr algn="r" rtl="1"/>
            <a:r>
              <a:rPr lang="ar-TN" sz="3600" b="1" dirty="0" smtClean="0">
                <a:solidFill>
                  <a:srgbClr val="00B050"/>
                </a:solidFill>
              </a:rPr>
              <a:t>2- أبرز نتائج انتصار الثورة الفرنسية:</a:t>
            </a:r>
            <a:endParaRPr lang="ar-TN" sz="3200" b="1" dirty="0" smtClean="0">
              <a:solidFill>
                <a:srgbClr val="00B050"/>
              </a:solidFill>
            </a:endParaRPr>
          </a:p>
          <a:p>
            <a:pPr algn="r" rtl="1"/>
            <a:endParaRPr lang="fr-FR" sz="2800" dirty="0" smtClean="0"/>
          </a:p>
          <a:p>
            <a:pPr algn="r" rtl="1"/>
            <a:r>
              <a:rPr lang="ar-TN" sz="2800" dirty="0" smtClean="0"/>
              <a:t>بعد سقوط حصن </a:t>
            </a:r>
            <a:r>
              <a:rPr lang="ar-TN" sz="2800" dirty="0" err="1" smtClean="0"/>
              <a:t>الباستي</a:t>
            </a:r>
            <a:r>
              <a:rPr lang="ar-TN" sz="2800" dirty="0" smtClean="0"/>
              <a:t> أعلنت الجمعية الوطنية الفرنسية (برلمان الطبقة الـ3)  في أوت 1789 عن: </a:t>
            </a:r>
            <a:endParaRPr lang="fr-FR" sz="2800" dirty="0" smtClean="0"/>
          </a:p>
          <a:p>
            <a:pPr algn="r" rtl="1"/>
            <a:r>
              <a:rPr lang="ar-TN" sz="2800" dirty="0" smtClean="0"/>
              <a:t>    * -1- إلغاء جميع امتيازات طبقتي النبلاء ورجال الدين.</a:t>
            </a:r>
            <a:endParaRPr lang="fr-FR" sz="2800" dirty="0" smtClean="0"/>
          </a:p>
          <a:p>
            <a:pPr algn="r" rtl="1"/>
            <a:r>
              <a:rPr lang="ar-TN" sz="2800" dirty="0" smtClean="0"/>
              <a:t>    *-2-  إسقاط النظام الملكي </a:t>
            </a:r>
            <a:r>
              <a:rPr lang="ar-TN" sz="2800" u="sng" dirty="0" smtClean="0"/>
              <a:t>الإقطاعي القديم</a:t>
            </a:r>
            <a:r>
              <a:rPr lang="ar-TN" sz="2800" dirty="0" smtClean="0"/>
              <a:t> وتعويضه بنظام ملكي </a:t>
            </a:r>
            <a:r>
              <a:rPr lang="ar-TN" sz="2800" u="sng" dirty="0" smtClean="0"/>
              <a:t>دستوري جديد</a:t>
            </a:r>
            <a:r>
              <a:rPr lang="ar-TN" sz="2800" dirty="0" smtClean="0"/>
              <a:t> يرتكز على </a:t>
            </a:r>
            <a:r>
              <a:rPr lang="ar-TN" sz="2800" u="sng" dirty="0" smtClean="0"/>
              <a:t>سيادة </a:t>
            </a:r>
            <a:r>
              <a:rPr lang="ar-TN" sz="2800" u="sng" dirty="0" err="1" smtClean="0"/>
              <a:t>الشعب</a:t>
            </a:r>
            <a:r>
              <a:rPr lang="ar-TN" sz="2800" dirty="0" err="1" smtClean="0"/>
              <a:t>الذي</a:t>
            </a:r>
            <a:r>
              <a:rPr lang="ar-TN" sz="2800" dirty="0" smtClean="0"/>
              <a:t> يشرع القانون ويضبط الدستور عبر ممثليه في الجمعية الوطنية التأسيسية = البرلمان.</a:t>
            </a:r>
            <a:endParaRPr lang="fr-FR" sz="2800" dirty="0" smtClean="0"/>
          </a:p>
          <a:p>
            <a:pPr algn="r" rtl="1"/>
            <a:r>
              <a:rPr lang="ar-TN" sz="2800" dirty="0" smtClean="0"/>
              <a:t>   * -3-  القانون هو المرجع الوحيد في المساواة بين جميع المواطنين وهو الذي يضبط الحقوق والواجبات ومقاييس تولي الوظائف ودفع الضرائب.</a:t>
            </a:r>
            <a:endParaRPr lang="fr-FR" sz="2800" dirty="0" smtClean="0"/>
          </a:p>
          <a:p>
            <a:pPr algn="r" rtl="1"/>
            <a:r>
              <a:rPr lang="ar-TN" sz="2800" dirty="0" smtClean="0"/>
              <a:t>   *- 4-  الإعلان عن حقوق الإنسان والمواطن وتضمنت مبادئ </a:t>
            </a:r>
            <a:r>
              <a:rPr lang="ar-TN" sz="3200" dirty="0" smtClean="0"/>
              <a:t>عديدة ومنها:</a:t>
            </a:r>
            <a:endParaRPr lang="fr-FR" sz="3200" dirty="0" smtClean="0"/>
          </a:p>
          <a:p>
            <a:pPr algn="r" rtl="1"/>
            <a:endParaRPr lang="ar-TN" sz="4000" b="1" dirty="0" smtClean="0"/>
          </a:p>
          <a:p>
            <a:pPr algn="r" rtl="1"/>
            <a:endParaRPr lang="fr-FR" sz="4000" dirty="0" smtClean="0"/>
          </a:p>
          <a:p>
            <a:pPr algn="r" rtl="1"/>
            <a:endParaRPr lang="ar-TN" sz="4000" b="1" dirty="0" smtClean="0">
              <a:solidFill>
                <a:srgbClr val="C00000"/>
              </a:solidFill>
            </a:endParaRPr>
          </a:p>
          <a:p>
            <a:pPr algn="r" rtl="1"/>
            <a:endParaRPr lang="ar-TN" sz="2800" b="1" dirty="0" smtClean="0"/>
          </a:p>
          <a:p>
            <a:pPr marL="285750" indent="-285750" algn="r" rtl="1">
              <a:buFont typeface="Arial" pitchFamily="34" charset="0"/>
              <a:buChar char="•"/>
            </a:pPr>
            <a:endParaRPr lang="ar-TN"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392341714"/>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 y="0"/>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3317" name="Rectangle 5"/>
          <p:cNvSpPr>
            <a:spLocks noChangeArrowheads="1"/>
          </p:cNvSpPr>
          <p:nvPr/>
        </p:nvSpPr>
        <p:spPr bwMode="auto">
          <a:xfrm>
            <a:off x="624840" y="441960"/>
            <a:ext cx="1104900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SA" sz="2400" dirty="0" smtClean="0"/>
              <a:t>- </a:t>
            </a:r>
            <a:r>
              <a:rPr lang="ar-TN" sz="2400" dirty="0" smtClean="0"/>
              <a:t>الحق للجميع في الحياة والمساواة والحرية (ومنها حرية الفكر والتعبير ونشر الأفكار).</a:t>
            </a:r>
            <a:endParaRPr lang="fr-FR" sz="2400" dirty="0" smtClean="0"/>
          </a:p>
          <a:p>
            <a:pPr algn="r" rtl="1"/>
            <a:r>
              <a:rPr lang="ar-SA" sz="2400" dirty="0" smtClean="0"/>
              <a:t>- </a:t>
            </a:r>
            <a:r>
              <a:rPr lang="ar-TN" sz="2400" dirty="0" smtClean="0"/>
              <a:t>الحق للجميع في المشاركة في الحياة السياسية طبقا لأطر يضبطها القانون.</a:t>
            </a:r>
            <a:endParaRPr lang="fr-FR" sz="2400" dirty="0" smtClean="0"/>
          </a:p>
          <a:p>
            <a:pPr algn="r" rtl="1"/>
            <a:r>
              <a:rPr lang="ar-SA" sz="2400" dirty="0" smtClean="0"/>
              <a:t>-  </a:t>
            </a:r>
            <a:r>
              <a:rPr lang="ar-TN" sz="2400" dirty="0" smtClean="0"/>
              <a:t>أن حرية الفرد تتوقف عندما تبدأ حرية غيره وأن القانون وحده هو الذي يضبط هذه الحدود. </a:t>
            </a:r>
            <a:endParaRPr lang="fr-FR" sz="2400" dirty="0" smtClean="0"/>
          </a:p>
          <a:p>
            <a:pPr algn="r" rtl="1"/>
            <a:r>
              <a:rPr lang="ar-SA" sz="2400" dirty="0" smtClean="0"/>
              <a:t>- </a:t>
            </a:r>
            <a:r>
              <a:rPr lang="ar-TN" sz="2400" dirty="0" smtClean="0"/>
              <a:t>القانون فوق الجميع وهو المرجع الأساسي في تنظيم العلاقة بين الأفراد والمجموعات وتحديد المسؤوليات وردع التجاوزات. (المسئول ملزم باحترام وتطبيق القانون).</a:t>
            </a:r>
            <a:endParaRPr lang="fr-FR" sz="2400" dirty="0" smtClean="0"/>
          </a:p>
          <a:p>
            <a:pPr algn="r" rtl="1"/>
            <a:r>
              <a:rPr lang="ar-TN" sz="2400" dirty="0" smtClean="0"/>
              <a:t>  *** وسنة 1791 تمت صياغة دستور لفرنسا تضمّن التفريق بين السلطات الـ3 كما يلي:</a:t>
            </a:r>
            <a:endParaRPr lang="fr-FR" sz="2400" dirty="0" smtClean="0"/>
          </a:p>
          <a:p>
            <a:pPr algn="r" rtl="1"/>
            <a:r>
              <a:rPr lang="ar-TN" sz="2400" dirty="0" smtClean="0"/>
              <a:t>- 1- التشريعية: تتولاها الجمعية الوطنية: تشرّع القوانين وتنظر في ميزانية الدولة , وتراقب وتحاسب الحكومة</a:t>
            </a:r>
            <a:endParaRPr lang="fr-FR" sz="2400" dirty="0" smtClean="0"/>
          </a:p>
          <a:p>
            <a:pPr algn="r" rtl="1"/>
            <a:r>
              <a:rPr lang="ar-TN" sz="2400" dirty="0" smtClean="0"/>
              <a:t>-2- التنفيذية: تتولاها الحكومة.</a:t>
            </a:r>
            <a:endParaRPr lang="fr-FR" sz="2400" dirty="0" smtClean="0"/>
          </a:p>
          <a:p>
            <a:pPr algn="r" rtl="1"/>
            <a:r>
              <a:rPr lang="ar-TN" sz="2400" dirty="0" smtClean="0"/>
              <a:t>    -3- القضائية: تتولاها المحاكم.</a:t>
            </a:r>
            <a:endParaRPr lang="fr-FR" sz="2400" dirty="0" smtClean="0"/>
          </a:p>
          <a:p>
            <a:pPr marL="0" marR="0" lvl="0" indent="0" algn="r" defTabSz="914400" rtl="1" eaLnBrk="0" fontAlgn="base" latinLnBrk="0" hangingPunct="0">
              <a:lnSpc>
                <a:spcPct val="100000"/>
              </a:lnSpc>
              <a:spcBef>
                <a:spcPct val="0"/>
              </a:spcBef>
              <a:spcAft>
                <a:spcPct val="0"/>
              </a:spcAft>
              <a:buClrTx/>
              <a:buSzTx/>
              <a:buFontTx/>
              <a:buNone/>
              <a:tabLst/>
            </a:pPr>
            <a:r>
              <a:rPr kumimoji="0" lang="ar-TN"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ar-TN"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 calcmode="lin" valueType="num">
                                      <p:cBhvr additive="base">
                                        <p:cTn id="7" dur="500" fill="hold"/>
                                        <p:tgtEl>
                                          <p:spTgt spid="13317"/>
                                        </p:tgtEl>
                                        <p:attrNameLst>
                                          <p:attrName>ppt_x</p:attrName>
                                        </p:attrNameLst>
                                      </p:cBhvr>
                                      <p:tavLst>
                                        <p:tav tm="0">
                                          <p:val>
                                            <p:strVal val="#ppt_x"/>
                                          </p:val>
                                        </p:tav>
                                        <p:tav tm="100000">
                                          <p:val>
                                            <p:strVal val="#ppt_x"/>
                                          </p:val>
                                        </p:tav>
                                      </p:tavLst>
                                    </p:anim>
                                    <p:anim calcmode="lin" valueType="num">
                                      <p:cBhvr additive="base">
                                        <p:cTn id="8" dur="500" fill="hold"/>
                                        <p:tgtEl>
                                          <p:spTgt spid="133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746760" y="1127760"/>
            <a:ext cx="11186160" cy="20621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TN" sz="3200" b="1" dirty="0" smtClean="0"/>
              <a:t>*** ملاحظة:</a:t>
            </a:r>
            <a:endParaRPr lang="fr-FR" sz="3200" dirty="0" smtClean="0"/>
          </a:p>
          <a:p>
            <a:pPr algn="r" rtl="1"/>
            <a:r>
              <a:rPr lang="ar-TN" sz="3200" dirty="0" smtClean="0"/>
              <a:t> وقعت محاكمة صورية للملك لويس </a:t>
            </a:r>
            <a:r>
              <a:rPr lang="ar-TN" sz="3200" dirty="0" err="1" smtClean="0"/>
              <a:t>الـ</a:t>
            </a:r>
            <a:r>
              <a:rPr lang="ar-TN" sz="3200" dirty="0" smtClean="0"/>
              <a:t> 16 ووجهت له تهمة التآمر ضدّ الثورة وأعدم يوم في 21 </a:t>
            </a:r>
            <a:r>
              <a:rPr lang="ar-TN" sz="3200" dirty="0" err="1" smtClean="0"/>
              <a:t>جانفي</a:t>
            </a:r>
            <a:r>
              <a:rPr lang="ar-TN" sz="3200" dirty="0" smtClean="0"/>
              <a:t> 1793 وأعلن عن إلغاء الحكم الملكي وقيام النظام الجمهوري. </a:t>
            </a:r>
            <a:endParaRPr lang="fr-FR" sz="3200" dirty="0"/>
          </a:p>
        </p:txBody>
      </p:sp>
    </p:spTree>
    <p:extLst>
      <p:ext uri="{BB962C8B-B14F-4D97-AF65-F5344CB8AC3E}">
        <p14:creationId xmlns:p14="http://schemas.microsoft.com/office/powerpoint/2010/main" xmlns="" val="2392341714"/>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4033"/>
                                        </p:tgtEl>
                                        <p:attrNameLst>
                                          <p:attrName>style.visibility</p:attrName>
                                        </p:attrNameLst>
                                      </p:cBhvr>
                                      <p:to>
                                        <p:strVal val="visible"/>
                                      </p:to>
                                    </p:set>
                                    <p:anim calcmode="lin" valueType="num">
                                      <p:cBhvr additive="base">
                                        <p:cTn id="7" dur="500" fill="hold"/>
                                        <p:tgtEl>
                                          <p:spTgt spid="44033"/>
                                        </p:tgtEl>
                                        <p:attrNameLst>
                                          <p:attrName>ppt_x</p:attrName>
                                        </p:attrNameLst>
                                      </p:cBhvr>
                                      <p:tavLst>
                                        <p:tav tm="0">
                                          <p:val>
                                            <p:strVal val="#ppt_x"/>
                                          </p:val>
                                        </p:tav>
                                        <p:tav tm="100000">
                                          <p:val>
                                            <p:strVal val="#ppt_x"/>
                                          </p:val>
                                        </p:tav>
                                      </p:tavLst>
                                    </p:anim>
                                    <p:anim calcmode="lin" valueType="num">
                                      <p:cBhvr additive="base">
                                        <p:cTn id="8" dur="500" fill="hold"/>
                                        <p:tgtEl>
                                          <p:spTgt spid="440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3"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ZoneTexte 2"/>
          <p:cNvSpPr txBox="1"/>
          <p:nvPr/>
        </p:nvSpPr>
        <p:spPr>
          <a:xfrm>
            <a:off x="914403" y="1198809"/>
            <a:ext cx="10552359" cy="1569660"/>
          </a:xfrm>
          <a:prstGeom prst="rect">
            <a:avLst/>
          </a:prstGeom>
          <a:noFill/>
        </p:spPr>
        <p:txBody>
          <a:bodyPr wrap="square" rtlCol="0">
            <a:spAutoFit/>
          </a:bodyPr>
          <a:lstStyle/>
          <a:p>
            <a:pPr algn="ctr" rtl="1">
              <a:tabLst>
                <a:tab pos="9144000" algn="l"/>
              </a:tabLst>
            </a:pPr>
            <a:r>
              <a:rPr lang="ar-TN" sz="4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reflection blurRad="6350" stA="55000" endA="50" endPos="85000" dist="60007" dir="5400000" sy="-100000" algn="bl" rotWithShape="0"/>
                </a:effectLst>
                <a:latin typeface="Times New Roman" panose="02020603050405020304" pitchFamily="18" charset="0"/>
                <a:cs typeface="Times New Roman" panose="02020603050405020304" pitchFamily="18" charset="0"/>
              </a:rPr>
              <a:t>الخاتمة </a:t>
            </a:r>
            <a:endParaRPr lang="ar-TN" sz="4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reflection blurRad="6350" stA="55000" endA="50" endPos="85000" dist="60007" dir="5400000" sy="-100000" algn="bl" rotWithShape="0"/>
              </a:effectLst>
              <a:latin typeface="Times New Roman" panose="02020603050405020304" pitchFamily="18" charset="0"/>
              <a:cs typeface="Times New Roman" panose="02020603050405020304" pitchFamily="18" charset="0"/>
            </a:endParaRPr>
          </a:p>
          <a:p>
            <a:pPr algn="ctr" rtl="1">
              <a:tabLst>
                <a:tab pos="9144000" algn="l"/>
              </a:tabLst>
            </a:pPr>
            <a:endParaRPr lang="ar-TN" sz="4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reflection blurRad="6350" stA="55000" endA="50" endPos="85000" dist="60007" dir="5400000" sy="-100000" algn="bl" rotWithShape="0"/>
              </a:effectLst>
              <a:latin typeface="Times New Roman" panose="02020603050405020304" pitchFamily="18" charset="0"/>
              <a:cs typeface="Times New Roman" panose="02020603050405020304" pitchFamily="18" charset="0"/>
            </a:endParaRPr>
          </a:p>
        </p:txBody>
      </p:sp>
      <p:sp>
        <p:nvSpPr>
          <p:cNvPr id="4" name="ZoneTexte 3"/>
          <p:cNvSpPr txBox="1"/>
          <p:nvPr/>
        </p:nvSpPr>
        <p:spPr>
          <a:xfrm>
            <a:off x="1003637" y="2753623"/>
            <a:ext cx="10483403" cy="1077218"/>
          </a:xfrm>
          <a:prstGeom prst="rect">
            <a:avLst/>
          </a:prstGeom>
          <a:noFill/>
        </p:spPr>
        <p:txBody>
          <a:bodyPr wrap="square" rtlCol="0">
            <a:spAutoFit/>
          </a:bodyPr>
          <a:lstStyle/>
          <a:p>
            <a:pPr algn="r" rtl="1"/>
            <a:r>
              <a:rPr lang="ar-TN" sz="3200" dirty="0" smtClean="0"/>
              <a:t>مثلت الثورة الفرنسية تحولا جذريا في تاريخ فرنسا والعالم ومرجعا لجميع الأنظمة الديمقراطية</a:t>
            </a:r>
            <a:endParaRPr lang="ar-TN" sz="3200" b="1" dirty="0" smtClean="0"/>
          </a:p>
        </p:txBody>
      </p:sp>
    </p:spTree>
    <p:extLst>
      <p:ext uri="{BB962C8B-B14F-4D97-AF65-F5344CB8AC3E}">
        <p14:creationId xmlns:p14="http://schemas.microsoft.com/office/powerpoint/2010/main" xmlns="" val="1508442051"/>
      </p:ext>
    </p:extLst>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diamond(in)">
                                      <p:cBhvr>
                                        <p:cTn id="13"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853440" y="487680"/>
            <a:ext cx="1071372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TN"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النشاط ألتقييمي</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TN"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شرح وثائق تاريخيّة تتعلّق بالثورة الفرنسيّة</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TN" sz="28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الوثيقة الأولى</a:t>
            </a:r>
            <a:r>
              <a:rPr kumimoji="0" lang="fr-FR" sz="28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TN"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منشور أصدره « </a:t>
            </a:r>
            <a:r>
              <a:rPr kumimoji="0" lang="ar-TN"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كالون</a:t>
            </a:r>
            <a:r>
              <a:rPr kumimoji="0" lang="ar-TN"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المراقب العام للماليّة في أوت 1786 حول التقسيم الإداري الفرنسي</a:t>
            </a:r>
            <a:r>
              <a:rPr kumimoji="0" lang="fr-FR"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TN"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إني أريد أن أبيّن بأنّ الاختلاف وعدم تناسق أجزاء المملكة هو الداء الأساسي الذي يعوق تنظيمها... فهذه المملكة تتركب من أقاليم مختلفة التنظيم والقوانين, وتفصل فيها الحواجز المتعدّدة بين رعايا نفس الملك, وهي أقاليم الواحدة منها غريبة عن الأخرى, وإذ نجد البعض منها معفى تمامًا من الضرائب </a:t>
            </a:r>
            <a:r>
              <a:rPr kumimoji="0" lang="ar-TN" sz="28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و</a:t>
            </a:r>
            <a:r>
              <a:rPr kumimoji="0" lang="ar-TN"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TN" sz="28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الأداءات</a:t>
            </a:r>
            <a:r>
              <a:rPr kumimoji="0" lang="fr-FR"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TN"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في حين يتحمّل البعض الآخر كلّ أعبائها... إنّ هذه المملكة التي تكون فيها أثرى طبقة أقّل مساهمة في الجباية, والتي تخلّ الامتيازات بكلّ توازن فيها, يستحيل تسييرها لكثرة ما تحتويه من تجاوزات</a:t>
            </a:r>
            <a:r>
              <a:rPr kumimoji="0" lang="fr-FR"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algn="r"/>
            <a:r>
              <a:rPr lang="ar-TN" sz="2800" b="1" dirty="0" smtClean="0"/>
              <a:t>		من ملف " التوثيق الفوتوغرافي الفرنسي" </a:t>
            </a:r>
            <a:r>
              <a:rPr lang="ar-TN" sz="2800" b="1" dirty="0" err="1" smtClean="0"/>
              <a:t>أفريل</a:t>
            </a:r>
            <a:r>
              <a:rPr lang="ar-TN" sz="2800" b="1" dirty="0" smtClean="0"/>
              <a:t> 1969</a:t>
            </a:r>
            <a:endParaRPr lang="fr-FR" sz="2800" dirty="0"/>
          </a:p>
        </p:txBody>
      </p:sp>
    </p:spTree>
    <p:extLst>
      <p:ext uri="{BB962C8B-B14F-4D97-AF65-F5344CB8AC3E}">
        <p14:creationId xmlns:p14="http://schemas.microsoft.com/office/powerpoint/2010/main" xmlns="" val="1966681829"/>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additive="base">
                                        <p:cTn id="7" dur="500" fill="hold"/>
                                        <p:tgtEl>
                                          <p:spTgt spid="1025"/>
                                        </p:tgtEl>
                                        <p:attrNameLst>
                                          <p:attrName>ppt_x</p:attrName>
                                        </p:attrNameLst>
                                      </p:cBhvr>
                                      <p:tavLst>
                                        <p:tav tm="0">
                                          <p:val>
                                            <p:strVal val="#ppt_x"/>
                                          </p:val>
                                        </p:tav>
                                        <p:tav tm="100000">
                                          <p:val>
                                            <p:strVal val="#ppt_x"/>
                                          </p:val>
                                        </p:tav>
                                      </p:tavLst>
                                    </p:anim>
                                    <p:anim calcmode="lin" valueType="num">
                                      <p:cBhvr additive="base">
                                        <p:cTn id="8" dur="500" fill="hold"/>
                                        <p:tgtEl>
                                          <p:spTgt spid="10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944880" y="1341120"/>
            <a:ext cx="1080516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TN" sz="28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الوثيقة الثانية</a:t>
            </a:r>
            <a:r>
              <a:rPr kumimoji="0" lang="fr-FR" sz="28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TN"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تصريح الملك لويس الخامس عشر سنة 1770</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TN"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نحن لا نتلقّى تاجنا إلاّ من الله, فإلينا وحدنا يعود حقّ إصدار القوانين التي بموجبها نقود رعايانا ونحكمهم, دون ارتباط ولا مشاركة</a:t>
            </a:r>
            <a:r>
              <a:rPr kumimoji="0" lang="en-US"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TN"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"تاريخ الثورة الفرنسيّة, </a:t>
            </a:r>
            <a:r>
              <a:rPr kumimoji="0" lang="ar-TN"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أربير</a:t>
            </a:r>
            <a:r>
              <a:rPr kumimoji="0" lang="ar-TN"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TN"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سوبول</a:t>
            </a:r>
            <a:r>
              <a:rPr kumimoji="0" lang="ar-TN"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منشورات </a:t>
            </a:r>
            <a:r>
              <a:rPr kumimoji="0" lang="ar-TN"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عويدات</a:t>
            </a:r>
            <a:r>
              <a:rPr kumimoji="0" lang="fr-FR"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TN" sz="28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بيروت-باريس, </a:t>
            </a:r>
            <a:r>
              <a:rPr kumimoji="0" lang="ar-TN" sz="28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ص</a:t>
            </a:r>
            <a:r>
              <a:rPr kumimoji="0" lang="ar-TN" sz="2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66</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3"/>
                                        </p:tgtEl>
                                        <p:attrNameLst>
                                          <p:attrName>style.visibility</p:attrName>
                                        </p:attrNameLst>
                                      </p:cBhvr>
                                      <p:to>
                                        <p:strVal val="visible"/>
                                      </p:to>
                                    </p:set>
                                    <p:anim calcmode="lin" valueType="num">
                                      <p:cBhvr additive="base">
                                        <p:cTn id="7" dur="500" fill="hold"/>
                                        <p:tgtEl>
                                          <p:spTgt spid="33793"/>
                                        </p:tgtEl>
                                        <p:attrNameLst>
                                          <p:attrName>ppt_x</p:attrName>
                                        </p:attrNameLst>
                                      </p:cBhvr>
                                      <p:tavLst>
                                        <p:tav tm="0">
                                          <p:val>
                                            <p:strVal val="#ppt_x"/>
                                          </p:val>
                                        </p:tav>
                                        <p:tav tm="100000">
                                          <p:val>
                                            <p:strVal val="#ppt_x"/>
                                          </p:val>
                                        </p:tav>
                                      </p:tavLst>
                                    </p:anim>
                                    <p:anim calcmode="lin" valueType="num">
                                      <p:cBhvr additive="base">
                                        <p:cTn id="8" dur="500" fill="hold"/>
                                        <p:tgtEl>
                                          <p:spTgt spid="337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036320" y="381000"/>
            <a:ext cx="1077468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tab pos="457200" algn="l"/>
              </a:tabLst>
            </a:pPr>
            <a:r>
              <a:rPr kumimoji="0" lang="ar-SA" sz="3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النشاط </a:t>
            </a:r>
            <a:r>
              <a:rPr kumimoji="0" lang="ar-SA" sz="32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ألتقييمي</a:t>
            </a:r>
            <a:r>
              <a:rPr kumimoji="0" lang="fr-FR"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TN"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اشرح هذه الوثائق مستعينًا بالأسئلة التالية:</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TN"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قدّم الوثائق.</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TN"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اشرح ظروف قيام الثورة الفرنسيّة</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457200" algn="l"/>
              </a:tabLst>
            </a:pPr>
            <a:r>
              <a:rPr kumimoji="0" lang="ar-TN"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الوضعية </a:t>
            </a:r>
            <a:r>
              <a:rPr kumimoji="0" lang="ar-TN" sz="24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التقييمية</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457200" algn="l"/>
              </a:tabLst>
            </a:pPr>
            <a:r>
              <a:rPr kumimoji="0" lang="ar-TN" sz="24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الوثيقة الثالثة</a:t>
            </a:r>
            <a:r>
              <a:rPr kumimoji="0" lang="fr-FR" sz="2400" b="1" i="0" u="sng"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457200" algn="l"/>
              </a:tabLst>
            </a:pPr>
            <a:r>
              <a:rPr kumimoji="0" lang="ar-TN"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نتائج الثورة الفرنسيّة</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457200" algn="l"/>
              </a:tabLst>
            </a:pPr>
            <a:r>
              <a:rPr kumimoji="0" lang="ar-TN"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...إنّ أعظم ثورات عصرنا الحالي لم تتسبّب إذا اعتبرنا أهميّة الحدث إلاّ في موت بعض الرجال وبداية من هذا التاريخ يمكن اعتبار فرنسا بلدًا حرًّا والملك ذو سلطات مقيّدة والطبقة النبيلة أصبحت في مستوى بقيّة الشّعب</a:t>
            </a:r>
            <a:r>
              <a:rPr kumimoji="0" lang="fr-F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457200" algn="l"/>
              </a:tabLst>
            </a:pPr>
            <a:r>
              <a:rPr kumimoji="0" lang="ar-TN"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رسالة السفير </a:t>
            </a:r>
            <a:r>
              <a:rPr kumimoji="0" lang="ar-TN"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الأنقليزي</a:t>
            </a:r>
            <a:r>
              <a:rPr kumimoji="0" lang="ar-TN"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بباريس 15 </a:t>
            </a:r>
            <a:r>
              <a:rPr kumimoji="0" lang="ar-TN" sz="2400" b="0"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جويلية</a:t>
            </a:r>
            <a:r>
              <a:rPr kumimoji="0" lang="ar-TN"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1789</a:t>
            </a:r>
            <a:r>
              <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457200" algn="l"/>
              </a:tabLst>
            </a:pPr>
            <a:r>
              <a:rPr kumimoji="0" lang="ar-TN"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"عن </a:t>
            </a:r>
            <a:r>
              <a:rPr kumimoji="0" lang="ar-TN" sz="24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شولنج</a:t>
            </a:r>
            <a:r>
              <a:rPr kumimoji="0" lang="ar-TN"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نصوص تاريخيّة</a:t>
            </a:r>
            <a:r>
              <a:rPr kumimoji="0" lang="fr-FR"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457200" algn="l"/>
              </a:tabLst>
            </a:pPr>
            <a:r>
              <a:rPr kumimoji="0" lang="ar-TN" sz="24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الوضعية </a:t>
            </a:r>
            <a:r>
              <a:rPr kumimoji="0" lang="ar-TN" sz="2400" b="1" i="0" u="none" strike="noStrike" cap="none" normalizeH="0" baseline="0" dirty="0" err="1" smtClean="0">
                <a:ln>
                  <a:noFill/>
                </a:ln>
                <a:solidFill>
                  <a:schemeClr val="tx1"/>
                </a:solidFill>
                <a:effectLst/>
                <a:latin typeface="Calibri" pitchFamily="34" charset="0"/>
                <a:ea typeface="Times New Roman" pitchFamily="18" charset="0"/>
                <a:cs typeface="Arial" pitchFamily="34" charset="0"/>
              </a:rPr>
              <a:t>التقييمية</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TN"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استغل الوثيقة لأوضّح النتائج التي أفرزتها هذه الثورة.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Char char="•"/>
              <a:tabLst>
                <a:tab pos="457200" algn="l"/>
              </a:tabLst>
            </a:pPr>
            <a:r>
              <a:rPr kumimoji="0" lang="ar-TN"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أبرز محطات الثورة. </a:t>
            </a:r>
            <a:endParaRPr kumimoji="0" lang="en-US"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457200" algn="l"/>
              </a:tabLst>
            </a:pPr>
            <a:r>
              <a:rPr kumimoji="0" lang="ar-TN"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أبرز المبادئ التي وردت في إعلان حقوق الإنسان والمواطن</a:t>
            </a:r>
            <a:r>
              <a:rPr kumimoji="0" lang="fr-FR" sz="24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fr-FR" sz="1800" b="0"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a:t>
            </a:r>
            <a:r>
              <a:rPr kumimoji="0" lang="fr-FR" sz="1100" b="0" i="0" u="none" strike="noStrike" cap="none" normalizeH="0" baseline="0" dirty="0" smtClean="0">
                <a:ln>
                  <a:noFill/>
                </a:ln>
                <a:solidFill>
                  <a:schemeClr val="tx1"/>
                </a:solidFill>
                <a:effectLst/>
                <a:latin typeface="Arial" pitchFamily="34"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17"/>
                                        </p:tgtEl>
                                        <p:attrNameLst>
                                          <p:attrName>style.visibility</p:attrName>
                                        </p:attrNameLst>
                                      </p:cBhvr>
                                      <p:to>
                                        <p:strVal val="visible"/>
                                      </p:to>
                                    </p:set>
                                    <p:anim calcmode="lin" valueType="num">
                                      <p:cBhvr additive="base">
                                        <p:cTn id="7" dur="500" fill="hold"/>
                                        <p:tgtEl>
                                          <p:spTgt spid="34817"/>
                                        </p:tgtEl>
                                        <p:attrNameLst>
                                          <p:attrName>ppt_x</p:attrName>
                                        </p:attrNameLst>
                                      </p:cBhvr>
                                      <p:tavLst>
                                        <p:tav tm="0">
                                          <p:val>
                                            <p:strVal val="#ppt_x"/>
                                          </p:val>
                                        </p:tav>
                                        <p:tav tm="100000">
                                          <p:val>
                                            <p:strVal val="#ppt_x"/>
                                          </p:val>
                                        </p:tav>
                                      </p:tavLst>
                                    </p:anim>
                                    <p:anim calcmode="lin" valueType="num">
                                      <p:cBhvr additive="base">
                                        <p:cTn id="8" dur="500" fill="hold"/>
                                        <p:tgtEl>
                                          <p:spTgt spid="348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ZoneTexte 2"/>
          <p:cNvSpPr txBox="1"/>
          <p:nvPr/>
        </p:nvSpPr>
        <p:spPr>
          <a:xfrm>
            <a:off x="522519" y="502921"/>
            <a:ext cx="11161484" cy="3847207"/>
          </a:xfrm>
          <a:prstGeom prst="rect">
            <a:avLst/>
          </a:prstGeom>
          <a:noFill/>
        </p:spPr>
        <p:txBody>
          <a:bodyPr wrap="square" rtlCol="0">
            <a:spAutoFit/>
          </a:bodyPr>
          <a:lstStyle/>
          <a:p>
            <a:pPr algn="ctr" rtl="1"/>
            <a:r>
              <a:rPr lang="ar-TN" sz="4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reflection blurRad="6350" stA="55000" endA="50" endPos="85000" dist="29997" dir="5400000" sy="-100000" algn="bl" rotWithShape="0"/>
                </a:effectLst>
                <a:latin typeface="Times New Roman" panose="02020603050405020304" pitchFamily="18" charset="0"/>
                <a:cs typeface="Times New Roman" panose="02020603050405020304" pitchFamily="18" charset="0"/>
              </a:rPr>
              <a:t>المقدّمة</a:t>
            </a:r>
            <a:r>
              <a:rPr lang="ar-TN"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reflection blurRad="6350" stA="55000" endA="50" endPos="85000" dist="29997" dir="5400000" sy="-100000" algn="bl" rotWithShape="0"/>
                </a:effectLst>
                <a:latin typeface="Times New Roman" panose="02020603050405020304" pitchFamily="18" charset="0"/>
                <a:cs typeface="Times New Roman" panose="02020603050405020304" pitchFamily="18" charset="0"/>
              </a:rPr>
              <a:t> </a:t>
            </a:r>
            <a:endParaRPr lang="ar-TN"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reflection blurRad="6350" stA="55000" endA="50" endPos="85000" dist="29997" dir="5400000" sy="-100000" algn="bl" rotWithShape="0"/>
              </a:effectLst>
              <a:latin typeface="Times New Roman" panose="02020603050405020304" pitchFamily="18" charset="0"/>
              <a:cs typeface="Times New Roman" panose="02020603050405020304" pitchFamily="18" charset="0"/>
            </a:endParaRPr>
          </a:p>
          <a:p>
            <a:pPr algn="ctr" rtl="1"/>
            <a:endParaRPr lang="ar-TN"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reflection blurRad="6350" stA="55000" endA="50" endPos="85000" dist="29997" dir="5400000" sy="-100000" algn="bl" rotWithShape="0"/>
              </a:effectLst>
              <a:latin typeface="Times New Roman" panose="02020603050405020304" pitchFamily="18" charset="0"/>
              <a:cs typeface="Times New Roman" panose="02020603050405020304" pitchFamily="18" charset="0"/>
            </a:endParaRPr>
          </a:p>
          <a:p>
            <a:pPr algn="r" rtl="1"/>
            <a:r>
              <a:rPr lang="ar-TN" sz="2800" dirty="0" smtClean="0"/>
              <a:t>يمثل سقوط حصن </a:t>
            </a:r>
            <a:r>
              <a:rPr lang="ar-TN" sz="2800" dirty="0" err="1" smtClean="0"/>
              <a:t>الباستي</a:t>
            </a:r>
            <a:r>
              <a:rPr lang="ar-TN" sz="2800" dirty="0" smtClean="0"/>
              <a:t> رمزا لانتصار الثورة الفرنسية سنة1789 (نهاية القرن 18م) وقد مثلت هذا الحدث تحولا فكريا وسياسيا جذريا في فرنسا وأوروبا بل وفي والعالم واعتبرت هذه الثورة ركيزة ومرجعا لأسس ومبادئ الحرية وحقوق الإنسان والحكم والديمقراطي في التاريخ الحديث. </a:t>
            </a:r>
            <a:endParaRPr lang="fr-FR" sz="2800" dirty="0" smtClean="0"/>
          </a:p>
          <a:p>
            <a:pPr algn="r" rtl="1"/>
            <a:r>
              <a:rPr lang="ar-TN" sz="2800" dirty="0" smtClean="0"/>
              <a:t>   فما هي أسباب اندلاع هذه الثورة؟ </a:t>
            </a:r>
            <a:endParaRPr lang="fr-FR" sz="2800" dirty="0" smtClean="0"/>
          </a:p>
          <a:p>
            <a:pPr algn="r" rtl="1"/>
            <a:r>
              <a:rPr lang="ar-TN" sz="2800" dirty="0" smtClean="0"/>
              <a:t>  وما هي أبرز نتائجها؟</a:t>
            </a:r>
            <a:endParaRPr lang="fr-FR" sz="2800" dirty="0"/>
          </a:p>
        </p:txBody>
      </p:sp>
    </p:spTree>
    <p:extLst>
      <p:ext uri="{BB962C8B-B14F-4D97-AF65-F5344CB8AC3E}">
        <p14:creationId xmlns:p14="http://schemas.microsoft.com/office/powerpoint/2010/main" xmlns="" val="3111023119"/>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ZoneTexte 3"/>
          <p:cNvSpPr txBox="1"/>
          <p:nvPr/>
        </p:nvSpPr>
        <p:spPr>
          <a:xfrm>
            <a:off x="0" y="198121"/>
            <a:ext cx="11902440" cy="2739211"/>
          </a:xfrm>
          <a:prstGeom prst="rect">
            <a:avLst/>
          </a:prstGeom>
          <a:noFill/>
        </p:spPr>
        <p:txBody>
          <a:bodyPr wrap="square" rtlCol="0">
            <a:spAutoFit/>
          </a:bodyPr>
          <a:lstStyle/>
          <a:p>
            <a:pPr algn="r" rtl="1"/>
            <a:r>
              <a:rPr lang="fr-FR" sz="3600" b="1" dirty="0" smtClean="0">
                <a:solidFill>
                  <a:srgbClr val="C00000"/>
                </a:solidFill>
              </a:rPr>
              <a:t>I</a:t>
            </a:r>
            <a:r>
              <a:rPr lang="fr-FR" sz="2400" b="1" dirty="0" smtClean="0">
                <a:solidFill>
                  <a:srgbClr val="C00000"/>
                </a:solidFill>
              </a:rPr>
              <a:t> </a:t>
            </a:r>
            <a:r>
              <a:rPr lang="ar-TN" sz="2400" b="1" dirty="0" smtClean="0">
                <a:solidFill>
                  <a:srgbClr val="C00000"/>
                </a:solidFill>
              </a:rPr>
              <a:t>- أسباب الثورة الفرنسية:</a:t>
            </a:r>
          </a:p>
          <a:p>
            <a:pPr algn="r" rtl="1"/>
            <a:r>
              <a:rPr lang="ar-TN" b="1" dirty="0" smtClean="0">
                <a:solidFill>
                  <a:srgbClr val="00B050"/>
                </a:solidFill>
              </a:rPr>
              <a:t>1</a:t>
            </a:r>
            <a:r>
              <a:rPr lang="ar-TN" sz="2400" b="1" dirty="0" smtClean="0">
                <a:solidFill>
                  <a:srgbClr val="00B050"/>
                </a:solidFill>
              </a:rPr>
              <a:t> -حركة التنوير تمهد للثورة الفرنسية:</a:t>
            </a:r>
            <a:r>
              <a:rPr lang="ar-TN" sz="2400" b="1" dirty="0" smtClean="0"/>
              <a:t> </a:t>
            </a:r>
            <a:endParaRPr lang="ar-TN" sz="2400" b="1" dirty="0" smtClean="0">
              <a:solidFill>
                <a:srgbClr val="00B050"/>
              </a:solidFill>
            </a:endParaRPr>
          </a:p>
          <a:p>
            <a:pPr algn="r" rtl="1"/>
            <a:endParaRPr lang="ar-TN" sz="2800" b="1" dirty="0" smtClean="0"/>
          </a:p>
          <a:p>
            <a:pPr algn="r" rtl="1"/>
            <a:endParaRPr lang="ar-TN" sz="2800" b="1" dirty="0" smtClean="0"/>
          </a:p>
          <a:p>
            <a:pPr algn="r" rtl="1"/>
            <a:endParaRPr lang="ar-TN" sz="2800" b="1" dirty="0" smtClean="0"/>
          </a:p>
          <a:p>
            <a:pPr algn="r" rtl="1"/>
            <a:endParaRPr lang="ar-TN" sz="2800" b="1" dirty="0" smtClean="0"/>
          </a:p>
        </p:txBody>
      </p:sp>
      <p:sp>
        <p:nvSpPr>
          <p:cNvPr id="21505" name="Rectangle 1"/>
          <p:cNvSpPr>
            <a:spLocks noChangeArrowheads="1"/>
          </p:cNvSpPr>
          <p:nvPr/>
        </p:nvSpPr>
        <p:spPr bwMode="auto">
          <a:xfrm>
            <a:off x="182881" y="1524000"/>
            <a:ext cx="11612880"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TN" sz="2000" dirty="0" smtClean="0"/>
              <a:t>* هي حركة فكرية فلسفية جديدة ظهرت في فرنسا (ق.18م), تهدف إلى تثقيف وتهذيب الأمة:</a:t>
            </a:r>
            <a:endParaRPr lang="fr-FR" sz="2000" dirty="0" smtClean="0"/>
          </a:p>
          <a:p>
            <a:pPr algn="r" rtl="1"/>
            <a:r>
              <a:rPr lang="ar-TN" sz="2000" dirty="0" smtClean="0"/>
              <a:t>      لأبرز مبادئها:</a:t>
            </a:r>
            <a:endParaRPr lang="fr-FR" sz="2000" dirty="0" smtClean="0"/>
          </a:p>
          <a:p>
            <a:pPr algn="r" rtl="1"/>
            <a:r>
              <a:rPr lang="ar-TN" sz="2000" dirty="0" smtClean="0"/>
              <a:t>            * اعتماد على العقل.</a:t>
            </a:r>
            <a:endParaRPr lang="fr-FR" sz="2000" dirty="0" smtClean="0"/>
          </a:p>
          <a:p>
            <a:pPr algn="r" rtl="1"/>
            <a:r>
              <a:rPr lang="ar-TN" sz="2000" dirty="0" smtClean="0"/>
              <a:t>                      * نقد الواقع.</a:t>
            </a:r>
            <a:endParaRPr lang="fr-FR" sz="2000" dirty="0" smtClean="0"/>
          </a:p>
          <a:p>
            <a:pPr algn="r" rtl="1"/>
            <a:r>
              <a:rPr lang="ar-TN" sz="2000" dirty="0" smtClean="0"/>
              <a:t>                      *  ورفض الخرافة.</a:t>
            </a:r>
            <a:endParaRPr lang="fr-FR" sz="2000" dirty="0" smtClean="0"/>
          </a:p>
          <a:p>
            <a:pPr algn="r" rtl="1"/>
            <a:r>
              <a:rPr lang="ar-TN" sz="2000" dirty="0" smtClean="0"/>
              <a:t>أبرز مفكريها:</a:t>
            </a:r>
            <a:endParaRPr lang="fr-FR" sz="2000" dirty="0" smtClean="0"/>
          </a:p>
          <a:p>
            <a:pPr algn="r" rtl="1"/>
            <a:r>
              <a:rPr lang="ar-TN" sz="2000" dirty="0" smtClean="0"/>
              <a:t>* "</a:t>
            </a:r>
            <a:r>
              <a:rPr lang="ar-TN" sz="2000" b="1" u="sng" dirty="0" err="1" smtClean="0"/>
              <a:t>ديدرو</a:t>
            </a:r>
            <a:r>
              <a:rPr lang="ar-TN" sz="2000" dirty="0" smtClean="0"/>
              <a:t>":   اعتبر:</a:t>
            </a:r>
            <a:endParaRPr lang="fr-FR" sz="2000" dirty="0" smtClean="0"/>
          </a:p>
          <a:p>
            <a:pPr algn="r" rtl="1"/>
            <a:r>
              <a:rPr lang="ar-TN" sz="2000" dirty="0" smtClean="0"/>
              <a:t>                        -  أن الحرية حق منحته الطبيعة لكل إنسان +</a:t>
            </a:r>
            <a:endParaRPr lang="fr-FR" sz="2000" dirty="0" smtClean="0"/>
          </a:p>
          <a:p>
            <a:pPr algn="r" rtl="1"/>
            <a:r>
              <a:rPr lang="ar-TN" sz="2000" dirty="0" smtClean="0"/>
              <a:t>                        - أنه لا يحق لإنسان حرما </a:t>
            </a:r>
            <a:r>
              <a:rPr lang="ar-TN" sz="2000" dirty="0" err="1" smtClean="0"/>
              <a:t>ن</a:t>
            </a:r>
            <a:r>
              <a:rPr lang="ar-TN" sz="2000" dirty="0" smtClean="0"/>
              <a:t> الآخرين من حريتهم+</a:t>
            </a:r>
            <a:endParaRPr lang="fr-FR" sz="2000" dirty="0" smtClean="0"/>
          </a:p>
          <a:p>
            <a:pPr algn="r" rtl="1"/>
            <a:r>
              <a:rPr lang="ar-TN" sz="2000" dirty="0" smtClean="0"/>
              <a:t>                        - أن  الشعب هو صاحب السيادة ومنه تستمد السلطة.</a:t>
            </a:r>
            <a:endParaRPr lang="fr-FR" sz="2000" dirty="0" smtClean="0"/>
          </a:p>
          <a:p>
            <a:pPr algn="r" rtl="1"/>
            <a:r>
              <a:rPr lang="ar-TN" sz="2000" dirty="0" smtClean="0"/>
              <a:t> * </a:t>
            </a:r>
            <a:r>
              <a:rPr lang="ar-TN" sz="2000" dirty="0" err="1" smtClean="0"/>
              <a:t>و</a:t>
            </a:r>
            <a:r>
              <a:rPr lang="ar-TN" sz="2000" dirty="0" smtClean="0"/>
              <a:t> </a:t>
            </a:r>
            <a:r>
              <a:rPr lang="ar-TN" sz="2000" b="1" u="sng" dirty="0" smtClean="0"/>
              <a:t>"فولتير</a:t>
            </a:r>
            <a:r>
              <a:rPr lang="ar-TN" sz="2000" dirty="0" smtClean="0"/>
              <a:t>" = دعا </a:t>
            </a:r>
            <a:r>
              <a:rPr lang="ar-TN" sz="2000" dirty="0" err="1" smtClean="0"/>
              <a:t>الى</a:t>
            </a:r>
            <a:r>
              <a:rPr lang="ar-TN" sz="2000" dirty="0" smtClean="0"/>
              <a:t> :</a:t>
            </a:r>
            <a:endParaRPr lang="fr-FR" sz="2000" dirty="0" smtClean="0"/>
          </a:p>
          <a:p>
            <a:pPr algn="r" rtl="1"/>
            <a:r>
              <a:rPr lang="ar-SA" sz="2000" dirty="0" smtClean="0"/>
              <a:t>-         </a:t>
            </a:r>
            <a:r>
              <a:rPr lang="ar-TN" sz="2000" dirty="0" smtClean="0"/>
              <a:t>الحرية– التسامح – </a:t>
            </a:r>
            <a:r>
              <a:rPr lang="ar-TN" sz="2000" dirty="0" err="1" smtClean="0"/>
              <a:t>المساوات</a:t>
            </a:r>
            <a:r>
              <a:rPr lang="ar-TN" sz="2000" dirty="0" smtClean="0"/>
              <a:t> </a:t>
            </a:r>
            <a:endParaRPr lang="fr-FR" sz="2000" dirty="0" smtClean="0"/>
          </a:p>
          <a:p>
            <a:pPr algn="r" rtl="1"/>
            <a:r>
              <a:rPr lang="ar-SA" sz="2000" dirty="0" smtClean="0"/>
              <a:t>  </a:t>
            </a:r>
            <a:r>
              <a:rPr lang="ar-TN" sz="2000" dirty="0" smtClean="0"/>
              <a:t>*و "</a:t>
            </a:r>
            <a:r>
              <a:rPr lang="ar-TN" sz="2000" b="1" u="sng" dirty="0" err="1" smtClean="0"/>
              <a:t>مونتسكيو</a:t>
            </a:r>
            <a:r>
              <a:rPr lang="ar-TN" sz="2000" dirty="0" smtClean="0"/>
              <a:t>" دعا إلى:</a:t>
            </a:r>
            <a:endParaRPr lang="fr-FR" sz="2000" dirty="0" smtClean="0"/>
          </a:p>
          <a:p>
            <a:pPr algn="r" rtl="1"/>
            <a:r>
              <a:rPr lang="ar-TN" sz="2000" dirty="0" smtClean="0"/>
              <a:t>            - التفريق بين السلطات.</a:t>
            </a:r>
            <a:endParaRPr lang="fr-FR" sz="2000" dirty="0" smtClean="0"/>
          </a:p>
          <a:p>
            <a:pPr algn="r" rtl="1"/>
            <a:r>
              <a:rPr lang="ar-TN" sz="2000" dirty="0" smtClean="0"/>
              <a:t>* </a:t>
            </a:r>
            <a:r>
              <a:rPr lang="ar-TN" sz="2000" dirty="0" err="1" smtClean="0"/>
              <a:t>و</a:t>
            </a:r>
            <a:r>
              <a:rPr lang="ar-TN" sz="2000" dirty="0" smtClean="0"/>
              <a:t> "</a:t>
            </a:r>
            <a:r>
              <a:rPr lang="ar-TN" sz="2000" b="1" u="sng" dirty="0" smtClean="0"/>
              <a:t>ج.</a:t>
            </a:r>
            <a:r>
              <a:rPr lang="ar-TN" sz="2000" b="1" u="sng" dirty="0" err="1" smtClean="0"/>
              <a:t>ج</a:t>
            </a:r>
            <a:r>
              <a:rPr lang="ar-TN" sz="2000" b="1" u="sng" dirty="0" smtClean="0"/>
              <a:t>.روسو</a:t>
            </a:r>
            <a:r>
              <a:rPr lang="ar-TN" sz="2000" dirty="0" smtClean="0"/>
              <a:t>" اعتبر أن الشعب هو صاحب السيادة ومنه تستمد </a:t>
            </a:r>
            <a:r>
              <a:rPr lang="ar-TN" dirty="0" smtClean="0"/>
              <a:t>السلطة.</a:t>
            </a:r>
            <a:endParaRPr lang="fr-FR" sz="3200" dirty="0"/>
          </a:p>
        </p:txBody>
      </p:sp>
    </p:spTree>
    <p:extLst>
      <p:ext uri="{BB962C8B-B14F-4D97-AF65-F5344CB8AC3E}">
        <p14:creationId xmlns:p14="http://schemas.microsoft.com/office/powerpoint/2010/main" xmlns="" val="1249341868"/>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505"/>
                                        </p:tgtEl>
                                        <p:attrNameLst>
                                          <p:attrName>style.visibility</p:attrName>
                                        </p:attrNameLst>
                                      </p:cBhvr>
                                      <p:to>
                                        <p:strVal val="visible"/>
                                      </p:to>
                                    </p:set>
                                    <p:anim calcmode="lin" valueType="num">
                                      <p:cBhvr additive="base">
                                        <p:cTn id="19" dur="500" fill="hold"/>
                                        <p:tgtEl>
                                          <p:spTgt spid="21505"/>
                                        </p:tgtEl>
                                        <p:attrNameLst>
                                          <p:attrName>ppt_x</p:attrName>
                                        </p:attrNameLst>
                                      </p:cBhvr>
                                      <p:tavLst>
                                        <p:tav tm="0">
                                          <p:val>
                                            <p:strVal val="#ppt_x"/>
                                          </p:val>
                                        </p:tav>
                                        <p:tav tm="100000">
                                          <p:val>
                                            <p:strVal val="#ppt_x"/>
                                          </p:val>
                                        </p:tav>
                                      </p:tavLst>
                                    </p:anim>
                                    <p:anim calcmode="lin" valueType="num">
                                      <p:cBhvr additive="base">
                                        <p:cTn id="20" dur="500" fill="hold"/>
                                        <p:tgtEl>
                                          <p:spTgt spid="215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150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173480" y="685800"/>
            <a:ext cx="10530840"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TN"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وجه جميع فلاسفة التنوير </a:t>
            </a:r>
            <a:r>
              <a:rPr kumimoji="0" lang="ar-TN"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انتقادات شديدة </a:t>
            </a:r>
            <a:r>
              <a:rPr kumimoji="0" lang="ar-TN" sz="32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الى</a:t>
            </a:r>
            <a:r>
              <a:rPr kumimoji="0" lang="ar-TN"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الفكر الخرافي + الأحكام المسبقة.</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TN"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رفضوا </a:t>
            </a:r>
            <a:r>
              <a:rPr kumimoji="0" lang="ar-TN"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النظام السياسي الفرنسي المستبد المرتكز على الحق الإلهي المطلق.</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TN"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-2- وطالبوا بإرساء </a:t>
            </a:r>
            <a:r>
              <a:rPr kumimoji="0" lang="ar-TN" sz="32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أسس لمبادئ فكرية وسياسية جديدة </a:t>
            </a:r>
            <a:r>
              <a:rPr kumimoji="0" lang="ar-TN"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ترتكز على:</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TN"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العدالة.</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TN"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والحرية.</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TN"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والتسامح.</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TN"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والمساواة.</a:t>
            </a: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TN"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والتفريق بين السلطات الـ3.</a:t>
            </a:r>
            <a:endParaRPr kumimoji="0" lang="ar-TN"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9697"/>
                                        </p:tgtEl>
                                        <p:attrNameLst>
                                          <p:attrName>style.visibility</p:attrName>
                                        </p:attrNameLst>
                                      </p:cBhvr>
                                      <p:to>
                                        <p:strVal val="visible"/>
                                      </p:to>
                                    </p:set>
                                    <p:anim calcmode="lin" valueType="num">
                                      <p:cBhvr additive="base">
                                        <p:cTn id="7" dur="500" fill="hold"/>
                                        <p:tgtEl>
                                          <p:spTgt spid="29697"/>
                                        </p:tgtEl>
                                        <p:attrNameLst>
                                          <p:attrName>ppt_x</p:attrName>
                                        </p:attrNameLst>
                                      </p:cBhvr>
                                      <p:tavLst>
                                        <p:tav tm="0">
                                          <p:val>
                                            <p:strVal val="#ppt_x"/>
                                          </p:val>
                                        </p:tav>
                                        <p:tav tm="100000">
                                          <p:val>
                                            <p:strVal val="#ppt_x"/>
                                          </p:val>
                                        </p:tav>
                                      </p:tavLst>
                                    </p:anim>
                                    <p:anim calcmode="lin" valueType="num">
                                      <p:cBhvr additive="base">
                                        <p:cTn id="8" dur="500" fill="hold"/>
                                        <p:tgtEl>
                                          <p:spTgt spid="296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655320" y="441960"/>
            <a:ext cx="1107948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TN" sz="36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ملاحظة:   </a:t>
            </a:r>
            <a:r>
              <a:rPr kumimoji="0" lang="ar-TN"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هذه المبادئ تبناها إعلان استقلال الولايات المتحدة الأمريكية سنة 1776م</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TN" sz="3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وبعد 13 سنة أي  عام 1789 اندلعت الثورة الفرنسية التي تبنت هذه المبادئ.</a:t>
            </a:r>
            <a:endParaRPr kumimoji="0" lang="ar-TN"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21"/>
                                        </p:tgtEl>
                                        <p:attrNameLst>
                                          <p:attrName>style.visibility</p:attrName>
                                        </p:attrNameLst>
                                      </p:cBhvr>
                                      <p:to>
                                        <p:strVal val="visible"/>
                                      </p:to>
                                    </p:set>
                                    <p:anim calcmode="lin" valueType="num">
                                      <p:cBhvr additive="base">
                                        <p:cTn id="7" dur="500" fill="hold"/>
                                        <p:tgtEl>
                                          <p:spTgt spid="30721"/>
                                        </p:tgtEl>
                                        <p:attrNameLst>
                                          <p:attrName>ppt_x</p:attrName>
                                        </p:attrNameLst>
                                      </p:cBhvr>
                                      <p:tavLst>
                                        <p:tav tm="0">
                                          <p:val>
                                            <p:strVal val="#ppt_x"/>
                                          </p:val>
                                        </p:tav>
                                        <p:tav tm="100000">
                                          <p:val>
                                            <p:strVal val="#ppt_x"/>
                                          </p:val>
                                        </p:tav>
                                      </p:tavLst>
                                    </p:anim>
                                    <p:anim calcmode="lin" valueType="num">
                                      <p:cBhvr additive="base">
                                        <p:cTn id="8" dur="500" fill="hold"/>
                                        <p:tgtEl>
                                          <p:spTgt spid="307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59080" y="452062"/>
            <a:ext cx="11536680" cy="1754326"/>
          </a:xfrm>
          <a:prstGeom prst="rect">
            <a:avLst/>
          </a:prstGeom>
          <a:noFill/>
        </p:spPr>
        <p:txBody>
          <a:bodyPr wrap="square" rtlCol="0">
            <a:spAutoFit/>
          </a:bodyPr>
          <a:lstStyle/>
          <a:p>
            <a:pPr algn="r" rtl="1"/>
            <a:r>
              <a:rPr lang="ar-TN" sz="2800" b="1" dirty="0" smtClean="0">
                <a:solidFill>
                  <a:srgbClr val="00B050"/>
                </a:solidFill>
              </a:rPr>
              <a:t>2 - </a:t>
            </a:r>
            <a:r>
              <a:rPr lang="ar-TN" sz="2400" b="1" dirty="0" smtClean="0">
                <a:solidFill>
                  <a:srgbClr val="00B050"/>
                </a:solidFill>
              </a:rPr>
              <a:t>أزمة نظام الحكم في فرنسا تفجّر الثورة :</a:t>
            </a:r>
            <a:endParaRPr lang="fr-FR" sz="2400" dirty="0" smtClean="0">
              <a:solidFill>
                <a:srgbClr val="00B050"/>
              </a:solidFill>
            </a:endParaRPr>
          </a:p>
          <a:p>
            <a:pPr algn="r" rtl="1"/>
            <a:endParaRPr lang="fr-FR" sz="2400" dirty="0" smtClean="0">
              <a:solidFill>
                <a:srgbClr val="00B050"/>
              </a:solidFill>
            </a:endParaRPr>
          </a:p>
          <a:p>
            <a:pPr algn="r" rtl="1"/>
            <a:endParaRPr lang="ar-TN" sz="2800" b="1" dirty="0" smtClean="0">
              <a:solidFill>
                <a:srgbClr val="00B050"/>
              </a:solidFill>
            </a:endParaRPr>
          </a:p>
          <a:p>
            <a:pPr algn="r" rtl="1"/>
            <a:endParaRPr lang="ar-TN" sz="2800" b="1" dirty="0" smtClean="0"/>
          </a:p>
        </p:txBody>
      </p:sp>
      <p:sp>
        <p:nvSpPr>
          <p:cNvPr id="20481" name="Rectangle 1"/>
          <p:cNvSpPr>
            <a:spLocks noChangeArrowheads="1"/>
          </p:cNvSpPr>
          <p:nvPr/>
        </p:nvSpPr>
        <p:spPr bwMode="auto">
          <a:xfrm>
            <a:off x="487680" y="1249681"/>
            <a:ext cx="1149096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r" rtl="1"/>
            <a:r>
              <a:rPr lang="ar-TN" sz="3200" dirty="0" smtClean="0"/>
              <a:t>*** حكم ملك فرنسا لويس الـ16 الفردي والمطلق(إقطاعي مستبد) = حق إلهي = غير مقيد، ولا اعتراض عليه مطلقا. = يحق للملك ولحاشيته مصادرة ممتلكات أي شخص أو سجنه أو تعذيبه أو إعدامه بسبب وبدون سبب دون محاكمة ودون تقديم أي تبرير.     </a:t>
            </a:r>
            <a:endParaRPr lang="fr-FR" sz="3200" dirty="0" smtClean="0"/>
          </a:p>
          <a:p>
            <a:pPr algn="r" rtl="1"/>
            <a:r>
              <a:rPr lang="ar-TN" sz="3200" dirty="0" smtClean="0"/>
              <a:t>*** خلل في وضع المجتمع الفرنسي وحيف في توزيع الأدوار</a:t>
            </a:r>
            <a:endParaRPr lang="fr-FR" sz="3200" dirty="0" smtClean="0"/>
          </a:p>
          <a:p>
            <a:pPr marL="0" marR="0" lvl="0" indent="0" algn="r" defTabSz="914400" rtl="1" eaLnBrk="0" fontAlgn="base" latinLnBrk="0" hangingPunct="0">
              <a:lnSpc>
                <a:spcPct val="100000"/>
              </a:lnSpc>
              <a:spcBef>
                <a:spcPct val="0"/>
              </a:spcBef>
              <a:spcAft>
                <a:spcPct val="0"/>
              </a:spcAft>
              <a:buClrTx/>
              <a:buSzTx/>
              <a:buFontTx/>
              <a:buNone/>
              <a:tabLst/>
            </a:pPr>
            <a:endParaRPr kumimoji="0" lang="ar-TN" sz="32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1249341868"/>
      </p:ext>
    </p:extLst>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1"/>
                                        </p:tgtEl>
                                        <p:attrNameLst>
                                          <p:attrName>style.visibility</p:attrName>
                                        </p:attrNameLst>
                                      </p:cBhvr>
                                      <p:to>
                                        <p:strVal val="visible"/>
                                      </p:to>
                                    </p:set>
                                    <p:anim calcmode="lin" valueType="num">
                                      <p:cBhvr additive="base">
                                        <p:cTn id="13" dur="500" fill="hold"/>
                                        <p:tgtEl>
                                          <p:spTgt spid="20481"/>
                                        </p:tgtEl>
                                        <p:attrNameLst>
                                          <p:attrName>ppt_x</p:attrName>
                                        </p:attrNameLst>
                                      </p:cBhvr>
                                      <p:tavLst>
                                        <p:tav tm="0">
                                          <p:val>
                                            <p:strVal val="#ppt_x"/>
                                          </p:val>
                                        </p:tav>
                                        <p:tav tm="100000">
                                          <p:val>
                                            <p:strVal val="#ppt_x"/>
                                          </p:val>
                                        </p:tav>
                                      </p:tavLst>
                                    </p:anim>
                                    <p:anim calcmode="lin" valueType="num">
                                      <p:cBhvr additive="base">
                                        <p:cTn id="14" dur="500" fill="hold"/>
                                        <p:tgtEl>
                                          <p:spTgt spid="204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048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1264920" y="259080"/>
            <a:ext cx="109270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T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وضع المجتمع الفرنسي </a:t>
            </a:r>
            <a:r>
              <a:rPr kumimoji="0" lang="ar-TN" sz="2400" b="1"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و</a:t>
            </a:r>
            <a:r>
              <a:rPr kumimoji="0" lang="ar-TN"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توزيع الأدوار</a:t>
            </a:r>
            <a:endParaRPr kumimoji="0" lang="ar-TN"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1746" name="Picture 2"/>
          <p:cNvPicPr>
            <a:picLocks noChangeAspect="1" noChangeArrowheads="1"/>
          </p:cNvPicPr>
          <p:nvPr/>
        </p:nvPicPr>
        <p:blipFill>
          <a:blip r:embed="rId2"/>
          <a:srcRect/>
          <a:stretch>
            <a:fillRect/>
          </a:stretch>
        </p:blipFill>
        <p:spPr bwMode="auto">
          <a:xfrm>
            <a:off x="746760" y="1095374"/>
            <a:ext cx="10546080" cy="5259705"/>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5"/>
                                        </p:tgtEl>
                                        <p:attrNameLst>
                                          <p:attrName>style.visibility</p:attrName>
                                        </p:attrNameLst>
                                      </p:cBhvr>
                                      <p:to>
                                        <p:strVal val="visible"/>
                                      </p:to>
                                    </p:set>
                                    <p:anim calcmode="lin" valueType="num">
                                      <p:cBhvr additive="base">
                                        <p:cTn id="7" dur="500" fill="hold"/>
                                        <p:tgtEl>
                                          <p:spTgt spid="31745"/>
                                        </p:tgtEl>
                                        <p:attrNameLst>
                                          <p:attrName>ppt_x</p:attrName>
                                        </p:attrNameLst>
                                      </p:cBhvr>
                                      <p:tavLst>
                                        <p:tav tm="0">
                                          <p:val>
                                            <p:strVal val="#ppt_x"/>
                                          </p:val>
                                        </p:tav>
                                        <p:tav tm="100000">
                                          <p:val>
                                            <p:strVal val="#ppt_x"/>
                                          </p:val>
                                        </p:tav>
                                      </p:tavLst>
                                    </p:anim>
                                    <p:anim calcmode="lin" valueType="num">
                                      <p:cBhvr additive="base">
                                        <p:cTn id="8" dur="500" fill="hold"/>
                                        <p:tgtEl>
                                          <p:spTgt spid="3174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746"/>
                                        </p:tgtEl>
                                        <p:attrNameLst>
                                          <p:attrName>style.visibility</p:attrName>
                                        </p:attrNameLst>
                                      </p:cBhvr>
                                      <p:to>
                                        <p:strVal val="visible"/>
                                      </p:to>
                                    </p:set>
                                    <p:anim calcmode="lin" valueType="num">
                                      <p:cBhvr additive="base">
                                        <p:cTn id="13" dur="500" fill="hold"/>
                                        <p:tgtEl>
                                          <p:spTgt spid="31746"/>
                                        </p:tgtEl>
                                        <p:attrNameLst>
                                          <p:attrName>ppt_x</p:attrName>
                                        </p:attrNameLst>
                                      </p:cBhvr>
                                      <p:tavLst>
                                        <p:tav tm="0">
                                          <p:val>
                                            <p:strVal val="#ppt_x"/>
                                          </p:val>
                                        </p:tav>
                                        <p:tav tm="100000">
                                          <p:val>
                                            <p:strVal val="#ppt_x"/>
                                          </p:val>
                                        </p:tav>
                                      </p:tavLst>
                                    </p:anim>
                                    <p:anim calcmode="lin" valueType="num">
                                      <p:cBhvr additive="base">
                                        <p:cTn id="14" dur="500" fill="hold"/>
                                        <p:tgtEl>
                                          <p:spTgt spid="317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p:cNvPicPr>
            <a:picLocks noChangeAspect="1" noChangeArrowheads="1"/>
          </p:cNvPicPr>
          <p:nvPr/>
        </p:nvPicPr>
        <p:blipFill>
          <a:blip r:embed="rId2"/>
          <a:srcRect/>
          <a:stretch>
            <a:fillRect/>
          </a:stretch>
        </p:blipFill>
        <p:spPr bwMode="auto">
          <a:xfrm>
            <a:off x="457200" y="777240"/>
            <a:ext cx="10866119" cy="565404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0"/>
                                        </p:tgtEl>
                                        <p:attrNameLst>
                                          <p:attrName>style.visibility</p:attrName>
                                        </p:attrNameLst>
                                      </p:cBhvr>
                                      <p:to>
                                        <p:strVal val="visible"/>
                                      </p:to>
                                    </p:set>
                                    <p:anim calcmode="lin" valueType="num">
                                      <p:cBhvr additive="base">
                                        <p:cTn id="7" dur="500" fill="hold"/>
                                        <p:tgtEl>
                                          <p:spTgt spid="32770"/>
                                        </p:tgtEl>
                                        <p:attrNameLst>
                                          <p:attrName>ppt_x</p:attrName>
                                        </p:attrNameLst>
                                      </p:cBhvr>
                                      <p:tavLst>
                                        <p:tav tm="0">
                                          <p:val>
                                            <p:strVal val="#ppt_x"/>
                                          </p:val>
                                        </p:tav>
                                        <p:tav tm="100000">
                                          <p:val>
                                            <p:strVal val="#ppt_x"/>
                                          </p:val>
                                        </p:tav>
                                      </p:tavLst>
                                    </p:anim>
                                    <p:anim calcmode="lin" valueType="num">
                                      <p:cBhvr additive="base">
                                        <p:cTn id="8" dur="500" fill="hold"/>
                                        <p:tgtEl>
                                          <p:spTgt spid="327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11265" name="Object 1"/>
          <p:cNvGraphicFramePr>
            <a:graphicFrameLocks noChangeAspect="1"/>
          </p:cNvGraphicFramePr>
          <p:nvPr/>
        </p:nvGraphicFramePr>
        <p:xfrm>
          <a:off x="1386840" y="899160"/>
          <a:ext cx="8976360" cy="5334000"/>
        </p:xfrm>
        <a:graphic>
          <a:graphicData uri="http://schemas.openxmlformats.org/presentationml/2006/ole">
            <p:oleObj spid="_x0000_s11265" name="Diapositive" r:id="rId3" imgW="4561336" imgH="3421467" progId="PowerPoint.Slide.12">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5"/>
                                        </p:tgtEl>
                                        <p:attrNameLst>
                                          <p:attrName>style.visibility</p:attrName>
                                        </p:attrNameLst>
                                      </p:cBhvr>
                                      <p:to>
                                        <p:strVal val="visible"/>
                                      </p:to>
                                    </p:set>
                                    <p:anim calcmode="lin" valueType="num">
                                      <p:cBhvr additive="base">
                                        <p:cTn id="7" dur="500" fill="hold"/>
                                        <p:tgtEl>
                                          <p:spTgt spid="11265"/>
                                        </p:tgtEl>
                                        <p:attrNameLst>
                                          <p:attrName>ppt_x</p:attrName>
                                        </p:attrNameLst>
                                      </p:cBhvr>
                                      <p:tavLst>
                                        <p:tav tm="0">
                                          <p:val>
                                            <p:strVal val="#ppt_x"/>
                                          </p:val>
                                        </p:tav>
                                        <p:tav tm="100000">
                                          <p:val>
                                            <p:strVal val="#ppt_x"/>
                                          </p:val>
                                        </p:tav>
                                      </p:tavLst>
                                    </p:anim>
                                    <p:anim calcmode="lin" valueType="num">
                                      <p:cBhvr additive="base">
                                        <p:cTn id="8" dur="500" fill="hold"/>
                                        <p:tgtEl>
                                          <p:spTgt spid="112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2391</TotalTime>
  <Words>447</Words>
  <Application>Microsoft Office PowerPoint</Application>
  <PresentationFormat>Personnalisé</PresentationFormat>
  <Paragraphs>114</Paragraphs>
  <Slides>18</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18</vt:i4>
      </vt:variant>
    </vt:vector>
  </HeadingPairs>
  <TitlesOfParts>
    <vt:vector size="20" baseType="lpstr">
      <vt:lpstr>Promenade</vt:lpstr>
      <vt:lpstr>Diapositive</vt:lpstr>
      <vt:lpstr>الدرس الخامس  : الثورة الفرنسية 1789 </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الأدفاق المالية</dc:title>
  <dc:creator>Rayen</dc:creator>
  <cp:lastModifiedBy>Admin</cp:lastModifiedBy>
  <cp:revision>261</cp:revision>
  <dcterms:created xsi:type="dcterms:W3CDTF">2016-09-04T22:39:48Z</dcterms:created>
  <dcterms:modified xsi:type="dcterms:W3CDTF">2020-04-01T09:09:47Z</dcterms:modified>
</cp:coreProperties>
</file>