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85" r:id="rId6"/>
    <p:sldId id="262" r:id="rId7"/>
    <p:sldId id="264" r:id="rId8"/>
    <p:sldId id="279" r:id="rId9"/>
    <p:sldId id="277" r:id="rId10"/>
    <p:sldId id="282" r:id="rId11"/>
    <p:sldId id="281" r:id="rId12"/>
    <p:sldId id="280" r:id="rId13"/>
    <p:sldId id="278" r:id="rId14"/>
    <p:sldId id="265" r:id="rId15"/>
    <p:sldId id="286" r:id="rId16"/>
    <p:sldId id="288" r:id="rId17"/>
    <p:sldId id="284" r:id="rId18"/>
    <p:sldId id="283" r:id="rId19"/>
    <p:sldId id="289" r:id="rId20"/>
    <p:sldId id="266"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inconnu"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A0748-22AB-2349-8CE3-08DD1695F15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6E8592C-0098-8E49-B585-C4221BC559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3C37921-C1F4-7B40-99FA-4D1C52FACF0A}"/>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5" name="Espace réservé du pied de page 4">
            <a:extLst>
              <a:ext uri="{FF2B5EF4-FFF2-40B4-BE49-F238E27FC236}">
                <a16:creationId xmlns:a16="http://schemas.microsoft.com/office/drawing/2014/main" id="{ACD14570-25BB-B84E-8033-4D820D15B9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0C88DCF-1B14-5246-BD64-09AA151361E2}"/>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1518679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D3899B-7DFF-BB4A-80DF-4C91C2FD334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D39A7AE-DE11-1B44-9941-E561F898888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7E96B20-726B-9040-BE33-DC06F3592A8C}"/>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5" name="Espace réservé du pied de page 4">
            <a:extLst>
              <a:ext uri="{FF2B5EF4-FFF2-40B4-BE49-F238E27FC236}">
                <a16:creationId xmlns:a16="http://schemas.microsoft.com/office/drawing/2014/main" id="{670735FF-A7C1-C745-AB25-EBE8EE4D8E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4AC3DE-82CF-754E-9F37-FC59B2221A25}"/>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427392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F2B3AF2-CDAE-B04B-8BB4-74FBD165F90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608A62C-EEB3-784B-A214-197B0A3CB7B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9CAB7F-5DF8-7D4D-B06F-DA26A7844DC8}"/>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5" name="Espace réservé du pied de page 4">
            <a:extLst>
              <a:ext uri="{FF2B5EF4-FFF2-40B4-BE49-F238E27FC236}">
                <a16:creationId xmlns:a16="http://schemas.microsoft.com/office/drawing/2014/main" id="{891AC889-B3DF-E049-B0B0-B067A420E2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922B73E-AC0C-4C4C-9331-47574DC68F5B}"/>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324460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71D753-F3AE-9749-9AEF-AA5F0FE783C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A6EF7A4-1FF2-DE4A-BC14-8F518944AEB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68B12F-F136-384B-8E97-A733A2D46307}"/>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5" name="Espace réservé du pied de page 4">
            <a:extLst>
              <a:ext uri="{FF2B5EF4-FFF2-40B4-BE49-F238E27FC236}">
                <a16:creationId xmlns:a16="http://schemas.microsoft.com/office/drawing/2014/main" id="{F6E80C74-4100-4E44-80BD-1A32E51B0F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1C26072-289F-2147-8397-E52880374C27}"/>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400657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E27175-5261-9340-A33E-01E069865DA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A259124-4CF5-6A4E-A314-EF5D0A6CAB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EACA01A-BEBD-8942-B652-01E119C123AE}"/>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5" name="Espace réservé du pied de page 4">
            <a:extLst>
              <a:ext uri="{FF2B5EF4-FFF2-40B4-BE49-F238E27FC236}">
                <a16:creationId xmlns:a16="http://schemas.microsoft.com/office/drawing/2014/main" id="{B09CA4DA-3E0B-A145-ADF3-41A35FC9E2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F07B90-6DAA-7949-9B33-6DE4028FA7F1}"/>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308031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7010EF-407A-2C47-9047-9626DD98C3D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F0040B0-9F1D-854D-9440-9DD0F1ECBB8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36BDBFA-FF5B-BB49-8386-8856A4A3580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C023796-1967-3E4F-929B-80C356043010}"/>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6" name="Espace réservé du pied de page 5">
            <a:extLst>
              <a:ext uri="{FF2B5EF4-FFF2-40B4-BE49-F238E27FC236}">
                <a16:creationId xmlns:a16="http://schemas.microsoft.com/office/drawing/2014/main" id="{3C4F7D07-27E9-B248-91B7-9FC7C3E1CEE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BD9C786-008B-1A47-A33B-B149A3723363}"/>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106891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AD1A5F-11D3-2448-815D-A04761C8EA2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5A1B3B0-3513-B14F-881B-734033348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CCCFAF6-C1E4-E24E-B2F3-9EC072211AB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3135297-12A4-CC40-9EF2-A487685966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DC76DD5-44D5-B147-B0E1-513A4DF7CBF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D3048BD-C4BA-8246-992C-ED9781F02E3D}"/>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8" name="Espace réservé du pied de page 7">
            <a:extLst>
              <a:ext uri="{FF2B5EF4-FFF2-40B4-BE49-F238E27FC236}">
                <a16:creationId xmlns:a16="http://schemas.microsoft.com/office/drawing/2014/main" id="{8FED92B0-F7C2-8747-ADD4-1FAAEFDD7EC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B04B6BA-0E05-3944-B57A-734E88AD2440}"/>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210900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01FC7C-EEE3-154B-BD4B-5AF9C01E016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77ECBEB-A44C-BC4D-BA8E-F392BC92BBE0}"/>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4" name="Espace réservé du pied de page 3">
            <a:extLst>
              <a:ext uri="{FF2B5EF4-FFF2-40B4-BE49-F238E27FC236}">
                <a16:creationId xmlns:a16="http://schemas.microsoft.com/office/drawing/2014/main" id="{954C451E-EA09-114E-BDEF-96DC2003DF3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10B39CD-EE43-FF41-B08A-415C10D78462}"/>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143712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B8E0ACD-9CE9-414D-9516-2D9974B1E50D}"/>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3" name="Espace réservé du pied de page 2">
            <a:extLst>
              <a:ext uri="{FF2B5EF4-FFF2-40B4-BE49-F238E27FC236}">
                <a16:creationId xmlns:a16="http://schemas.microsoft.com/office/drawing/2014/main" id="{043F32AE-7428-4649-B675-319AA113895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9441BC2-C43B-2347-BFD4-52E634E42367}"/>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139469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F305E1-F932-A34E-B628-F8DEBCDC622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0A0F22A-EA31-C046-86F1-7063D1EB81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0869E89-A0E8-534D-A4FA-FB1FF12E42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4A70792-70BF-4640-8A6D-895E76EE06D2}"/>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6" name="Espace réservé du pied de page 5">
            <a:extLst>
              <a:ext uri="{FF2B5EF4-FFF2-40B4-BE49-F238E27FC236}">
                <a16:creationId xmlns:a16="http://schemas.microsoft.com/office/drawing/2014/main" id="{ED5D9082-350F-FE46-B80B-33855BCE3FE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2A6B6DB-53BB-D94F-B711-F54EA9B85399}"/>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337825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2922A6-3178-A44C-A9C7-88DE835A85C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31F89C2-5579-C04D-936E-DBFC299345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BBB5D30-2D1C-4249-AAA6-6E4DC15DA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83D4180-B02E-134D-B1DA-6284E404419B}"/>
              </a:ext>
            </a:extLst>
          </p:cNvPr>
          <p:cNvSpPr>
            <a:spLocks noGrp="1"/>
          </p:cNvSpPr>
          <p:nvPr>
            <p:ph type="dt" sz="half" idx="10"/>
          </p:nvPr>
        </p:nvSpPr>
        <p:spPr/>
        <p:txBody>
          <a:bodyPr/>
          <a:lstStyle/>
          <a:p>
            <a:fld id="{96901F7B-3F7A-E846-B251-1EB7E08F0680}" type="datetimeFigureOut">
              <a:rPr lang="fr-FR" smtClean="0"/>
              <a:t>09/04/2020</a:t>
            </a:fld>
            <a:endParaRPr lang="fr-FR"/>
          </a:p>
        </p:txBody>
      </p:sp>
      <p:sp>
        <p:nvSpPr>
          <p:cNvPr id="6" name="Espace réservé du pied de page 5">
            <a:extLst>
              <a:ext uri="{FF2B5EF4-FFF2-40B4-BE49-F238E27FC236}">
                <a16:creationId xmlns:a16="http://schemas.microsoft.com/office/drawing/2014/main" id="{EEF846EC-0D30-8648-AC91-97D92128F4E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420F1D0-ADD7-504F-80A8-27F62AAFA4E1}"/>
              </a:ext>
            </a:extLst>
          </p:cNvPr>
          <p:cNvSpPr>
            <a:spLocks noGrp="1"/>
          </p:cNvSpPr>
          <p:nvPr>
            <p:ph type="sldNum" sz="quarter" idx="12"/>
          </p:nvPr>
        </p:nvSpPr>
        <p:spPr/>
        <p:txBody>
          <a:bodyPr/>
          <a:lstStyle/>
          <a:p>
            <a:fld id="{FBF4A893-165F-6646-9210-1FBB60B26866}" type="slidenum">
              <a:rPr lang="fr-FR" smtClean="0"/>
              <a:t>‹N°›</a:t>
            </a:fld>
            <a:endParaRPr lang="fr-FR"/>
          </a:p>
        </p:txBody>
      </p:sp>
    </p:spTree>
    <p:extLst>
      <p:ext uri="{BB962C8B-B14F-4D97-AF65-F5344CB8AC3E}">
        <p14:creationId xmlns:p14="http://schemas.microsoft.com/office/powerpoint/2010/main" val="3403745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A10A5D7-0367-354C-B49B-6B465C0BDB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C37E3C7-A890-4445-A5E1-7070C2E1FD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06DD5D-2155-B946-B579-352246A23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01F7B-3F7A-E846-B251-1EB7E08F0680}" type="datetimeFigureOut">
              <a:rPr lang="fr-FR" smtClean="0"/>
              <a:t>09/04/2020</a:t>
            </a:fld>
            <a:endParaRPr lang="fr-FR"/>
          </a:p>
        </p:txBody>
      </p:sp>
      <p:sp>
        <p:nvSpPr>
          <p:cNvPr id="5" name="Espace réservé du pied de page 4">
            <a:extLst>
              <a:ext uri="{FF2B5EF4-FFF2-40B4-BE49-F238E27FC236}">
                <a16:creationId xmlns:a16="http://schemas.microsoft.com/office/drawing/2014/main" id="{8337397F-B572-1540-A5AF-BA02C989AA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604B009-CDA3-8141-8D40-A4F7005FA9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4A893-165F-6646-9210-1FBB60B26866}" type="slidenum">
              <a:rPr lang="fr-FR" smtClean="0"/>
              <a:t>‹N°›</a:t>
            </a:fld>
            <a:endParaRPr lang="fr-FR"/>
          </a:p>
        </p:txBody>
      </p:sp>
    </p:spTree>
    <p:extLst>
      <p:ext uri="{BB962C8B-B14F-4D97-AF65-F5344CB8AC3E}">
        <p14:creationId xmlns:p14="http://schemas.microsoft.com/office/powerpoint/2010/main" val="164112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62417C-9978-7D4B-9865-675DDDDCCCC1}"/>
              </a:ext>
            </a:extLst>
          </p:cNvPr>
          <p:cNvSpPr>
            <a:spLocks noGrp="1"/>
          </p:cNvSpPr>
          <p:nvPr>
            <p:ph type="title"/>
          </p:nvPr>
        </p:nvSpPr>
        <p:spPr>
          <a:xfrm rot="10800000" flipV="1">
            <a:off x="214312" y="-892969"/>
            <a:ext cx="11840765" cy="2875360"/>
          </a:xfrm>
        </p:spPr>
        <p:txBody>
          <a:bodyPr/>
          <a:lstStyle/>
          <a:p>
            <a:pPr algn="justLow" rtl="1"/>
            <a:r>
              <a:rPr lang="fr-FR"/>
              <a:t>الوثيقة 1</a:t>
            </a:r>
          </a:p>
        </p:txBody>
      </p:sp>
      <p:pic>
        <p:nvPicPr>
          <p:cNvPr id="4" name="Image 4">
            <a:extLst>
              <a:ext uri="{FF2B5EF4-FFF2-40B4-BE49-F238E27FC236}">
                <a16:creationId xmlns:a16="http://schemas.microsoft.com/office/drawing/2014/main" id="{6EE12259-0A83-B24A-9955-7549C56832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923" y="544711"/>
            <a:ext cx="12215812" cy="5750855"/>
          </a:xfrm>
        </p:spPr>
      </p:pic>
      <p:pic>
        <p:nvPicPr>
          <p:cNvPr id="3" name="Image 4">
            <a:extLst>
              <a:ext uri="{FF2B5EF4-FFF2-40B4-BE49-F238E27FC236}">
                <a16:creationId xmlns:a16="http://schemas.microsoft.com/office/drawing/2014/main" id="{E5C90290-E2A2-904D-9A6D-834238DA6A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14314"/>
            <a:ext cx="12215812" cy="6518808"/>
          </a:xfrm>
          <a:prstGeom prst="rect">
            <a:avLst/>
          </a:prstGeom>
        </p:spPr>
      </p:pic>
    </p:spTree>
    <p:extLst>
      <p:ext uri="{BB962C8B-B14F-4D97-AF65-F5344CB8AC3E}">
        <p14:creationId xmlns:p14="http://schemas.microsoft.com/office/powerpoint/2010/main" val="2386445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EE402F-C82C-BC41-A351-40F64B9BC5A3}"/>
              </a:ext>
            </a:extLst>
          </p:cNvPr>
          <p:cNvSpPr>
            <a:spLocks noGrp="1"/>
          </p:cNvSpPr>
          <p:nvPr>
            <p:ph type="title"/>
          </p:nvPr>
        </p:nvSpPr>
        <p:spPr>
          <a:xfrm>
            <a:off x="838200" y="-303608"/>
            <a:ext cx="10515600" cy="2571750"/>
          </a:xfrm>
        </p:spPr>
        <p:txBody>
          <a:bodyPr>
            <a:normAutofit/>
          </a:bodyPr>
          <a:lstStyle/>
          <a:p>
            <a:pPr algn="just" rtl="1"/>
            <a:r>
              <a:rPr lang="fr-FR" b="1">
                <a:solidFill>
                  <a:schemeClr val="accent2">
                    <a:lumMod val="75000"/>
                  </a:schemeClr>
                </a:solidFill>
              </a:rPr>
              <a:t>المفاهيم   </a:t>
            </a:r>
            <a:br>
              <a:rPr lang="fr-FR" b="1">
                <a:solidFill>
                  <a:schemeClr val="accent2">
                    <a:lumMod val="75000"/>
                  </a:schemeClr>
                </a:solidFill>
              </a:rPr>
            </a:br>
            <a:r>
              <a:rPr lang="fr-FR" b="1">
                <a:solidFill>
                  <a:schemeClr val="accent2">
                    <a:lumMod val="75000"/>
                  </a:schemeClr>
                </a:solidFill>
              </a:rPr>
              <a:t>الوسط الطبيعي:</a:t>
            </a:r>
            <a:r>
              <a:rPr lang="fr-FR" b="1"/>
              <a:t> يتكون من عناصر حية  وعناصر غير حية  تربط بينها  علاقات تفاعل </a:t>
            </a:r>
            <a:endParaRPr lang="fr-FR" b="1">
              <a:solidFill>
                <a:schemeClr val="accent2">
                  <a:lumMod val="75000"/>
                </a:schemeClr>
              </a:solidFill>
            </a:endParaRPr>
          </a:p>
        </p:txBody>
      </p:sp>
      <p:sp>
        <p:nvSpPr>
          <p:cNvPr id="3" name="Espace réservé du contenu 2">
            <a:extLst>
              <a:ext uri="{FF2B5EF4-FFF2-40B4-BE49-F238E27FC236}">
                <a16:creationId xmlns:a16="http://schemas.microsoft.com/office/drawing/2014/main" id="{F8D6FF42-C6C9-5840-905B-3C4BF0C4C2FB}"/>
              </a:ext>
            </a:extLst>
          </p:cNvPr>
          <p:cNvSpPr>
            <a:spLocks noGrp="1"/>
          </p:cNvSpPr>
          <p:nvPr>
            <p:ph idx="1"/>
          </p:nvPr>
        </p:nvSpPr>
        <p:spPr/>
        <p:txBody>
          <a:bodyPr>
            <a:normAutofit/>
          </a:bodyPr>
          <a:lstStyle/>
          <a:p>
            <a:pPr algn="r" rtl="1"/>
            <a:r>
              <a:rPr lang="fr-FR" sz="4400" b="1">
                <a:solidFill>
                  <a:schemeClr val="accent2"/>
                </a:solidFill>
              </a:rPr>
              <a:t>مناخ:</a:t>
            </a:r>
            <a:r>
              <a:rPr lang="fr-FR" sz="4400" b="1"/>
              <a:t>هو مجموع الظروف الجوية السادة في مكان ما على سطح  الأرض وتشمل العناصر التالية :التساقطات، الحرارة، الإشعاع، الرياح… وذلك خلال مدة زمنية طويلة تقدر بعشرات السنين </a:t>
            </a:r>
            <a:endParaRPr lang="fr-FR" sz="4400" b="1">
              <a:solidFill>
                <a:schemeClr val="accent2"/>
              </a:solidFill>
            </a:endParaRPr>
          </a:p>
        </p:txBody>
      </p:sp>
    </p:spTree>
    <p:extLst>
      <p:ext uri="{BB962C8B-B14F-4D97-AF65-F5344CB8AC3E}">
        <p14:creationId xmlns:p14="http://schemas.microsoft.com/office/powerpoint/2010/main" val="293401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CDDB6-BB5C-694A-AA20-B03DBE3F613E}"/>
              </a:ext>
            </a:extLst>
          </p:cNvPr>
          <p:cNvSpPr>
            <a:spLocks noGrp="1"/>
          </p:cNvSpPr>
          <p:nvPr>
            <p:ph type="title"/>
          </p:nvPr>
        </p:nvSpPr>
        <p:spPr>
          <a:xfrm>
            <a:off x="838200" y="0"/>
            <a:ext cx="10515600" cy="750094"/>
          </a:xfrm>
        </p:spPr>
        <p:txBody>
          <a:bodyPr/>
          <a:lstStyle/>
          <a:p>
            <a:pPr algn="r" rtl="1"/>
            <a:r>
              <a:rPr lang="fr-FR"/>
              <a:t>الوثيقة 4</a:t>
            </a:r>
          </a:p>
        </p:txBody>
      </p:sp>
      <p:pic>
        <p:nvPicPr>
          <p:cNvPr id="4" name="Image 4">
            <a:extLst>
              <a:ext uri="{FF2B5EF4-FFF2-40B4-BE49-F238E27FC236}">
                <a16:creationId xmlns:a16="http://schemas.microsoft.com/office/drawing/2014/main" id="{9FFB801C-4E15-864D-B695-B8961BCA8C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50" y="750094"/>
            <a:ext cx="11620500" cy="6107906"/>
          </a:xfrm>
        </p:spPr>
      </p:pic>
    </p:spTree>
    <p:extLst>
      <p:ext uri="{BB962C8B-B14F-4D97-AF65-F5344CB8AC3E}">
        <p14:creationId xmlns:p14="http://schemas.microsoft.com/office/powerpoint/2010/main" val="690276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19A832-4582-9C4C-89FF-853717C68046}"/>
              </a:ext>
            </a:extLst>
          </p:cNvPr>
          <p:cNvSpPr>
            <a:spLocks noGrp="1"/>
          </p:cNvSpPr>
          <p:nvPr>
            <p:ph type="title"/>
          </p:nvPr>
        </p:nvSpPr>
        <p:spPr>
          <a:xfrm rot="10800000" flipV="1">
            <a:off x="1176312" y="517921"/>
            <a:ext cx="8671033" cy="5447109"/>
          </a:xfrm>
        </p:spPr>
        <p:txBody>
          <a:bodyPr>
            <a:noAutofit/>
          </a:bodyPr>
          <a:lstStyle/>
          <a:p>
            <a:pPr algn="just" rtl="1"/>
            <a:r>
              <a:rPr lang="fr-FR" sz="6000"/>
              <a:t>حول  معطيات الصورة إلى رسم  تبين من خلاله علاقات التفاعل بين عناصر الوسط الطبيعي</a:t>
            </a:r>
          </a:p>
        </p:txBody>
      </p:sp>
      <p:sp>
        <p:nvSpPr>
          <p:cNvPr id="3" name="Espace réservé du contenu 2">
            <a:extLst>
              <a:ext uri="{FF2B5EF4-FFF2-40B4-BE49-F238E27FC236}">
                <a16:creationId xmlns:a16="http://schemas.microsoft.com/office/drawing/2014/main" id="{303BD71D-3CBD-3845-AAC4-DF596A14AB59}"/>
              </a:ext>
            </a:extLst>
          </p:cNvPr>
          <p:cNvSpPr>
            <a:spLocks noGrp="1"/>
          </p:cNvSpPr>
          <p:nvPr>
            <p:ph idx="1"/>
          </p:nvPr>
        </p:nvSpPr>
        <p:spPr>
          <a:xfrm>
            <a:off x="838200" y="232172"/>
            <a:ext cx="10515600" cy="5944791"/>
          </a:xfrm>
        </p:spPr>
        <p:txBody>
          <a:bodyPr>
            <a:normAutofit/>
          </a:bodyPr>
          <a:lstStyle/>
          <a:p>
            <a:endParaRPr lang="fr-FR" sz="4400" b="1"/>
          </a:p>
        </p:txBody>
      </p:sp>
    </p:spTree>
    <p:extLst>
      <p:ext uri="{BB962C8B-B14F-4D97-AF65-F5344CB8AC3E}">
        <p14:creationId xmlns:p14="http://schemas.microsoft.com/office/powerpoint/2010/main" val="1832970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7DF851-FC29-3744-8D11-348CC3F4AD48}"/>
              </a:ext>
            </a:extLst>
          </p:cNvPr>
          <p:cNvSpPr>
            <a:spLocks noGrp="1"/>
          </p:cNvSpPr>
          <p:nvPr>
            <p:ph type="title"/>
          </p:nvPr>
        </p:nvSpPr>
        <p:spPr/>
        <p:txBody>
          <a:bodyPr/>
          <a:lstStyle/>
          <a:p>
            <a:pPr algn="r" rtl="1"/>
            <a:r>
              <a:rPr lang="fr-FR">
                <a:solidFill>
                  <a:schemeClr val="accent6"/>
                </a:solidFill>
              </a:rPr>
              <a:t> (2علاقة التفاعل بين مكونات الوسط الطبيعي</a:t>
            </a:r>
          </a:p>
        </p:txBody>
      </p:sp>
      <p:pic>
        <p:nvPicPr>
          <p:cNvPr id="4" name="Image 4">
            <a:extLst>
              <a:ext uri="{FF2B5EF4-FFF2-40B4-BE49-F238E27FC236}">
                <a16:creationId xmlns:a16="http://schemas.microsoft.com/office/drawing/2014/main" id="{20432A42-D3D6-ED46-9C4B-163BD5438B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50" y="1518046"/>
            <a:ext cx="11769328" cy="5339954"/>
          </a:xfrm>
        </p:spPr>
      </p:pic>
    </p:spTree>
    <p:extLst>
      <p:ext uri="{BB962C8B-B14F-4D97-AF65-F5344CB8AC3E}">
        <p14:creationId xmlns:p14="http://schemas.microsoft.com/office/powerpoint/2010/main" val="402962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0B87A-D0F7-CD44-8E37-DD216FCB7F38}"/>
              </a:ext>
            </a:extLst>
          </p:cNvPr>
          <p:cNvSpPr>
            <a:spLocks noGrp="1"/>
          </p:cNvSpPr>
          <p:nvPr>
            <p:ph type="title"/>
          </p:nvPr>
        </p:nvSpPr>
        <p:spPr>
          <a:xfrm>
            <a:off x="1071563" y="-178595"/>
            <a:ext cx="10126264" cy="6482953"/>
          </a:xfrm>
        </p:spPr>
        <p:txBody>
          <a:bodyPr>
            <a:normAutofit/>
          </a:bodyPr>
          <a:lstStyle/>
          <a:p>
            <a:pPr algn="r" rtl="1"/>
            <a:r>
              <a:rPr lang="fr-FR" b="1">
                <a:solidFill>
                  <a:schemeClr val="accent2">
                    <a:lumMod val="75000"/>
                  </a:schemeClr>
                </a:solidFill>
              </a:rPr>
              <a:t>النشاط الثاني:علاقةالانسان بالوسط الطبيعي  </a:t>
            </a:r>
            <a:r>
              <a:rPr lang="fr-FR" b="1">
                <a:solidFill>
                  <a:schemeClr val="accent5"/>
                </a:solidFill>
              </a:rPr>
              <a:t>الوثائق</a:t>
            </a:r>
            <a:r>
              <a:rPr lang="fr-FR" b="1">
                <a:solidFill>
                  <a:schemeClr val="accent5">
                    <a:lumMod val="75000"/>
                  </a:schemeClr>
                </a:solidFill>
              </a:rPr>
              <a:t>:</a:t>
            </a:r>
            <a:r>
              <a:rPr lang="fr-FR" b="1"/>
              <a:t>4ص82و5ص84 مع الوثيقة الملحقة   5و6</a:t>
            </a:r>
            <a:r>
              <a:rPr lang="fr-FR" b="1">
                <a:solidFill>
                  <a:schemeClr val="accent2">
                    <a:lumMod val="75000"/>
                  </a:schemeClr>
                </a:solidFill>
              </a:rPr>
              <a:t/>
            </a:r>
            <a:br>
              <a:rPr lang="fr-FR" b="1">
                <a:solidFill>
                  <a:schemeClr val="accent2">
                    <a:lumMod val="75000"/>
                  </a:schemeClr>
                </a:solidFill>
              </a:rPr>
            </a:br>
            <a:r>
              <a:rPr lang="fr-FR" b="1">
                <a:solidFill>
                  <a:schemeClr val="accent5"/>
                </a:solidFill>
              </a:rPr>
              <a:t>التعليمة</a:t>
            </a:r>
            <a:r>
              <a:rPr lang="fr-FR" b="1">
                <a:solidFill>
                  <a:schemeClr val="accent2">
                    <a:lumMod val="75000"/>
                  </a:schemeClr>
                </a:solidFill>
              </a:rPr>
              <a:t>:</a:t>
            </a:r>
            <a:r>
              <a:rPr lang="fr-FR" b="1"/>
              <a:t>بين مظاهر تدخلات الإنسان بالوسط الطبيعي         </a:t>
            </a:r>
            <a:r>
              <a:rPr lang="fr-FR" b="1" u="sng">
                <a:solidFill>
                  <a:schemeClr val="accent5"/>
                </a:solidFill>
              </a:rPr>
              <a:t>المنتوج </a:t>
            </a:r>
            <a:r>
              <a:rPr lang="fr-FR" b="1">
                <a:solidFill>
                  <a:schemeClr val="accent5"/>
                </a:solidFill>
              </a:rPr>
              <a:t>المنتظر</a:t>
            </a:r>
            <a:r>
              <a:rPr lang="fr-FR" b="1">
                <a:solidFill>
                  <a:schemeClr val="accent2">
                    <a:lumMod val="75000"/>
                  </a:schemeClr>
                </a:solidFill>
              </a:rPr>
              <a:t>:</a:t>
            </a:r>
            <a:r>
              <a:rPr lang="fr-FR" b="1"/>
              <a:t>تحريرفقرة                 </a:t>
            </a:r>
            <a:r>
              <a:rPr lang="fr-FR" b="1">
                <a:solidFill>
                  <a:schemeClr val="accent2">
                    <a:lumMod val="75000"/>
                  </a:schemeClr>
                </a:solidFill>
              </a:rPr>
              <a:t/>
            </a:r>
            <a:br>
              <a:rPr lang="fr-FR" b="1">
                <a:solidFill>
                  <a:schemeClr val="accent2">
                    <a:lumMod val="75000"/>
                  </a:schemeClr>
                </a:solidFill>
              </a:rPr>
            </a:br>
            <a:r>
              <a:rPr lang="fr-FR" b="1">
                <a:solidFill>
                  <a:schemeClr val="accent5"/>
                </a:solidFill>
              </a:rPr>
              <a:t>التوقيت</a:t>
            </a:r>
            <a:r>
              <a:rPr lang="fr-FR" b="1">
                <a:solidFill>
                  <a:schemeClr val="accent2">
                    <a:lumMod val="75000"/>
                  </a:schemeClr>
                </a:solidFill>
              </a:rPr>
              <a:t>:</a:t>
            </a:r>
            <a:r>
              <a:rPr lang="fr-FR" b="1"/>
              <a:t>20دق</a:t>
            </a:r>
            <a:endParaRPr lang="fr-FR" b="1">
              <a:solidFill>
                <a:schemeClr val="accent5">
                  <a:lumMod val="75000"/>
                </a:schemeClr>
              </a:solidFill>
            </a:endParaRPr>
          </a:p>
        </p:txBody>
      </p:sp>
    </p:spTree>
    <p:extLst>
      <p:ext uri="{BB962C8B-B14F-4D97-AF65-F5344CB8AC3E}">
        <p14:creationId xmlns:p14="http://schemas.microsoft.com/office/powerpoint/2010/main" val="84278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9E14D3-5E23-BD47-A8EB-2D06CDC39841}"/>
              </a:ext>
            </a:extLst>
          </p:cNvPr>
          <p:cNvSpPr>
            <a:spLocks noGrp="1"/>
          </p:cNvSpPr>
          <p:nvPr>
            <p:ph type="title"/>
          </p:nvPr>
        </p:nvSpPr>
        <p:spPr>
          <a:xfrm>
            <a:off x="1000124" y="4554141"/>
            <a:ext cx="10673954" cy="2984894"/>
          </a:xfrm>
        </p:spPr>
        <p:txBody>
          <a:bodyPr/>
          <a:lstStyle/>
          <a:p>
            <a:pPr algn="r" rtl="1"/>
            <a:r>
              <a:rPr lang="fr-FR"/>
              <a:t> </a:t>
            </a:r>
            <a:endParaRPr lang="fr-FR" b="1">
              <a:latin typeface="+mn-lt"/>
              <a:ea typeface="+mn-ea"/>
              <a:cs typeface="+mn-cs"/>
            </a:endParaRPr>
          </a:p>
        </p:txBody>
      </p:sp>
      <p:sp>
        <p:nvSpPr>
          <p:cNvPr id="5" name="Espace réservé du contenu 4">
            <a:extLst>
              <a:ext uri="{FF2B5EF4-FFF2-40B4-BE49-F238E27FC236}">
                <a16:creationId xmlns:a16="http://schemas.microsoft.com/office/drawing/2014/main" id="{1DA73480-DB30-6B4C-AD39-406F4139E2BD}"/>
              </a:ext>
            </a:extLst>
          </p:cNvPr>
          <p:cNvSpPr>
            <a:spLocks noGrp="1"/>
          </p:cNvSpPr>
          <p:nvPr>
            <p:ph idx="1"/>
          </p:nvPr>
        </p:nvSpPr>
        <p:spPr>
          <a:xfrm>
            <a:off x="838200" y="250031"/>
            <a:ext cx="10515600" cy="5926932"/>
          </a:xfrm>
        </p:spPr>
        <p:txBody>
          <a:bodyPr/>
          <a:lstStyle/>
          <a:p>
            <a:pPr marL="0" indent="0" algn="r" rtl="1">
              <a:buNone/>
            </a:pPr>
            <a:r>
              <a:rPr lang="fr-FR"/>
              <a:t>الوثيقة6</a:t>
            </a:r>
          </a:p>
          <a:p>
            <a:pPr marL="0" indent="0" algn="r" rtl="1">
              <a:buNone/>
            </a:pPr>
            <a:endParaRPr lang="fr-FR"/>
          </a:p>
        </p:txBody>
      </p:sp>
      <p:pic>
        <p:nvPicPr>
          <p:cNvPr id="3" name="Image 3">
            <a:extLst>
              <a:ext uri="{FF2B5EF4-FFF2-40B4-BE49-F238E27FC236}">
                <a16:creationId xmlns:a16="http://schemas.microsoft.com/office/drawing/2014/main" id="{B206F8F1-1771-2A42-B98C-33E0B71FB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922" y="821531"/>
            <a:ext cx="11156155" cy="5926931"/>
          </a:xfrm>
          <a:prstGeom prst="rect">
            <a:avLst/>
          </a:prstGeom>
        </p:spPr>
      </p:pic>
    </p:spTree>
    <p:extLst>
      <p:ext uri="{BB962C8B-B14F-4D97-AF65-F5344CB8AC3E}">
        <p14:creationId xmlns:p14="http://schemas.microsoft.com/office/powerpoint/2010/main" val="815751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26E066-5037-B443-917F-653DC9284D5A}"/>
              </a:ext>
            </a:extLst>
          </p:cNvPr>
          <p:cNvSpPr>
            <a:spLocks noGrp="1"/>
          </p:cNvSpPr>
          <p:nvPr>
            <p:ph type="title"/>
          </p:nvPr>
        </p:nvSpPr>
        <p:spPr>
          <a:xfrm>
            <a:off x="1128713" y="365125"/>
            <a:ext cx="10515600" cy="563563"/>
          </a:xfrm>
        </p:spPr>
        <p:txBody>
          <a:bodyPr>
            <a:normAutofit fontScale="90000"/>
          </a:bodyPr>
          <a:lstStyle/>
          <a:p>
            <a:pPr algn="r" rtl="1"/>
            <a:r>
              <a:rPr lang="fr-FR"/>
              <a:t>الوثيقة 5</a:t>
            </a:r>
          </a:p>
        </p:txBody>
      </p:sp>
      <p:pic>
        <p:nvPicPr>
          <p:cNvPr id="4" name="Image 4">
            <a:extLst>
              <a:ext uri="{FF2B5EF4-FFF2-40B4-BE49-F238E27FC236}">
                <a16:creationId xmlns:a16="http://schemas.microsoft.com/office/drawing/2014/main" id="{906D3B90-3D51-E048-8CAC-F8294B4C4D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875" y="928688"/>
            <a:ext cx="11501438" cy="5564187"/>
          </a:xfrm>
        </p:spPr>
      </p:pic>
    </p:spTree>
    <p:extLst>
      <p:ext uri="{BB962C8B-B14F-4D97-AF65-F5344CB8AC3E}">
        <p14:creationId xmlns:p14="http://schemas.microsoft.com/office/powerpoint/2010/main" val="3526067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B52EC9-2D48-6A42-BAAF-0AB318C791BA}"/>
              </a:ext>
            </a:extLst>
          </p:cNvPr>
          <p:cNvSpPr>
            <a:spLocks noGrp="1"/>
          </p:cNvSpPr>
          <p:nvPr>
            <p:ph type="title"/>
          </p:nvPr>
        </p:nvSpPr>
        <p:spPr>
          <a:xfrm>
            <a:off x="838200" y="365126"/>
            <a:ext cx="10306050" cy="420688"/>
          </a:xfrm>
        </p:spPr>
        <p:txBody>
          <a:bodyPr>
            <a:normAutofit fontScale="90000"/>
          </a:bodyPr>
          <a:lstStyle/>
          <a:p>
            <a:pPr algn="r" rtl="1"/>
            <a:r>
              <a:rPr lang="fr-FR">
                <a:solidFill>
                  <a:schemeClr val="accent2"/>
                </a:solidFill>
              </a:rPr>
              <a:t>(II</a:t>
            </a:r>
            <a:r>
              <a:rPr lang="fr-FR"/>
              <a:t> </a:t>
            </a:r>
            <a:r>
              <a:rPr lang="fr-FR">
                <a:solidFill>
                  <a:schemeClr val="accent2"/>
                </a:solidFill>
              </a:rPr>
              <a:t>الإنسان  والوسط الطبيعي</a:t>
            </a:r>
            <a:endParaRPr lang="fr-FR"/>
          </a:p>
        </p:txBody>
      </p:sp>
      <p:sp>
        <p:nvSpPr>
          <p:cNvPr id="3" name="Espace réservé du contenu 2">
            <a:extLst>
              <a:ext uri="{FF2B5EF4-FFF2-40B4-BE49-F238E27FC236}">
                <a16:creationId xmlns:a16="http://schemas.microsoft.com/office/drawing/2014/main" id="{C391221C-7F8E-6F4E-9C4B-46AB80260501}"/>
              </a:ext>
            </a:extLst>
          </p:cNvPr>
          <p:cNvSpPr>
            <a:spLocks noGrp="1"/>
          </p:cNvSpPr>
          <p:nvPr>
            <p:ph idx="1"/>
          </p:nvPr>
        </p:nvSpPr>
        <p:spPr>
          <a:xfrm>
            <a:off x="648890" y="1246188"/>
            <a:ext cx="11543110" cy="5611811"/>
          </a:xfrm>
        </p:spPr>
        <p:txBody>
          <a:bodyPr>
            <a:noAutofit/>
          </a:bodyPr>
          <a:lstStyle/>
          <a:p>
            <a:pPr algn="r" rtl="1"/>
            <a:r>
              <a:rPr lang="fr-FR" b="1"/>
              <a:t>مفهوم الوسط الطبيعي يكون بعيد عن تأثير الإنسان لذلك من  الأجدر الحديث عن علاقة انسان بالمجال وطرح هذه العلاقة التفاعلية يعني  التساؤل حول مدى قدرة الإنسان  للسيطرة على  الوسط الطبيعي  والتعايش معه وهل أن هذه العلاقة التفاعلية باعتبار الإنسانفاعل كانت لها آثار إيجابية على حياة الإنسان؟  ولنا كمثال لتدخل الإنسان بالوسط الطبيعي البلاد التونسية فماهي مظاهر تدخلات الإنسان؟ </a:t>
            </a:r>
          </a:p>
          <a:p>
            <a:pPr algn="r" rtl="1"/>
            <a:r>
              <a:rPr lang="fr-FR" b="1"/>
              <a:t>اتخذ تدخل  الإنسان شكلين :</a:t>
            </a:r>
          </a:p>
          <a:p>
            <a:pPr algn="r" rtl="1"/>
            <a:r>
              <a:rPr lang="fr-FR" b="1"/>
              <a:t>شكل تدخل سلبي:   نلمحه من خلال تدهور  الأوساط  الطبيعية فالوسط الساحلي التونسي  يعاني من أشكال الانجراف الحاد كما تطرح مشاكل التلوث  نتيجة النفايات  والغازات المنبعثة من الأقطاب  الصناعية. ولأسباب تاريخية  واقتصادية  ساهم الضغط الديمغرافي في تزايد الحاجيات فتم الاعتماد  على زراعة جاهدة تطلبت استعمال  مكثف للأسمدة وهوما أثر على التربة  بتملحها </a:t>
            </a:r>
          </a:p>
          <a:p>
            <a:pPr algn="r" rtl="1"/>
            <a:r>
              <a:rPr lang="fr-FR" b="1"/>
              <a:t>من ناحية أخرى يعاني الوسط الغابي من  آفة الاحتطاب و تراجع مساحة الغابة وهو ما يدعم مع ظاهرة الرعي الجائروتوظيف مكننة مثل المحراث متعدد الاسطوانات  خطر التصحر والانجراف</a:t>
            </a:r>
          </a:p>
          <a:p>
            <a:pPr algn="r" rtl="1"/>
            <a:r>
              <a:rPr lang="fr-FR" b="1"/>
              <a:t>هذه الآثار السلبية دفعت بالإنسان للتفكير في محاولات استصلاح  تصنف  بالتدخلات إيجابية </a:t>
            </a:r>
          </a:p>
          <a:p>
            <a:pPr algn="r" rtl="1"/>
            <a:endParaRPr lang="fr-FR" b="1"/>
          </a:p>
          <a:p>
            <a:pPr algn="r" rtl="1"/>
            <a:endParaRPr lang="fr-FR" b="1"/>
          </a:p>
          <a:p>
            <a:pPr algn="r" rtl="1"/>
            <a:endParaRPr lang="fr-FR" b="1"/>
          </a:p>
          <a:p>
            <a:pPr algn="r" rtl="1"/>
            <a:endParaRPr lang="fr-FR" b="1"/>
          </a:p>
          <a:p>
            <a:pPr marL="0" indent="0" algn="r" rtl="1">
              <a:buNone/>
            </a:pPr>
            <a:endParaRPr lang="fr-FR" b="1"/>
          </a:p>
          <a:p>
            <a:pPr marL="0" indent="0" algn="r" rtl="1">
              <a:buNone/>
            </a:pPr>
            <a:endParaRPr lang="fr-FR" b="1"/>
          </a:p>
          <a:p>
            <a:pPr algn="r" rtl="1"/>
            <a:endParaRPr lang="fr-FR" b="1"/>
          </a:p>
        </p:txBody>
      </p:sp>
    </p:spTree>
    <p:extLst>
      <p:ext uri="{BB962C8B-B14F-4D97-AF65-F5344CB8AC3E}">
        <p14:creationId xmlns:p14="http://schemas.microsoft.com/office/powerpoint/2010/main" val="3609494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D55B93-9B02-7047-86DB-034BAB4E07CF}"/>
              </a:ext>
            </a:extLst>
          </p:cNvPr>
          <p:cNvSpPr>
            <a:spLocks noGrp="1"/>
          </p:cNvSpPr>
          <p:nvPr>
            <p:ph type="title"/>
          </p:nvPr>
        </p:nvSpPr>
        <p:spPr>
          <a:xfrm>
            <a:off x="838200" y="365125"/>
            <a:ext cx="10515600" cy="5921375"/>
          </a:xfrm>
        </p:spPr>
        <p:txBody>
          <a:bodyPr>
            <a:normAutofit/>
          </a:bodyPr>
          <a:lstStyle/>
          <a:p>
            <a:pPr algn="r" rtl="1"/>
            <a:r>
              <a:rPr lang="fr-FR" b="1"/>
              <a:t>شكل تدخل ايجابي:في إطار المحافظة على النظام البيئي تم احداث محميات مثل محمية اشكل ببنزرت وتم التشجيع على التشجير من ذلك تخصيص يوم احتفال بعيد الشجرة  بالإضافة إلى  الاعتماد على التطور العلمي والتقني  لاستغلال الجبال والهضاب  واستثمار المجال الصحراوي باستغلال الموارد الطبيعية  </a:t>
            </a:r>
          </a:p>
        </p:txBody>
      </p:sp>
      <p:sp>
        <p:nvSpPr>
          <p:cNvPr id="3" name="Espace réservé du contenu 2">
            <a:extLst>
              <a:ext uri="{FF2B5EF4-FFF2-40B4-BE49-F238E27FC236}">
                <a16:creationId xmlns:a16="http://schemas.microsoft.com/office/drawing/2014/main" id="{8EA04969-1CEA-A64F-9CB4-09D8DD6D421E}"/>
              </a:ext>
            </a:extLst>
          </p:cNvPr>
          <p:cNvSpPr>
            <a:spLocks noGrp="1"/>
          </p:cNvSpPr>
          <p:nvPr>
            <p:ph idx="1"/>
          </p:nvPr>
        </p:nvSpPr>
        <p:spPr>
          <a:xfrm rot="10800000" flipV="1">
            <a:off x="687038" y="365125"/>
            <a:ext cx="10515600" cy="1956594"/>
          </a:xfrm>
        </p:spPr>
        <p:txBody>
          <a:bodyPr/>
          <a:lstStyle/>
          <a:p>
            <a:pPr marL="0" indent="0" algn="just" rtl="1">
              <a:buNone/>
            </a:pPr>
            <a:r>
              <a:rPr lang="fr-FR"/>
              <a:t> </a:t>
            </a:r>
          </a:p>
        </p:txBody>
      </p:sp>
    </p:spTree>
    <p:extLst>
      <p:ext uri="{BB962C8B-B14F-4D97-AF65-F5344CB8AC3E}">
        <p14:creationId xmlns:p14="http://schemas.microsoft.com/office/powerpoint/2010/main" val="396419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6A033D-ACA2-8546-A576-7F975949383B}"/>
              </a:ext>
            </a:extLst>
          </p:cNvPr>
          <p:cNvSpPr>
            <a:spLocks noGrp="1"/>
          </p:cNvSpPr>
          <p:nvPr>
            <p:ph type="title"/>
          </p:nvPr>
        </p:nvSpPr>
        <p:spPr>
          <a:xfrm>
            <a:off x="838200" y="357189"/>
            <a:ext cx="10515600" cy="5286374"/>
          </a:xfrm>
        </p:spPr>
        <p:txBody>
          <a:bodyPr>
            <a:normAutofit/>
          </a:bodyPr>
          <a:lstStyle/>
          <a:p>
            <a:pPr algn="r" rtl="1"/>
            <a:r>
              <a:rPr lang="fr-FR" b="1">
                <a:solidFill>
                  <a:schemeClr val="accent2"/>
                </a:solidFill>
              </a:rPr>
              <a:t>المفاهيم</a:t>
            </a:r>
            <a:br>
              <a:rPr lang="fr-FR" b="1">
                <a:solidFill>
                  <a:schemeClr val="accent2"/>
                </a:solidFill>
              </a:rPr>
            </a:br>
            <a:r>
              <a:rPr lang="fr-FR" b="1">
                <a:solidFill>
                  <a:schemeClr val="accent2"/>
                </a:solidFill>
              </a:rPr>
              <a:t>المجال:</a:t>
            </a:r>
            <a:r>
              <a:rPr lang="fr-FR" b="1"/>
              <a:t>هو رقعة من الأرض هيأها الإنسان للاستفادة من مواردها تنظمه مؤسسات تربطها سلسلة من العلاقات </a:t>
            </a:r>
            <a:br>
              <a:rPr lang="fr-FR" b="1"/>
            </a:br>
            <a:r>
              <a:rPr lang="fr-FR" b="1">
                <a:solidFill>
                  <a:schemeClr val="accent2"/>
                </a:solidFill>
              </a:rPr>
              <a:t>التصحر:</a:t>
            </a:r>
            <a:r>
              <a:rPr lang="fr-FR" b="1"/>
              <a:t>هو التحول الطارئ الذي يصيب الأراضي الزراعية في المناطق القاحلة والشبه قاحلة اي تدهور قدرة الإنتاج  البيولوجي للأرض بفعل نشاط الإنسان وشح المياه</a:t>
            </a:r>
            <a:endParaRPr lang="fr-FR" b="1">
              <a:solidFill>
                <a:schemeClr val="accent2"/>
              </a:solidFill>
            </a:endParaRPr>
          </a:p>
        </p:txBody>
      </p:sp>
      <p:sp>
        <p:nvSpPr>
          <p:cNvPr id="3" name="Espace réservé du contenu 2">
            <a:extLst>
              <a:ext uri="{FF2B5EF4-FFF2-40B4-BE49-F238E27FC236}">
                <a16:creationId xmlns:a16="http://schemas.microsoft.com/office/drawing/2014/main" id="{65E28C5A-AEBB-214C-A524-ED8F417BD4BE}"/>
              </a:ext>
            </a:extLst>
          </p:cNvPr>
          <p:cNvSpPr>
            <a:spLocks noGrp="1"/>
          </p:cNvSpPr>
          <p:nvPr>
            <p:ph idx="1"/>
          </p:nvPr>
        </p:nvSpPr>
        <p:spPr>
          <a:xfrm>
            <a:off x="-728365" y="-6429376"/>
            <a:ext cx="11309152" cy="5715000"/>
          </a:xfrm>
        </p:spPr>
        <p:txBody>
          <a:bodyPr anchor="b">
            <a:normAutofit/>
          </a:bodyPr>
          <a:lstStyle/>
          <a:p>
            <a:pPr marL="0" indent="0" algn="just" rtl="1">
              <a:buNone/>
            </a:pPr>
            <a:endParaRPr lang="fr-FR" sz="4400"/>
          </a:p>
        </p:txBody>
      </p:sp>
    </p:spTree>
    <p:extLst>
      <p:ext uri="{BB962C8B-B14F-4D97-AF65-F5344CB8AC3E}">
        <p14:creationId xmlns:p14="http://schemas.microsoft.com/office/powerpoint/2010/main" val="376689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433D22-6855-B349-9E16-C8D96648531D}"/>
              </a:ext>
            </a:extLst>
          </p:cNvPr>
          <p:cNvSpPr>
            <a:spLocks noGrp="1"/>
          </p:cNvSpPr>
          <p:nvPr>
            <p:ph type="title"/>
          </p:nvPr>
        </p:nvSpPr>
        <p:spPr/>
        <p:txBody>
          <a:bodyPr>
            <a:normAutofit/>
          </a:bodyPr>
          <a:lstStyle/>
          <a:p>
            <a:pPr algn="just" rtl="1"/>
            <a:r>
              <a:rPr lang="fr-FR" sz="6000" b="1"/>
              <a:t>ماذا أثارت فيك هذه الصورة؟</a:t>
            </a:r>
          </a:p>
        </p:txBody>
      </p:sp>
      <p:sp>
        <p:nvSpPr>
          <p:cNvPr id="3" name="Espace réservé du contenu 2">
            <a:extLst>
              <a:ext uri="{FF2B5EF4-FFF2-40B4-BE49-F238E27FC236}">
                <a16:creationId xmlns:a16="http://schemas.microsoft.com/office/drawing/2014/main" id="{9485A463-16EC-5240-9420-51D9650F7B4F}"/>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986465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B5216C-6394-694E-A0FA-44BECB465701}"/>
              </a:ext>
            </a:extLst>
          </p:cNvPr>
          <p:cNvSpPr>
            <a:spLocks noGrp="1"/>
          </p:cNvSpPr>
          <p:nvPr>
            <p:ph type="title"/>
          </p:nvPr>
        </p:nvSpPr>
        <p:spPr>
          <a:xfrm>
            <a:off x="838200" y="365125"/>
            <a:ext cx="10515600" cy="5811838"/>
          </a:xfrm>
        </p:spPr>
        <p:txBody>
          <a:bodyPr>
            <a:normAutofit/>
          </a:bodyPr>
          <a:lstStyle/>
          <a:p>
            <a:pPr algn="r" rtl="1"/>
            <a:endParaRPr lang="fr-FR" sz="4800"/>
          </a:p>
        </p:txBody>
      </p:sp>
      <p:sp>
        <p:nvSpPr>
          <p:cNvPr id="3" name="Espace réservé du contenu 2">
            <a:extLst>
              <a:ext uri="{FF2B5EF4-FFF2-40B4-BE49-F238E27FC236}">
                <a16:creationId xmlns:a16="http://schemas.microsoft.com/office/drawing/2014/main" id="{6CA589FB-E65C-444E-B85F-6A1ED6EB3546}"/>
              </a:ext>
            </a:extLst>
          </p:cNvPr>
          <p:cNvSpPr>
            <a:spLocks noGrp="1"/>
          </p:cNvSpPr>
          <p:nvPr>
            <p:ph idx="1"/>
          </p:nvPr>
        </p:nvSpPr>
        <p:spPr>
          <a:xfrm>
            <a:off x="838200" y="365125"/>
            <a:ext cx="10515600" cy="5811838"/>
          </a:xfrm>
        </p:spPr>
        <p:txBody>
          <a:bodyPr>
            <a:normAutofit/>
          </a:bodyPr>
          <a:lstStyle/>
          <a:p>
            <a:pPr marL="0" indent="0" algn="r" rtl="1">
              <a:buNone/>
            </a:pPr>
            <a:r>
              <a:rPr lang="fr-FR" sz="4800" b="1"/>
              <a:t> البيئة المشيدة  من طرف الإنسان غيرت من البيئة الطبيعية لذلك  تبقى المحافظة على الوسط الطبيعي رهينة حسن تصرف الانسان</a:t>
            </a:r>
          </a:p>
          <a:p>
            <a:pPr marL="0" indent="0" algn="r" rtl="1">
              <a:buNone/>
            </a:pPr>
            <a:r>
              <a:rPr lang="fr-FR" sz="4800" b="1"/>
              <a:t>لكن  ذلك لا ينفي أن الوسط الطبيعي له تأثير علي الإنسان  خاصة عند حدوث كوارث تخرج عن سيطرته  كالاعاصير والزلازل والبراكين</a:t>
            </a:r>
          </a:p>
        </p:txBody>
      </p:sp>
      <p:sp>
        <p:nvSpPr>
          <p:cNvPr id="4" name="ZoneTexte 3">
            <a:extLst>
              <a:ext uri="{FF2B5EF4-FFF2-40B4-BE49-F238E27FC236}">
                <a16:creationId xmlns:a16="http://schemas.microsoft.com/office/drawing/2014/main" id="{EE82C901-E349-434C-B759-CCD586A05B72}"/>
              </a:ext>
            </a:extLst>
          </p:cNvPr>
          <p:cNvSpPr txBox="1"/>
          <p:nvPr/>
        </p:nvSpPr>
        <p:spPr>
          <a:xfrm>
            <a:off x="5184576" y="2514600"/>
            <a:ext cx="1828800" cy="1828800"/>
          </a:xfrm>
          <a:prstGeom prst="rect">
            <a:avLst/>
          </a:prstGeom>
          <a:noFill/>
        </p:spPr>
        <p:txBody>
          <a:bodyPr wrap="square" rtlCol="0">
            <a:spAutoFit/>
          </a:bodyPr>
          <a:lstStyle/>
          <a:p>
            <a:pPr algn="l"/>
            <a:endParaRPr lang="fr-FR"/>
          </a:p>
        </p:txBody>
      </p:sp>
    </p:spTree>
    <p:extLst>
      <p:ext uri="{BB962C8B-B14F-4D97-AF65-F5344CB8AC3E}">
        <p14:creationId xmlns:p14="http://schemas.microsoft.com/office/powerpoint/2010/main" val="130005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935831-4AB9-E84B-AA13-43B18A35D2ED}"/>
              </a:ext>
            </a:extLst>
          </p:cNvPr>
          <p:cNvSpPr>
            <a:spLocks noGrp="1"/>
          </p:cNvSpPr>
          <p:nvPr>
            <p:ph type="title"/>
          </p:nvPr>
        </p:nvSpPr>
        <p:spPr/>
        <p:txBody>
          <a:bodyPr>
            <a:normAutofit/>
          </a:bodyPr>
          <a:lstStyle/>
          <a:p>
            <a:pPr algn="r" rtl="1"/>
            <a:r>
              <a:rPr lang="fr-FR" sz="8800">
                <a:solidFill>
                  <a:schemeClr val="accent6"/>
                </a:solidFill>
              </a:rPr>
              <a:t>الدرس</a:t>
            </a:r>
          </a:p>
        </p:txBody>
      </p:sp>
      <p:sp>
        <p:nvSpPr>
          <p:cNvPr id="3" name="Espace réservé du contenu 2">
            <a:extLst>
              <a:ext uri="{FF2B5EF4-FFF2-40B4-BE49-F238E27FC236}">
                <a16:creationId xmlns:a16="http://schemas.microsoft.com/office/drawing/2014/main" id="{EA4A50D1-3D1C-4C4E-91EA-4C3A0F9B4AD7}"/>
              </a:ext>
            </a:extLst>
          </p:cNvPr>
          <p:cNvSpPr>
            <a:spLocks noGrp="1"/>
          </p:cNvSpPr>
          <p:nvPr>
            <p:ph idx="1"/>
          </p:nvPr>
        </p:nvSpPr>
        <p:spPr/>
        <p:txBody>
          <a:bodyPr>
            <a:normAutofit/>
          </a:bodyPr>
          <a:lstStyle/>
          <a:p>
            <a:pPr marL="0" indent="0">
              <a:buNone/>
            </a:pPr>
            <a:r>
              <a:rPr lang="fr-FR" sz="9600" b="1">
                <a:solidFill>
                  <a:schemeClr val="accent2"/>
                </a:solidFill>
              </a:rPr>
              <a:t>الانسان</a:t>
            </a:r>
            <a:r>
              <a:rPr lang="fr-FR" sz="9600" b="1"/>
              <a:t> </a:t>
            </a:r>
            <a:r>
              <a:rPr lang="fr-FR" sz="9600" b="1">
                <a:solidFill>
                  <a:schemeClr val="accent2"/>
                </a:solidFill>
              </a:rPr>
              <a:t>والوسط</a:t>
            </a:r>
            <a:r>
              <a:rPr lang="fr-FR" sz="9600" b="1"/>
              <a:t> </a:t>
            </a:r>
            <a:r>
              <a:rPr lang="fr-FR" sz="9600" b="1">
                <a:solidFill>
                  <a:schemeClr val="accent2"/>
                </a:solidFill>
              </a:rPr>
              <a:t>الطبيعي</a:t>
            </a:r>
            <a:r>
              <a:rPr lang="fr-FR" sz="9600" b="1"/>
              <a:t> </a:t>
            </a:r>
          </a:p>
        </p:txBody>
      </p:sp>
    </p:spTree>
    <p:extLst>
      <p:ext uri="{BB962C8B-B14F-4D97-AF65-F5344CB8AC3E}">
        <p14:creationId xmlns:p14="http://schemas.microsoft.com/office/powerpoint/2010/main" val="78491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A63D6D-F083-7D4D-895C-DC2730AF83EC}"/>
              </a:ext>
            </a:extLst>
          </p:cNvPr>
          <p:cNvSpPr>
            <a:spLocks noGrp="1"/>
          </p:cNvSpPr>
          <p:nvPr>
            <p:ph type="title"/>
          </p:nvPr>
        </p:nvSpPr>
        <p:spPr>
          <a:xfrm>
            <a:off x="835818" y="0"/>
            <a:ext cx="10520363" cy="652858"/>
          </a:xfrm>
        </p:spPr>
        <p:txBody>
          <a:bodyPr>
            <a:normAutofit fontScale="90000"/>
          </a:bodyPr>
          <a:lstStyle/>
          <a:p>
            <a:pPr algn="r" rtl="1"/>
            <a:r>
              <a:rPr lang="fr-FR"/>
              <a:t>الوثيقة 2</a:t>
            </a:r>
          </a:p>
        </p:txBody>
      </p:sp>
      <p:pic>
        <p:nvPicPr>
          <p:cNvPr id="5" name="Image 6">
            <a:extLst>
              <a:ext uri="{FF2B5EF4-FFF2-40B4-BE49-F238E27FC236}">
                <a16:creationId xmlns:a16="http://schemas.microsoft.com/office/drawing/2014/main" id="{405E1F16-E252-3840-AE58-580BA57CA3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329" y="652859"/>
            <a:ext cx="12090796" cy="6205142"/>
          </a:xfrm>
        </p:spPr>
      </p:pic>
    </p:spTree>
    <p:extLst>
      <p:ext uri="{BB962C8B-B14F-4D97-AF65-F5344CB8AC3E}">
        <p14:creationId xmlns:p14="http://schemas.microsoft.com/office/powerpoint/2010/main" val="168067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2C20EA-3F52-B447-B288-F8329AF2E34C}"/>
              </a:ext>
            </a:extLst>
          </p:cNvPr>
          <p:cNvSpPr>
            <a:spLocks noGrp="1"/>
          </p:cNvSpPr>
          <p:nvPr>
            <p:ph type="title"/>
          </p:nvPr>
        </p:nvSpPr>
        <p:spPr>
          <a:xfrm>
            <a:off x="838200" y="365125"/>
            <a:ext cx="10484644" cy="492125"/>
          </a:xfrm>
        </p:spPr>
        <p:txBody>
          <a:bodyPr>
            <a:normAutofit fontScale="90000"/>
          </a:bodyPr>
          <a:lstStyle/>
          <a:p>
            <a:pPr algn="r" rtl="1"/>
            <a:r>
              <a:rPr lang="fr-FR"/>
              <a:t>الوثيقة 3</a:t>
            </a:r>
          </a:p>
        </p:txBody>
      </p:sp>
      <p:pic>
        <p:nvPicPr>
          <p:cNvPr id="4" name="Image 4">
            <a:extLst>
              <a:ext uri="{FF2B5EF4-FFF2-40B4-BE49-F238E27FC236}">
                <a16:creationId xmlns:a16="http://schemas.microsoft.com/office/drawing/2014/main" id="{2DA7761E-0115-4942-A9CC-207402C804C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7922" y="857250"/>
            <a:ext cx="11805047" cy="6000750"/>
          </a:xfrm>
        </p:spPr>
      </p:pic>
    </p:spTree>
    <p:extLst>
      <p:ext uri="{BB962C8B-B14F-4D97-AF65-F5344CB8AC3E}">
        <p14:creationId xmlns:p14="http://schemas.microsoft.com/office/powerpoint/2010/main" val="219395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517FF-601C-B047-89BB-BCA688017043}"/>
              </a:ext>
            </a:extLst>
          </p:cNvPr>
          <p:cNvSpPr>
            <a:spLocks noGrp="1"/>
          </p:cNvSpPr>
          <p:nvPr>
            <p:ph type="title"/>
          </p:nvPr>
        </p:nvSpPr>
        <p:spPr>
          <a:xfrm rot="10800000" flipV="1">
            <a:off x="3181942" y="-434183"/>
            <a:ext cx="7390808" cy="3184527"/>
          </a:xfrm>
        </p:spPr>
        <p:txBody>
          <a:bodyPr>
            <a:normAutofit/>
          </a:bodyPr>
          <a:lstStyle/>
          <a:p>
            <a:pPr algn="just" rtl="1"/>
            <a:r>
              <a:rPr lang="fr-FR" b="1"/>
              <a:t>أبرز مكونات الوسط  الطبيعي</a:t>
            </a:r>
          </a:p>
        </p:txBody>
      </p:sp>
      <p:sp>
        <p:nvSpPr>
          <p:cNvPr id="3" name="Espace réservé du contenu 2">
            <a:extLst>
              <a:ext uri="{FF2B5EF4-FFF2-40B4-BE49-F238E27FC236}">
                <a16:creationId xmlns:a16="http://schemas.microsoft.com/office/drawing/2014/main" id="{928DC23E-51A1-B949-A8FB-94D8171F7A1B}"/>
              </a:ext>
            </a:extLst>
          </p:cNvPr>
          <p:cNvSpPr>
            <a:spLocks noGrp="1"/>
          </p:cNvSpPr>
          <p:nvPr>
            <p:ph idx="1"/>
          </p:nvPr>
        </p:nvSpPr>
        <p:spPr>
          <a:xfrm>
            <a:off x="498872" y="1750219"/>
            <a:ext cx="10515600" cy="4291807"/>
          </a:xfrm>
        </p:spPr>
        <p:txBody>
          <a:bodyPr>
            <a:normAutofit/>
          </a:bodyPr>
          <a:lstStyle/>
          <a:p>
            <a:pPr algn="just" rtl="1"/>
            <a:r>
              <a:rPr lang="fr-FR" sz="4400" b="1"/>
              <a:t>صنف الأوساط الطبيعية بالاعتماد على خريطة المناطق  المناخية  بالعالم</a:t>
            </a:r>
            <a:endParaRPr lang="fr-FR" sz="3400" b="1"/>
          </a:p>
          <a:p>
            <a:pPr algn="just" rtl="1"/>
            <a:endParaRPr lang="fr-FR" sz="4400" b="1"/>
          </a:p>
        </p:txBody>
      </p:sp>
    </p:spTree>
    <p:extLst>
      <p:ext uri="{BB962C8B-B14F-4D97-AF65-F5344CB8AC3E}">
        <p14:creationId xmlns:p14="http://schemas.microsoft.com/office/powerpoint/2010/main" val="4108210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7C81B8E-1983-6246-8677-33A943121934}"/>
              </a:ext>
            </a:extLst>
          </p:cNvPr>
          <p:cNvSpPr>
            <a:spLocks noGrp="1"/>
          </p:cNvSpPr>
          <p:nvPr>
            <p:ph type="title"/>
          </p:nvPr>
        </p:nvSpPr>
        <p:spPr/>
        <p:txBody>
          <a:bodyPr/>
          <a:lstStyle/>
          <a:p>
            <a:endParaRPr lang="fr-FR"/>
          </a:p>
        </p:txBody>
      </p:sp>
      <p:sp>
        <p:nvSpPr>
          <p:cNvPr id="2" name="Titre 4">
            <a:extLst>
              <a:ext uri="{FF2B5EF4-FFF2-40B4-BE49-F238E27FC236}">
                <a16:creationId xmlns:a16="http://schemas.microsoft.com/office/drawing/2014/main" id="{3115D580-8A62-144E-9101-C6ED117D34FA}"/>
              </a:ext>
            </a:extLst>
          </p:cNvPr>
          <p:cNvSpPr>
            <a:spLocks noGrp="1"/>
          </p:cNvSpPr>
          <p:nvPr>
            <p:ph type="title"/>
          </p:nvPr>
        </p:nvSpPr>
        <p:spPr>
          <a:xfrm rot="10800000" flipV="1">
            <a:off x="660797" y="-392906"/>
            <a:ext cx="11054953" cy="6625828"/>
          </a:xfrm>
        </p:spPr>
        <p:txBody>
          <a:bodyPr anchor="b">
            <a:normAutofit/>
          </a:bodyPr>
          <a:lstStyle/>
          <a:p>
            <a:pPr algn="r" rtl="1"/>
            <a:r>
              <a:rPr lang="fr-FR" b="1" dirty="0" err="1"/>
              <a:t>مقدمة</a:t>
            </a:r>
            <a:r>
              <a:rPr lang="fr-FR" b="1" dirty="0"/>
              <a:t>  </a:t>
            </a:r>
            <a:br>
              <a:rPr lang="fr-FR" b="1" dirty="0"/>
            </a:br>
            <a:r>
              <a:rPr lang="fr-FR" b="1" dirty="0" err="1"/>
              <a:t>الوسط</a:t>
            </a:r>
            <a:r>
              <a:rPr lang="fr-FR" b="1" dirty="0"/>
              <a:t> </a:t>
            </a:r>
            <a:r>
              <a:rPr lang="fr-FR" b="1" dirty="0" err="1"/>
              <a:t>الطبيعي</a:t>
            </a:r>
            <a:r>
              <a:rPr lang="fr-FR" b="1" dirty="0"/>
              <a:t>  </a:t>
            </a:r>
            <a:r>
              <a:rPr lang="fr-FR" b="1" dirty="0" err="1"/>
              <a:t>عبارة</a:t>
            </a:r>
            <a:r>
              <a:rPr lang="fr-FR" b="1" dirty="0"/>
              <a:t> </a:t>
            </a:r>
            <a:r>
              <a:rPr lang="fr-FR" b="1" dirty="0" err="1"/>
              <a:t>عن</a:t>
            </a:r>
            <a:r>
              <a:rPr lang="fr-FR" b="1" dirty="0"/>
              <a:t> </a:t>
            </a:r>
            <a:r>
              <a:rPr lang="fr-FR" b="1" dirty="0" err="1"/>
              <a:t>مكان</a:t>
            </a:r>
            <a:r>
              <a:rPr lang="fr-FR" b="1" dirty="0"/>
              <a:t>  </a:t>
            </a:r>
            <a:r>
              <a:rPr lang="fr-FR" b="1" dirty="0" err="1"/>
              <a:t>تعيش</a:t>
            </a:r>
            <a:r>
              <a:rPr lang="fr-FR" b="1" dirty="0"/>
              <a:t> </a:t>
            </a:r>
            <a:r>
              <a:rPr lang="fr-FR" b="1" dirty="0" err="1"/>
              <a:t>فيه</a:t>
            </a:r>
            <a:r>
              <a:rPr lang="fr-FR" b="1" dirty="0"/>
              <a:t> </a:t>
            </a:r>
            <a:r>
              <a:rPr lang="fr-FR" b="1" dirty="0" err="1"/>
              <a:t>كائنات</a:t>
            </a:r>
            <a:r>
              <a:rPr lang="fr-FR" b="1" dirty="0"/>
              <a:t> </a:t>
            </a:r>
            <a:r>
              <a:rPr lang="fr-FR" b="1" dirty="0" err="1"/>
              <a:t>حية</a:t>
            </a:r>
            <a:r>
              <a:rPr lang="fr-FR" b="1" dirty="0"/>
              <a:t> </a:t>
            </a:r>
            <a:r>
              <a:rPr lang="fr-FR" b="1" dirty="0" err="1" smtClean="0"/>
              <a:t>وغير</a:t>
            </a:r>
            <a:r>
              <a:rPr lang="fr-FR" b="1" dirty="0" smtClean="0"/>
              <a:t> </a:t>
            </a:r>
            <a:r>
              <a:rPr lang="fr-FR" b="1" dirty="0" err="1"/>
              <a:t>حية</a:t>
            </a:r>
            <a:r>
              <a:rPr lang="fr-FR" b="1" dirty="0"/>
              <a:t>  </a:t>
            </a:r>
            <a:r>
              <a:rPr lang="fr-FR" b="1" dirty="0" err="1"/>
              <a:t>بعيد</a:t>
            </a:r>
            <a:r>
              <a:rPr lang="fr-FR" b="1" dirty="0"/>
              <a:t> </a:t>
            </a:r>
            <a:r>
              <a:rPr lang="fr-FR" b="1" dirty="0" err="1"/>
              <a:t>عن</a:t>
            </a:r>
            <a:r>
              <a:rPr lang="fr-FR" b="1" dirty="0"/>
              <a:t> </a:t>
            </a:r>
            <a:r>
              <a:rPr lang="fr-FR" b="1" dirty="0" err="1"/>
              <a:t>تأثير</a:t>
            </a:r>
            <a:r>
              <a:rPr lang="fr-FR" b="1" dirty="0"/>
              <a:t> </a:t>
            </a:r>
            <a:r>
              <a:rPr lang="fr-FR" b="1" dirty="0" err="1"/>
              <a:t>الإنسان</a:t>
            </a:r>
            <a:r>
              <a:rPr lang="fr-FR" b="1" dirty="0"/>
              <a:t>.                                                                            </a:t>
            </a:r>
            <a:r>
              <a:rPr lang="fr-FR" b="1" dirty="0" err="1"/>
              <a:t>تتميزالأوساط</a:t>
            </a:r>
            <a:r>
              <a:rPr lang="fr-FR" b="1" dirty="0"/>
              <a:t>  </a:t>
            </a:r>
            <a:r>
              <a:rPr lang="fr-FR" b="1" dirty="0" err="1"/>
              <a:t>الطبيعية</a:t>
            </a:r>
            <a:r>
              <a:rPr lang="fr-FR" b="1" dirty="0"/>
              <a:t> </a:t>
            </a:r>
            <a:r>
              <a:rPr lang="fr-FR" b="1" dirty="0" err="1"/>
              <a:t>بتنوعها</a:t>
            </a:r>
            <a:r>
              <a:rPr lang="fr-FR" b="1" dirty="0"/>
              <a:t> :</a:t>
            </a:r>
            <a:r>
              <a:rPr lang="fr-FR" b="1" dirty="0" err="1"/>
              <a:t>غابوي</a:t>
            </a:r>
            <a:r>
              <a:rPr lang="fr-FR" b="1" dirty="0"/>
              <a:t>، </a:t>
            </a:r>
            <a:r>
              <a:rPr lang="fr-FR" b="1" dirty="0" err="1"/>
              <a:t>بري</a:t>
            </a:r>
            <a:r>
              <a:rPr lang="fr-FR" b="1" dirty="0"/>
              <a:t> </a:t>
            </a:r>
            <a:r>
              <a:rPr lang="fr-FR" b="1" dirty="0" err="1"/>
              <a:t>وبحري</a:t>
            </a:r>
            <a:r>
              <a:rPr lang="fr-FR" b="1" dirty="0"/>
              <a:t>… </a:t>
            </a:r>
            <a:r>
              <a:rPr lang="fr-FR" b="1" dirty="0" err="1"/>
              <a:t>لذلك</a:t>
            </a:r>
            <a:r>
              <a:rPr lang="fr-FR" b="1" dirty="0"/>
              <a:t> </a:t>
            </a:r>
            <a:r>
              <a:rPr lang="fr-FR" b="1" dirty="0" err="1"/>
              <a:t>تختلف</a:t>
            </a:r>
            <a:r>
              <a:rPr lang="fr-FR" b="1" dirty="0"/>
              <a:t> </a:t>
            </a:r>
            <a:r>
              <a:rPr lang="fr-FR" b="1" dirty="0" err="1"/>
              <a:t>مكونات</a:t>
            </a:r>
            <a:r>
              <a:rPr lang="fr-FR" b="1" dirty="0"/>
              <a:t> </a:t>
            </a:r>
            <a:r>
              <a:rPr lang="fr-FR" b="1" dirty="0" err="1"/>
              <a:t>الوسط</a:t>
            </a:r>
            <a:r>
              <a:rPr lang="fr-FR" b="1" dirty="0"/>
              <a:t>  </a:t>
            </a:r>
            <a:r>
              <a:rPr lang="fr-FR" b="1" dirty="0" err="1"/>
              <a:t>حسب</a:t>
            </a:r>
            <a:r>
              <a:rPr lang="fr-FR" b="1" dirty="0"/>
              <a:t> </a:t>
            </a:r>
            <a:r>
              <a:rPr lang="fr-FR" b="1" dirty="0" err="1"/>
              <a:t>نوعيته</a:t>
            </a:r>
            <a:r>
              <a:rPr lang="fr-FR" b="1" dirty="0"/>
              <a:t> </a:t>
            </a:r>
            <a:r>
              <a:rPr lang="fr-FR" b="1" dirty="0" err="1"/>
              <a:t>وحسب</a:t>
            </a:r>
            <a:r>
              <a:rPr lang="fr-FR" b="1" dirty="0"/>
              <a:t> </a:t>
            </a:r>
            <a:r>
              <a:rPr lang="fr-FR" b="1" dirty="0" err="1"/>
              <a:t>الطبيعة</a:t>
            </a:r>
            <a:r>
              <a:rPr lang="fr-FR" b="1" dirty="0"/>
              <a:t> </a:t>
            </a:r>
            <a:r>
              <a:rPr lang="fr-FR" b="1" dirty="0" err="1"/>
              <a:t>الجغرافيةوالمكانيةوالمناخية</a:t>
            </a:r>
            <a:r>
              <a:rPr lang="fr-FR" b="1" dirty="0"/>
              <a:t>                                             </a:t>
            </a:r>
            <a:r>
              <a:rPr lang="fr-FR" b="1" dirty="0" err="1"/>
              <a:t>فماهي</a:t>
            </a:r>
            <a:r>
              <a:rPr lang="fr-FR" b="1" dirty="0"/>
              <a:t>  </a:t>
            </a:r>
            <a:r>
              <a:rPr lang="fr-FR" b="1" dirty="0" err="1"/>
              <a:t>مكونات</a:t>
            </a:r>
            <a:r>
              <a:rPr lang="fr-FR" b="1" dirty="0"/>
              <a:t> </a:t>
            </a:r>
            <a:r>
              <a:rPr lang="fr-FR" b="1" dirty="0" err="1"/>
              <a:t>الوسط</a:t>
            </a:r>
            <a:r>
              <a:rPr lang="fr-FR" b="1" dirty="0"/>
              <a:t> </a:t>
            </a:r>
            <a:r>
              <a:rPr lang="fr-FR" b="1" dirty="0" err="1"/>
              <a:t>الطبيعي</a:t>
            </a:r>
            <a:r>
              <a:rPr lang="fr-FR" b="1" dirty="0"/>
              <a:t> ؟ </a:t>
            </a:r>
            <a:r>
              <a:rPr lang="fr-FR" b="1" dirty="0" err="1"/>
              <a:t>طبيعة</a:t>
            </a:r>
            <a:r>
              <a:rPr lang="fr-FR" b="1" dirty="0"/>
              <a:t> </a:t>
            </a:r>
            <a:r>
              <a:rPr lang="fr-FR" b="1" dirty="0" err="1"/>
              <a:t>العلاقة</a:t>
            </a:r>
            <a:r>
              <a:rPr lang="fr-FR" b="1" dirty="0"/>
              <a:t>  </a:t>
            </a:r>
            <a:r>
              <a:rPr lang="fr-FR" b="1" dirty="0" err="1"/>
              <a:t>بين</a:t>
            </a:r>
            <a:r>
              <a:rPr lang="fr-FR" b="1" dirty="0"/>
              <a:t> </a:t>
            </a:r>
            <a:r>
              <a:rPr lang="fr-FR" b="1" dirty="0" err="1"/>
              <a:t>هذه</a:t>
            </a:r>
            <a:r>
              <a:rPr lang="fr-FR" b="1" dirty="0"/>
              <a:t> </a:t>
            </a:r>
            <a:r>
              <a:rPr lang="fr-FR" b="1" dirty="0" err="1"/>
              <a:t>المكونات</a:t>
            </a:r>
            <a:r>
              <a:rPr lang="fr-FR" b="1" dirty="0"/>
              <a:t>؟                                                             </a:t>
            </a:r>
            <a:r>
              <a:rPr lang="fr-FR" b="1" dirty="0" err="1"/>
              <a:t>مظاهرتدخلات</a:t>
            </a:r>
            <a:r>
              <a:rPr lang="fr-FR" b="1" dirty="0"/>
              <a:t> </a:t>
            </a:r>
            <a:r>
              <a:rPr lang="fr-FR" b="1" dirty="0" err="1"/>
              <a:t>الإنسان</a:t>
            </a:r>
            <a:r>
              <a:rPr lang="fr-FR" b="1" dirty="0"/>
              <a:t> </a:t>
            </a:r>
            <a:r>
              <a:rPr lang="fr-FR" b="1" dirty="0" err="1"/>
              <a:t>بالوسط</a:t>
            </a:r>
            <a:r>
              <a:rPr lang="fr-FR" b="1" dirty="0"/>
              <a:t> </a:t>
            </a:r>
            <a:r>
              <a:rPr lang="fr-FR" b="1" dirty="0" err="1"/>
              <a:t>الطبيعي</a:t>
            </a:r>
            <a:r>
              <a:rPr lang="fr-FR" b="1" dirty="0"/>
              <a:t>؟ </a:t>
            </a:r>
          </a:p>
        </p:txBody>
      </p:sp>
    </p:spTree>
    <p:extLst>
      <p:ext uri="{BB962C8B-B14F-4D97-AF65-F5344CB8AC3E}">
        <p14:creationId xmlns:p14="http://schemas.microsoft.com/office/powerpoint/2010/main" val="946706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58158A1-D1FF-A94A-A1A8-FE6A63D9366E}"/>
              </a:ext>
            </a:extLst>
          </p:cNvPr>
          <p:cNvSpPr>
            <a:spLocks noGrp="1"/>
          </p:cNvSpPr>
          <p:nvPr>
            <p:ph type="title"/>
          </p:nvPr>
        </p:nvSpPr>
        <p:spPr>
          <a:xfrm>
            <a:off x="-1910954" y="446485"/>
            <a:ext cx="14102953" cy="6411515"/>
          </a:xfrm>
        </p:spPr>
        <p:txBody>
          <a:bodyPr anchor="b">
            <a:normAutofit/>
          </a:bodyPr>
          <a:lstStyle/>
          <a:p>
            <a:pPr marL="1143000" indent="-1143000" algn="r" rtl="1">
              <a:buFont typeface="+mj-lt"/>
              <a:buAutoNum type="arabicPeriod"/>
            </a:pPr>
            <a:r>
              <a:rPr lang="fr-FR" sz="6000" b="1">
                <a:solidFill>
                  <a:schemeClr val="accent2"/>
                </a:solidFill>
              </a:rPr>
              <a:t>النشاط الأول:مكونات الوسط الطبيعي                                                                   </a:t>
            </a:r>
            <a:r>
              <a:rPr lang="fr-FR" sz="6000" b="1">
                <a:solidFill>
                  <a:schemeClr val="accent5"/>
                </a:solidFill>
              </a:rPr>
              <a:t>الوثائق:</a:t>
            </a:r>
            <a:r>
              <a:rPr lang="fr-FR" sz="6000" b="1"/>
              <a:t>الملحقة1و3                                                            </a:t>
            </a:r>
            <a:r>
              <a:rPr lang="fr-FR" sz="6000" b="1">
                <a:solidFill>
                  <a:schemeClr val="accent5"/>
                </a:solidFill>
              </a:rPr>
              <a:t>التعليمة:</a:t>
            </a:r>
            <a:r>
              <a:rPr lang="fr-FR" sz="6000" b="1"/>
              <a:t>1 استخرج مكونات الوسط الطبيعي                                                                                 2صنفها  إلي مكونات حية وغير حية                        </a:t>
            </a:r>
            <a:r>
              <a:rPr lang="fr-FR" sz="6000" b="1">
                <a:solidFill>
                  <a:schemeClr val="accent5"/>
                </a:solidFill>
              </a:rPr>
              <a:t>                                                      الإنتاج المنتظر :</a:t>
            </a:r>
            <a:r>
              <a:rPr lang="fr-FR" sz="6000" b="1"/>
              <a:t>خارطةذهنية                              </a:t>
            </a:r>
            <a:r>
              <a:rPr lang="fr-FR" sz="6000" b="1">
                <a:solidFill>
                  <a:schemeClr val="accent5">
                    <a:lumMod val="75000"/>
                  </a:schemeClr>
                </a:solidFill>
              </a:rPr>
              <a:t>طريقةالعمل:</a:t>
            </a:r>
            <a:r>
              <a:rPr lang="fr-FR" sz="6000" b="1"/>
              <a:t>فرق                                                      </a:t>
            </a:r>
            <a:r>
              <a:rPr lang="fr-FR" sz="6000" b="1">
                <a:solidFill>
                  <a:schemeClr val="accent5">
                    <a:lumMod val="75000"/>
                  </a:schemeClr>
                </a:solidFill>
              </a:rPr>
              <a:t>التوقيت:</a:t>
            </a:r>
            <a:r>
              <a:rPr lang="fr-FR" sz="6000" b="1"/>
              <a:t>25 دق</a:t>
            </a:r>
            <a:endParaRPr lang="fr-FR" sz="6000" b="1">
              <a:solidFill>
                <a:schemeClr val="accent2"/>
              </a:solidFill>
            </a:endParaRPr>
          </a:p>
        </p:txBody>
      </p:sp>
    </p:spTree>
    <p:extLst>
      <p:ext uri="{BB962C8B-B14F-4D97-AF65-F5344CB8AC3E}">
        <p14:creationId xmlns:p14="http://schemas.microsoft.com/office/powerpoint/2010/main" val="1391980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38FBE3-49D7-114F-8577-1756E8E7D5F7}"/>
              </a:ext>
            </a:extLst>
          </p:cNvPr>
          <p:cNvSpPr>
            <a:spLocks noGrp="1"/>
          </p:cNvSpPr>
          <p:nvPr>
            <p:ph type="title"/>
          </p:nvPr>
        </p:nvSpPr>
        <p:spPr/>
        <p:txBody>
          <a:bodyPr/>
          <a:lstStyle/>
          <a:p>
            <a:pPr algn="r" rtl="1"/>
            <a:r>
              <a:rPr lang="fr-FR" b="1">
                <a:solidFill>
                  <a:schemeClr val="accent2"/>
                </a:solidFill>
              </a:rPr>
              <a:t> (I مكونات الوسط الطبيعي والتفاعل بينها  </a:t>
            </a:r>
            <a:br>
              <a:rPr lang="fr-FR" b="1">
                <a:solidFill>
                  <a:schemeClr val="accent2"/>
                </a:solidFill>
              </a:rPr>
            </a:br>
            <a:r>
              <a:rPr lang="fr-FR" b="1">
                <a:solidFill>
                  <a:schemeClr val="accent2"/>
                </a:solidFill>
              </a:rPr>
              <a:t> </a:t>
            </a:r>
            <a:r>
              <a:rPr lang="fr-FR" b="1">
                <a:solidFill>
                  <a:schemeClr val="accent6"/>
                </a:solidFill>
              </a:rPr>
              <a:t>1</a:t>
            </a:r>
            <a:r>
              <a:rPr lang="fr-FR" b="1">
                <a:solidFill>
                  <a:schemeClr val="accent2"/>
                </a:solidFill>
              </a:rPr>
              <a:t>                 </a:t>
            </a:r>
            <a:r>
              <a:rPr lang="fr-FR" b="1">
                <a:solidFill>
                  <a:schemeClr val="accent6"/>
                </a:solidFill>
              </a:rPr>
              <a:t>مكونات الوسط الطبيعي</a:t>
            </a:r>
            <a:endParaRPr lang="fr-FR" b="1"/>
          </a:p>
        </p:txBody>
      </p:sp>
      <p:pic>
        <p:nvPicPr>
          <p:cNvPr id="4" name="Image 4">
            <a:extLst>
              <a:ext uri="{FF2B5EF4-FFF2-40B4-BE49-F238E27FC236}">
                <a16:creationId xmlns:a16="http://schemas.microsoft.com/office/drawing/2014/main" id="{3F1987C0-6202-B34D-A93E-C938B51330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891" y="1418828"/>
            <a:ext cx="11085909" cy="5635625"/>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5904337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Grand écran</PresentationFormat>
  <Paragraphs>36</Paragraphs>
  <Slides>20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Calibri Light</vt:lpstr>
      <vt:lpstr>Thème Office</vt:lpstr>
      <vt:lpstr>الوثيقة 1</vt:lpstr>
      <vt:lpstr>ماذا أثارت فيك هذه الصورة؟</vt:lpstr>
      <vt:lpstr>الدرس</vt:lpstr>
      <vt:lpstr>الوثيقة 2</vt:lpstr>
      <vt:lpstr>الوثيقة 3</vt:lpstr>
      <vt:lpstr>أبرز مكونات الوسط  الطبيعي</vt:lpstr>
      <vt:lpstr>Présentation PowerPoint</vt:lpstr>
      <vt:lpstr>النشاط الأول:مكونات الوسط الطبيعي                                                                   الوثائق:الملحقة1و3                                                            التعليمة:1 استخرج مكونات الوسط الطبيعي                                                                                 2صنفها  إلي مكونات حية وغير حية                                                                              الإنتاج المنتظر :خارطةذهنية                              طريقةالعمل:فرق                                                      التوقيت:25 دق</vt:lpstr>
      <vt:lpstr> (I مكونات الوسط الطبيعي والتفاعل بينها    1                 مكونات الوسط الطبيعي</vt:lpstr>
      <vt:lpstr>المفاهيم    الوسط الطبيعي: يتكون من عناصر حية  وعناصر غير حية  تربط بينها  علاقات تفاعل </vt:lpstr>
      <vt:lpstr>الوثيقة 4</vt:lpstr>
      <vt:lpstr>حول  معطيات الصورة إلى رسم  تبين من خلاله علاقات التفاعل بين عناصر الوسط الطبيعي</vt:lpstr>
      <vt:lpstr> (2علاقة التفاعل بين مكونات الوسط الطبيعي</vt:lpstr>
      <vt:lpstr>النشاط الثاني:علاقةالانسان بالوسط الطبيعي  الوثائق:4ص82و5ص84 مع الوثيقة الملحقة   5و6 التعليمة:بين مظاهر تدخلات الإنسان بالوسط الطبيعي         المنتوج المنتظر:تحريرفقرة                  التوقيت:20دق</vt:lpstr>
      <vt:lpstr> </vt:lpstr>
      <vt:lpstr>الوثيقة 5</vt:lpstr>
      <vt:lpstr>(II الإنسان  والوسط الطبيعي</vt:lpstr>
      <vt:lpstr>شكل تدخل ايجابي:في إطار المحافظة على النظام البيئي تم احداث محميات مثل محمية اشكل ببنزرت وتم التشجيع على التشجير من ذلك تخصيص يوم احتفال بعيد الشجرة  بالإضافة إلى  الاعتماد على التطور العلمي والتقني  لاستغلال الجبال والهضاب  واستثمار المجال الصحراوي باستغلال الموارد الطبيعية  </vt:lpstr>
      <vt:lpstr>المفاهيم المجال:هو رقعة من الأرض هيأها الإنسان للاستفادة من مواردها تنظمه مؤسسات تربطها سلسلة من العلاقات  التصحر:هو التحول الطارئ الذي يصيب الأراضي الزراعية في المناطق القاحلة والشبه قاحلة اي تدهور قدرة الإنتاج  البيولوجي للأرض بفعل نشاط الإنسان وشح المياه</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inconnu</dc:creator>
  <cp:lastModifiedBy>noureddine</cp:lastModifiedBy>
  <cp:revision>98</cp:revision>
  <dcterms:created xsi:type="dcterms:W3CDTF">2020-04-03T10:04:49Z</dcterms:created>
  <dcterms:modified xsi:type="dcterms:W3CDTF">2020-04-09T16:45:07Z</dcterms:modified>
</cp:coreProperties>
</file>